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7" r:id="rId2"/>
    <p:sldId id="258" r:id="rId3"/>
    <p:sldId id="259" r:id="rId4"/>
    <p:sldId id="260" r:id="rId5"/>
    <p:sldId id="261" r:id="rId6"/>
    <p:sldId id="276" r:id="rId7"/>
    <p:sldId id="267" r:id="rId8"/>
    <p:sldId id="268" r:id="rId9"/>
    <p:sldId id="269" r:id="rId10"/>
    <p:sldId id="270" r:id="rId11"/>
    <p:sldId id="271" r:id="rId12"/>
    <p:sldId id="272" r:id="rId13"/>
    <p:sldId id="266" r:id="rId14"/>
    <p:sldId id="265" r:id="rId15"/>
    <p:sldId id="273" r:id="rId16"/>
    <p:sldId id="275" r:id="rId17"/>
    <p:sldId id="263" r:id="rId18"/>
    <p:sldId id="262" r:id="rId19"/>
    <p:sldId id="274" r:id="rId20"/>
    <p:sldId id="277" r:id="rId21"/>
    <p:sldId id="264" r:id="rId2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12" autoAdjust="0"/>
    <p:restoredTop sz="99856" autoAdjust="0"/>
  </p:normalViewPr>
  <p:slideViewPr>
    <p:cSldViewPr snapToGrid="0">
      <p:cViewPr varScale="1">
        <p:scale>
          <a:sx n="79" d="100"/>
          <a:sy n="79" d="100"/>
        </p:scale>
        <p:origin x="-90" y="-702"/>
      </p:cViewPr>
      <p:guideLst>
        <p:guide orient="horz" pos="2160"/>
        <p:guide pos="384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B60563-DB49-449D-A34D-2195E6028668}" type="datetimeFigureOut">
              <a:rPr lang="uk-UA" smtClean="0"/>
              <a:t>13.11.2024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55C96C-7144-420D-B8D4-0AB09D3BEACE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48442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55C96C-7144-420D-B8D4-0AB09D3BEACE}" type="slidenum">
              <a:rPr lang="uk-UA" smtClean="0"/>
              <a:t>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81690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DC761-5105-49EE-A17A-AD6FA81C8119}" type="datetimeFigureOut">
              <a:rPr lang="uk-UA" smtClean="0"/>
              <a:t>13.11.2024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61F1-E748-46AB-B8C2-071004A4EAA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00044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DC761-5105-49EE-A17A-AD6FA81C8119}" type="datetimeFigureOut">
              <a:rPr lang="uk-UA" smtClean="0"/>
              <a:t>13.11.2024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61F1-E748-46AB-B8C2-071004A4EAA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1958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DC761-5105-49EE-A17A-AD6FA81C8119}" type="datetimeFigureOut">
              <a:rPr lang="uk-UA" smtClean="0"/>
              <a:t>13.11.2024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61F1-E748-46AB-B8C2-071004A4EAA8}" type="slidenum">
              <a:rPr lang="uk-UA" smtClean="0"/>
              <a:t>‹#›</a:t>
            </a:fld>
            <a:endParaRPr lang="uk-UA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42437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DC761-5105-49EE-A17A-AD6FA81C8119}" type="datetimeFigureOut">
              <a:rPr lang="uk-UA" smtClean="0"/>
              <a:t>13.11.2024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61F1-E748-46AB-B8C2-071004A4EAA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18177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DC761-5105-49EE-A17A-AD6FA81C8119}" type="datetimeFigureOut">
              <a:rPr lang="uk-UA" smtClean="0"/>
              <a:t>13.11.2024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61F1-E748-46AB-B8C2-071004A4EAA8}" type="slidenum">
              <a:rPr lang="uk-UA" smtClean="0"/>
              <a:t>‹#›</a:t>
            </a:fld>
            <a:endParaRPr lang="uk-UA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418187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DC761-5105-49EE-A17A-AD6FA81C8119}" type="datetimeFigureOut">
              <a:rPr lang="uk-UA" smtClean="0"/>
              <a:t>13.11.2024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61F1-E748-46AB-B8C2-071004A4EAA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181694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DC761-5105-49EE-A17A-AD6FA81C8119}" type="datetimeFigureOut">
              <a:rPr lang="uk-UA" smtClean="0"/>
              <a:t>13.11.2024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61F1-E748-46AB-B8C2-071004A4EAA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71935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DC761-5105-49EE-A17A-AD6FA81C8119}" type="datetimeFigureOut">
              <a:rPr lang="uk-UA" smtClean="0"/>
              <a:t>13.11.2024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61F1-E748-46AB-B8C2-071004A4EAA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4051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DC761-5105-49EE-A17A-AD6FA81C8119}" type="datetimeFigureOut">
              <a:rPr lang="uk-UA" smtClean="0"/>
              <a:t>13.11.2024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61F1-E748-46AB-B8C2-071004A4EAA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91695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DC761-5105-49EE-A17A-AD6FA81C8119}" type="datetimeFigureOut">
              <a:rPr lang="uk-UA" smtClean="0"/>
              <a:t>13.11.2024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61F1-E748-46AB-B8C2-071004A4EAA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4869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DC761-5105-49EE-A17A-AD6FA81C8119}" type="datetimeFigureOut">
              <a:rPr lang="uk-UA" smtClean="0"/>
              <a:t>13.11.2024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61F1-E748-46AB-B8C2-071004A4EAA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5267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DC761-5105-49EE-A17A-AD6FA81C8119}" type="datetimeFigureOut">
              <a:rPr lang="uk-UA" smtClean="0"/>
              <a:t>13.11.2024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61F1-E748-46AB-B8C2-071004A4EAA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72968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DC761-5105-49EE-A17A-AD6FA81C8119}" type="datetimeFigureOut">
              <a:rPr lang="uk-UA" smtClean="0"/>
              <a:t>13.11.2024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61F1-E748-46AB-B8C2-071004A4EAA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2116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DC761-5105-49EE-A17A-AD6FA81C8119}" type="datetimeFigureOut">
              <a:rPr lang="uk-UA" smtClean="0"/>
              <a:t>13.11.2024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61F1-E748-46AB-B8C2-071004A4EAA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34885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DC761-5105-49EE-A17A-AD6FA81C8119}" type="datetimeFigureOut">
              <a:rPr lang="uk-UA" smtClean="0"/>
              <a:t>13.11.2024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61F1-E748-46AB-B8C2-071004A4EAA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49621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DC761-5105-49EE-A17A-AD6FA81C8119}" type="datetimeFigureOut">
              <a:rPr lang="uk-UA" smtClean="0"/>
              <a:t>13.11.2024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F61F1-E748-46AB-B8C2-071004A4EAA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86387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7DC761-5105-49EE-A17A-AD6FA81C8119}" type="datetimeFigureOut">
              <a:rPr lang="uk-UA" smtClean="0"/>
              <a:t>13.11.2024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F7F61F1-E748-46AB-B8C2-071004A4EAA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10429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10" Type="http://schemas.openxmlformats.org/officeDocument/2006/relationships/image" Target="../media/image87.jpeg"/><Relationship Id="rId4" Type="http://schemas.openxmlformats.org/officeDocument/2006/relationships/image" Target="../media/image81.jpeg"/><Relationship Id="rId9" Type="http://schemas.openxmlformats.org/officeDocument/2006/relationships/image" Target="../media/image8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Relationship Id="rId9" Type="http://schemas.openxmlformats.org/officeDocument/2006/relationships/image" Target="../media/image9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992313" y="260350"/>
            <a:ext cx="8550181" cy="1391446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3200" b="1" i="1" dirty="0" smtClean="0">
                <a:solidFill>
                  <a:schemeClr val="tx1"/>
                </a:solidFill>
              </a:rPr>
              <a:t>ДНЗ «</a:t>
            </a:r>
            <a:r>
              <a:rPr lang="ru-RU" sz="3200" b="1" i="1" dirty="0" err="1" smtClean="0">
                <a:solidFill>
                  <a:schemeClr val="tx1"/>
                </a:solidFill>
              </a:rPr>
              <a:t>Лісоводський</a:t>
            </a:r>
            <a:r>
              <a:rPr lang="ru-RU" sz="3200" b="1" i="1" dirty="0" smtClean="0">
                <a:solidFill>
                  <a:schemeClr val="tx1"/>
                </a:solidFill>
              </a:rPr>
              <a:t> ПАЛ» </a:t>
            </a:r>
            <a:br>
              <a:rPr lang="ru-RU" sz="3200" b="1" i="1" dirty="0" smtClean="0">
                <a:solidFill>
                  <a:schemeClr val="tx1"/>
                </a:solidFill>
              </a:rPr>
            </a:br>
            <a:r>
              <a:rPr lang="ru-RU" sz="3200" b="1" i="1" dirty="0" err="1" smtClean="0">
                <a:solidFill>
                  <a:schemeClr val="tx1"/>
                </a:solidFill>
              </a:rPr>
              <a:t>оголошує</a:t>
            </a:r>
            <a:r>
              <a:rPr lang="ru-RU" sz="3200" b="1" i="1" dirty="0" smtClean="0">
                <a:solidFill>
                  <a:schemeClr val="tx1"/>
                </a:solidFill>
              </a:rPr>
              <a:t> </a:t>
            </a:r>
            <a:r>
              <a:rPr lang="ru-RU" sz="3200" b="1" i="1" dirty="0" err="1" smtClean="0">
                <a:solidFill>
                  <a:schemeClr val="tx1"/>
                </a:solidFill>
              </a:rPr>
              <a:t>набір</a:t>
            </a:r>
            <a:r>
              <a:rPr lang="ru-RU" sz="3200" b="1" i="1" dirty="0" smtClean="0">
                <a:solidFill>
                  <a:schemeClr val="tx1"/>
                </a:solidFill>
              </a:rPr>
              <a:t> </a:t>
            </a:r>
            <a:r>
              <a:rPr lang="ru-RU" sz="3200" b="1" i="1" dirty="0" err="1" smtClean="0">
                <a:solidFill>
                  <a:schemeClr val="tx1"/>
                </a:solidFill>
              </a:rPr>
              <a:t>учнів</a:t>
            </a:r>
            <a:r>
              <a:rPr lang="ru-RU" sz="3200" b="1" i="1" dirty="0" smtClean="0">
                <a:solidFill>
                  <a:schemeClr val="tx1"/>
                </a:solidFill>
              </a:rPr>
              <a:t> на </a:t>
            </a:r>
            <a:r>
              <a:rPr lang="ru-RU" sz="3200" b="1" i="1" dirty="0" err="1" smtClean="0">
                <a:solidFill>
                  <a:schemeClr val="tx1"/>
                </a:solidFill>
              </a:rPr>
              <a:t>навчання</a:t>
            </a:r>
            <a:r>
              <a:rPr lang="ru-RU" sz="3200" b="1" i="1" dirty="0" smtClean="0">
                <a:solidFill>
                  <a:schemeClr val="tx1"/>
                </a:solidFill>
              </a:rPr>
              <a:t> </a:t>
            </a:r>
            <a:br>
              <a:rPr lang="ru-RU" sz="3200" b="1" i="1" dirty="0" smtClean="0">
                <a:solidFill>
                  <a:schemeClr val="tx1"/>
                </a:solidFill>
              </a:rPr>
            </a:br>
            <a:r>
              <a:rPr lang="ru-RU" sz="3200" b="1" i="1" dirty="0" smtClean="0">
                <a:solidFill>
                  <a:schemeClr val="tx1"/>
                </a:solidFill>
              </a:rPr>
              <a:t>на  2025-2026 </a:t>
            </a:r>
            <a:r>
              <a:rPr lang="ru-RU" sz="3200" b="1" i="1" dirty="0" err="1" smtClean="0">
                <a:solidFill>
                  <a:schemeClr val="tx1"/>
                </a:solidFill>
              </a:rPr>
              <a:t>навчальний</a:t>
            </a:r>
            <a:r>
              <a:rPr lang="ru-RU" sz="3200" b="1" i="1" dirty="0" smtClean="0">
                <a:solidFill>
                  <a:schemeClr val="tx1"/>
                </a:solidFill>
              </a:rPr>
              <a:t> </a:t>
            </a:r>
            <a:r>
              <a:rPr lang="ru-RU" sz="3200" b="1" i="1" dirty="0" err="1" smtClean="0">
                <a:solidFill>
                  <a:schemeClr val="tx1"/>
                </a:solidFill>
              </a:rPr>
              <a:t>рік</a:t>
            </a:r>
            <a:endParaRPr lang="ru-RU" sz="3200" b="1" i="1" dirty="0">
              <a:solidFill>
                <a:schemeClr val="tx1"/>
              </a:solidFill>
            </a:endParaRPr>
          </a:p>
        </p:txBody>
      </p:sp>
      <p:sp>
        <p:nvSpPr>
          <p:cNvPr id="3082" name="WordArt 10"/>
          <p:cNvSpPr>
            <a:spLocks noChangeArrowheads="1" noChangeShapeType="1" noTextEdit="1"/>
          </p:cNvSpPr>
          <p:nvPr/>
        </p:nvSpPr>
        <p:spPr bwMode="auto">
          <a:xfrm>
            <a:off x="2711451" y="188914"/>
            <a:ext cx="6392863" cy="1036637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endParaRPr lang="uk-UA" sz="3600" kern="10" dirty="0">
              <a:ln w="12700">
                <a:solidFill>
                  <a:srgbClr val="B2B2B2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20402"/>
                  </a:gs>
                  <a:gs pos="100000">
                    <a:srgbClr val="FFCC00"/>
                  </a:gs>
                </a:gsLst>
                <a:lin ang="5400000" scaled="1"/>
              </a:gra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</a:endParaRPr>
          </a:p>
        </p:txBody>
      </p:sp>
      <p:sp>
        <p:nvSpPr>
          <p:cNvPr id="3083" name="WordArt 11"/>
          <p:cNvSpPr>
            <a:spLocks noChangeArrowheads="1" noChangeShapeType="1" noTextEdit="1"/>
          </p:cNvSpPr>
          <p:nvPr/>
        </p:nvSpPr>
        <p:spPr bwMode="auto">
          <a:xfrm>
            <a:off x="2495551" y="5300664"/>
            <a:ext cx="7777163" cy="10874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uk-UA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882" y="1672648"/>
            <a:ext cx="5038024" cy="36280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82291" y="5408177"/>
            <a:ext cx="51538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 smtClean="0"/>
              <a:t>Професія: Кухар; кондитер</a:t>
            </a:r>
          </a:p>
          <a:p>
            <a:pPr algn="ctr"/>
            <a:r>
              <a:rPr lang="uk-UA" sz="2400" b="1" i="1" dirty="0" smtClean="0"/>
              <a:t>Термін навчання – 3 роки</a:t>
            </a:r>
            <a:endParaRPr lang="uk-UA" sz="2400" b="1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8" r="26145"/>
          <a:stretch/>
        </p:blipFill>
        <p:spPr bwMode="auto">
          <a:xfrm rot="5400000">
            <a:off x="1532489" y="1369932"/>
            <a:ext cx="3574712" cy="4180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4572748"/>
      </p:ext>
    </p:extLst>
  </p:cSld>
  <p:clrMapOvr>
    <a:masterClrMapping/>
  </p:clrMapOvr>
  <p:transition advTm="1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97078" y="132477"/>
            <a:ext cx="8596668" cy="1021409"/>
          </a:xfrm>
        </p:spPr>
        <p:txBody>
          <a:bodyPr>
            <a:noAutofit/>
          </a:bodyPr>
          <a:lstStyle/>
          <a:p>
            <a:pPr algn="ctr"/>
            <a:r>
              <a:rPr lang="uk-UA" sz="22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Учасники конкурсу: </a:t>
            </a:r>
            <a:r>
              <a:rPr lang="uk-UA" sz="22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22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200" dirty="0" smtClean="0">
                <a:solidFill>
                  <a:schemeClr val="tx1"/>
                </a:solidFill>
              </a:rPr>
              <a:t>учні  І курсу </a:t>
            </a:r>
            <a:r>
              <a:rPr lang="uk-UA" sz="2200" dirty="0" smtClean="0"/>
              <a:t>- </a:t>
            </a:r>
            <a:r>
              <a:rPr lang="uk-UA" sz="2200" dirty="0" err="1" smtClean="0"/>
              <a:t>Питлюк</a:t>
            </a:r>
            <a:r>
              <a:rPr lang="uk-UA" sz="2200" dirty="0" smtClean="0"/>
              <a:t> Андрій та </a:t>
            </a:r>
            <a:r>
              <a:rPr lang="uk-UA" sz="2200" dirty="0" err="1" smtClean="0"/>
              <a:t>Чабанюк</a:t>
            </a:r>
            <a:r>
              <a:rPr lang="uk-UA" sz="2200" dirty="0" smtClean="0"/>
              <a:t> Анастасія.</a:t>
            </a:r>
            <a:br>
              <a:rPr lang="uk-UA" sz="2200" dirty="0" smtClean="0"/>
            </a:br>
            <a:r>
              <a:rPr lang="uk-UA" sz="2200" dirty="0" smtClean="0"/>
              <a:t> </a:t>
            </a:r>
            <a:r>
              <a:rPr lang="uk-UA" sz="2200" dirty="0" smtClean="0">
                <a:solidFill>
                  <a:schemeClr val="tx1"/>
                </a:solidFill>
              </a:rPr>
              <a:t>Майстер в/н: </a:t>
            </a:r>
            <a:r>
              <a:rPr lang="uk-UA" sz="2200" dirty="0" smtClean="0"/>
              <a:t>Гут Л.В.</a:t>
            </a:r>
            <a:endParaRPr lang="ru-RU" sz="2200" dirty="0"/>
          </a:p>
        </p:txBody>
      </p:sp>
      <p:pic>
        <p:nvPicPr>
          <p:cNvPr id="10243" name="Picture 3" descr="H:\Новая папка\IMG_03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382" y="1355305"/>
            <a:ext cx="4152113" cy="278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:\Новая папка\IMG_03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62" y="1412777"/>
            <a:ext cx="4513275" cy="2669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H:\Новая папка\IMG_03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28" y="4437112"/>
            <a:ext cx="4905972" cy="2462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:\Новая папка\IMG_037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742" y="4255509"/>
            <a:ext cx="4160870" cy="2548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34740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75182" y="97971"/>
            <a:ext cx="8033659" cy="1077686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4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Учасники ІІ курсу:</a:t>
            </a:r>
            <a:br>
              <a:rPr lang="uk-UA" sz="24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400" dirty="0" smtClean="0"/>
              <a:t> </a:t>
            </a:r>
            <a:r>
              <a:rPr lang="uk-UA" sz="2400" dirty="0" err="1" smtClean="0"/>
              <a:t>Божик</a:t>
            </a:r>
            <a:r>
              <a:rPr lang="uk-UA" sz="2400" dirty="0" smtClean="0"/>
              <a:t> Ангеліна та </a:t>
            </a:r>
            <a:r>
              <a:rPr lang="uk-UA" sz="2400" dirty="0" err="1" smtClean="0"/>
              <a:t>Леньга</a:t>
            </a:r>
            <a:r>
              <a:rPr lang="uk-UA" sz="2400" dirty="0" smtClean="0"/>
              <a:t> Оксана.</a:t>
            </a:r>
            <a:br>
              <a:rPr lang="uk-UA" sz="2400" dirty="0" smtClean="0"/>
            </a:br>
            <a:r>
              <a:rPr lang="uk-UA" sz="2400" dirty="0" smtClean="0">
                <a:solidFill>
                  <a:schemeClr val="tx1"/>
                </a:solidFill>
              </a:rPr>
              <a:t>Майстер в/н: </a:t>
            </a:r>
            <a:r>
              <a:rPr lang="uk-UA" sz="2400" dirty="0" smtClean="0"/>
              <a:t>Козак Н.М.</a:t>
            </a:r>
            <a:br>
              <a:rPr lang="uk-UA" sz="2400" dirty="0" smtClean="0"/>
            </a:br>
            <a:endParaRPr lang="ru-RU" sz="2400" dirty="0"/>
          </a:p>
        </p:txBody>
      </p:sp>
      <p:pic>
        <p:nvPicPr>
          <p:cNvPr id="2050" name="Picture 2" descr="G:\Новая папка\IMG_03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011" y="1268760"/>
            <a:ext cx="5118246" cy="290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Новая папка\IMG_03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71" y="1292424"/>
            <a:ext cx="515300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:\Новая папка\IMG_04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71" y="4150026"/>
            <a:ext cx="5153000" cy="266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G:\Новая папка\IMG_04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012" y="4171481"/>
            <a:ext cx="5118246" cy="254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53983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27705" y="195943"/>
            <a:ext cx="10404323" cy="827314"/>
          </a:xfrm>
        </p:spPr>
        <p:txBody>
          <a:bodyPr>
            <a:normAutofit/>
          </a:bodyPr>
          <a:lstStyle/>
          <a:p>
            <a:pPr algn="ctr"/>
            <a:r>
              <a:rPr lang="uk-UA" sz="2200" u="sng" dirty="0" smtClean="0">
                <a:solidFill>
                  <a:schemeClr val="tx1"/>
                </a:solidFill>
              </a:rPr>
              <a:t>Учасники ІІІ курсу: </a:t>
            </a:r>
            <a:r>
              <a:rPr lang="uk-UA" sz="2200" dirty="0" smtClean="0"/>
              <a:t>Перець Оксана та </a:t>
            </a:r>
            <a:r>
              <a:rPr lang="uk-UA" sz="2200" dirty="0" err="1" smtClean="0"/>
              <a:t>Сандул</a:t>
            </a:r>
            <a:r>
              <a:rPr lang="uk-UA" sz="2200" dirty="0" smtClean="0"/>
              <a:t> Тетяна</a:t>
            </a:r>
            <a:br>
              <a:rPr lang="uk-UA" sz="2200" dirty="0" smtClean="0"/>
            </a:br>
            <a:r>
              <a:rPr lang="uk-UA" sz="2200" dirty="0" smtClean="0">
                <a:solidFill>
                  <a:schemeClr val="tx1"/>
                </a:solidFill>
              </a:rPr>
              <a:t>Майстер в/н: </a:t>
            </a:r>
            <a:r>
              <a:rPr lang="uk-UA" sz="2200" dirty="0" err="1" smtClean="0"/>
              <a:t>Одукалець</a:t>
            </a:r>
            <a:r>
              <a:rPr lang="uk-UA" sz="2200" dirty="0" smtClean="0"/>
              <a:t> О.В. </a:t>
            </a:r>
            <a:endParaRPr lang="ru-RU" sz="2200" dirty="0"/>
          </a:p>
        </p:txBody>
      </p:sp>
      <p:pic>
        <p:nvPicPr>
          <p:cNvPr id="4098" name="Picture 2" descr="G:\Новая папка\IMG_03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68" y="1401011"/>
            <a:ext cx="4916562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G:\Новая папка\IMG_03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989" y="1340768"/>
            <a:ext cx="5114325" cy="2855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:\Новая папка\IMG_04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84" y="4137315"/>
            <a:ext cx="4959746" cy="256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G:\Новая папка\IMG_04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989" y="4365104"/>
            <a:ext cx="5114326" cy="238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8896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01134" y="235993"/>
            <a:ext cx="9751180" cy="1146493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/>
              <a:t>Підсумки конкурсу професійної майстерності</a:t>
            </a:r>
            <a:br>
              <a:rPr lang="uk-UA" dirty="0" smtClean="0"/>
            </a:br>
            <a:r>
              <a:rPr lang="uk-UA" dirty="0" smtClean="0"/>
              <a:t>«Моя професія-мій успіх»</a:t>
            </a:r>
            <a:endParaRPr lang="ru-RU" dirty="0"/>
          </a:p>
        </p:txBody>
      </p:sp>
      <p:pic>
        <p:nvPicPr>
          <p:cNvPr id="9218" name="Picture 2" descr="H:\Новая папка\IMG_04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9" y="1700809"/>
            <a:ext cx="576064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H:\Новая папка\IMG_041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3"/>
          <a:stretch/>
        </p:blipFill>
        <p:spPr bwMode="auto">
          <a:xfrm>
            <a:off x="5999989" y="3933057"/>
            <a:ext cx="5856651" cy="290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G:\Новая папка\IMG_03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450" y="4582617"/>
            <a:ext cx="4260439" cy="2130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G:\Новая папка\IMG_040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56"/>
          <a:stretch/>
        </p:blipFill>
        <p:spPr bwMode="auto">
          <a:xfrm>
            <a:off x="6480043" y="1556793"/>
            <a:ext cx="5078016" cy="2174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8503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8714" y="108857"/>
            <a:ext cx="9938657" cy="827315"/>
          </a:xfrm>
        </p:spPr>
        <p:txBody>
          <a:bodyPr>
            <a:normAutofit fontScale="90000"/>
          </a:bodyPr>
          <a:lstStyle/>
          <a:p>
            <a:pPr algn="ctr">
              <a:tabLst>
                <a:tab pos="174625" algn="l"/>
              </a:tabLst>
            </a:pPr>
            <a:r>
              <a:rPr lang="uk-UA" sz="2400" dirty="0" smtClean="0">
                <a:solidFill>
                  <a:schemeClr val="tx1"/>
                </a:solidFill>
              </a:rPr>
              <a:t>Приготування юшки рибної під час конкурсу </a:t>
            </a:r>
            <a:r>
              <a:rPr lang="uk-UA" sz="2400" dirty="0" smtClean="0">
                <a:solidFill>
                  <a:schemeClr val="tx1"/>
                </a:solidFill>
              </a:rPr>
              <a:t>професійної </a:t>
            </a:r>
            <a:r>
              <a:rPr lang="uk-UA" sz="2400" dirty="0" smtClean="0">
                <a:solidFill>
                  <a:schemeClr val="tx1"/>
                </a:solidFill>
              </a:rPr>
              <a:t>майстерності серед здобувачів освіти з професії «Кухар» на </a:t>
            </a:r>
            <a:r>
              <a:rPr lang="uk-UA" sz="2400" dirty="0" smtClean="0">
                <a:solidFill>
                  <a:schemeClr val="tx1"/>
                </a:solidFill>
              </a:rPr>
              <a:t>природі 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1026" name="Picture 2" descr="F:\Конкурс кухар\20230531_1151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754" y="1110327"/>
            <a:ext cx="3440490" cy="258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Конкурс кухар\20230531_1152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1051881"/>
            <a:ext cx="3596347" cy="269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Конкурс кухар\IMG_20230531_120821_8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473" y="1051881"/>
            <a:ext cx="3483298" cy="2612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Конкурс кухар\20230531_1205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3978961"/>
            <a:ext cx="3596347" cy="269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:\Конкурс кухар\20230531_12092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543" y="3949350"/>
            <a:ext cx="3635828" cy="2726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Конкурс кухар\20230531_13012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13"/>
          <a:stretch/>
        </p:blipFill>
        <p:spPr bwMode="auto">
          <a:xfrm>
            <a:off x="7968473" y="3978961"/>
            <a:ext cx="3506737" cy="269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65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Участь  в обласних конкурсах професійної майстерності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074" name="Picture 2" descr="D:\Для роботи\IMG-b856caef2a0a8191544b51cc87c6c8f1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115" y="1872342"/>
            <a:ext cx="2721428" cy="362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458" y="1872342"/>
            <a:ext cx="2667656" cy="355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28057" y="5649686"/>
            <a:ext cx="34834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 err="1" smtClean="0"/>
              <a:t>Стьопкіна</a:t>
            </a:r>
            <a:r>
              <a:rPr lang="uk-UA" sz="1600" dirty="0" smtClean="0"/>
              <a:t> Ірина Андріївна</a:t>
            </a:r>
          </a:p>
          <a:p>
            <a:r>
              <a:rPr lang="uk-UA" sz="1600" dirty="0" smtClean="0"/>
              <a:t> </a:t>
            </a:r>
            <a:r>
              <a:rPr lang="uk-UA" sz="1600" dirty="0"/>
              <a:t>м</a:t>
            </a:r>
            <a:r>
              <a:rPr lang="uk-UA" sz="1600" dirty="0" smtClean="0"/>
              <a:t>. </a:t>
            </a:r>
            <a:r>
              <a:rPr lang="uk-UA" sz="1600" dirty="0" err="1" smtClean="0"/>
              <a:t>Нітишин</a:t>
            </a:r>
            <a:r>
              <a:rPr lang="uk-UA" sz="1600" dirty="0" smtClean="0"/>
              <a:t> </a:t>
            </a:r>
          </a:p>
          <a:p>
            <a:r>
              <a:rPr lang="uk-UA" sz="1600" dirty="0" smtClean="0"/>
              <a:t>Конкурс з </a:t>
            </a:r>
            <a:r>
              <a:rPr lang="uk-UA" sz="1600" dirty="0" smtClean="0"/>
              <a:t>професії «Кухар»</a:t>
            </a:r>
            <a:endParaRPr lang="ru-RU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6172201" y="5596783"/>
            <a:ext cx="33963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 err="1" smtClean="0"/>
              <a:t>РомахЛеся</a:t>
            </a:r>
            <a:r>
              <a:rPr lang="uk-UA" sz="1600" dirty="0" smtClean="0"/>
              <a:t> Іванівна</a:t>
            </a:r>
          </a:p>
          <a:p>
            <a:r>
              <a:rPr lang="uk-UA" sz="1600" dirty="0" smtClean="0"/>
              <a:t>м. </a:t>
            </a:r>
            <a:r>
              <a:rPr lang="uk-UA" sz="1600" dirty="0" err="1" smtClean="0"/>
              <a:t>Красилів</a:t>
            </a:r>
            <a:endParaRPr lang="uk-UA" sz="1600" dirty="0" smtClean="0"/>
          </a:p>
          <a:p>
            <a:r>
              <a:rPr lang="uk-UA" sz="1600" dirty="0" smtClean="0"/>
              <a:t>Конкурс з </a:t>
            </a:r>
            <a:r>
              <a:rPr lang="uk-UA" sz="1600" dirty="0" smtClean="0"/>
              <a:t>професії «Кондитер»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92000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6270" y="176402"/>
            <a:ext cx="8144701" cy="1320800"/>
          </a:xfrm>
        </p:spPr>
        <p:txBody>
          <a:bodyPr>
            <a:noAutofit/>
          </a:bodyPr>
          <a:lstStyle/>
          <a:p>
            <a:pPr algn="ctr"/>
            <a:r>
              <a:rPr lang="uk-UA" sz="2400" dirty="0" smtClean="0"/>
              <a:t>Участь майстра виробничого навчання </a:t>
            </a:r>
            <a:r>
              <a:rPr lang="uk-UA" sz="2400" dirty="0" err="1" smtClean="0"/>
              <a:t>Одукалець</a:t>
            </a:r>
            <a:r>
              <a:rPr lang="uk-UA" sz="2400" dirty="0" smtClean="0"/>
              <a:t> Оксани Володимирівни в обласному конкурсі</a:t>
            </a:r>
            <a:br>
              <a:rPr lang="uk-UA" sz="2400" dirty="0" smtClean="0"/>
            </a:br>
            <a:r>
              <a:rPr lang="uk-UA" sz="2400" dirty="0" smtClean="0"/>
              <a:t> серед майстрів виробничого навчання </a:t>
            </a:r>
            <a:r>
              <a:rPr lang="uk-UA" sz="2400" dirty="0">
                <a:solidFill>
                  <a:srgbClr val="E84C22"/>
                </a:solidFill>
              </a:rPr>
              <a:t>з професії «Кондитер»</a:t>
            </a:r>
            <a:endParaRPr lang="ru-RU" sz="24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81" y="1696376"/>
            <a:ext cx="3425976" cy="2569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910212" y="646521"/>
            <a:ext cx="3290904" cy="2468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959" y="2612189"/>
            <a:ext cx="2448150" cy="410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6" t="19747"/>
          <a:stretch/>
        </p:blipFill>
        <p:spPr bwMode="auto">
          <a:xfrm>
            <a:off x="3272009" y="4295146"/>
            <a:ext cx="3304629" cy="2324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263" y="1815713"/>
            <a:ext cx="2685967" cy="239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5" r="10014" b="10836"/>
          <a:stretch/>
        </p:blipFill>
        <p:spPr bwMode="auto">
          <a:xfrm>
            <a:off x="9729326" y="3826766"/>
            <a:ext cx="1849402" cy="2848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86" y="4379875"/>
            <a:ext cx="2959878" cy="2219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23116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005945" cy="2779857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tx1"/>
                </a:solidFill>
              </a:rPr>
              <a:t>“Я</a:t>
            </a:r>
            <a:r>
              <a:rPr lang="uk-UA" dirty="0" smtClean="0">
                <a:solidFill>
                  <a:schemeClr val="tx1"/>
                </a:solidFill>
              </a:rPr>
              <a:t>кщо </a:t>
            </a:r>
            <a:r>
              <a:rPr lang="uk-UA" dirty="0">
                <a:solidFill>
                  <a:schemeClr val="tx1"/>
                </a:solidFill>
              </a:rPr>
              <a:t>ви вдало</a:t>
            </a:r>
            <a:br>
              <a:rPr lang="uk-UA" dirty="0">
                <a:solidFill>
                  <a:schemeClr val="tx1"/>
                </a:solidFill>
              </a:rPr>
            </a:br>
            <a:r>
              <a:rPr lang="uk-UA" dirty="0">
                <a:solidFill>
                  <a:schemeClr val="tx1"/>
                </a:solidFill>
              </a:rPr>
              <a:t> оберете професію </a:t>
            </a:r>
            <a:br>
              <a:rPr lang="uk-UA" dirty="0">
                <a:solidFill>
                  <a:schemeClr val="tx1"/>
                </a:solidFill>
              </a:rPr>
            </a:br>
            <a:r>
              <a:rPr lang="uk-UA" dirty="0">
                <a:solidFill>
                  <a:schemeClr val="tx1"/>
                </a:solidFill>
              </a:rPr>
              <a:t>і докладете до неї душу, </a:t>
            </a:r>
            <a:br>
              <a:rPr lang="uk-UA" dirty="0">
                <a:solidFill>
                  <a:schemeClr val="tx1"/>
                </a:solidFill>
              </a:rPr>
            </a:br>
            <a:r>
              <a:rPr lang="uk-UA" dirty="0">
                <a:solidFill>
                  <a:schemeClr val="tx1"/>
                </a:solidFill>
              </a:rPr>
              <a:t>то щастя саме знайде вас”. </a:t>
            </a:r>
            <a:br>
              <a:rPr lang="uk-UA" dirty="0">
                <a:solidFill>
                  <a:schemeClr val="tx1"/>
                </a:solidFill>
              </a:rPr>
            </a:br>
            <a:r>
              <a:rPr lang="uk-UA" i="1" dirty="0">
                <a:solidFill>
                  <a:schemeClr val="tx1"/>
                </a:solidFill>
              </a:rPr>
              <a:t>(Ч. Дарвін)</a:t>
            </a:r>
            <a:r>
              <a:rPr lang="uk-UA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1027" name="Picture 3" descr="D:\Конкурс кухар\20230531_11512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13"/>
          <a:stretch/>
        </p:blipFill>
        <p:spPr bwMode="auto">
          <a:xfrm>
            <a:off x="134770" y="3177140"/>
            <a:ext cx="3141829" cy="328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:\172681923258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" r="7217"/>
          <a:stretch/>
        </p:blipFill>
        <p:spPr bwMode="auto">
          <a:xfrm>
            <a:off x="6210669" y="209320"/>
            <a:ext cx="5863817" cy="2900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Конкурс кухар 2023\20231227_10113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44"/>
          <a:stretch/>
        </p:blipFill>
        <p:spPr bwMode="auto">
          <a:xfrm>
            <a:off x="7259049" y="3110068"/>
            <a:ext cx="4815437" cy="334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Для роботи\IMG-8e1f2719bc9e03de65265c250d6cd581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284" y="2796257"/>
            <a:ext cx="3254829" cy="3789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234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Grp="1" noChangeArrowheads="1"/>
          </p:cNvSpPr>
          <p:nvPr>
            <p:ph type="title"/>
          </p:nvPr>
        </p:nvSpPr>
        <p:spPr bwMode="auto">
          <a:xfrm>
            <a:off x="782782" y="347662"/>
            <a:ext cx="10515600" cy="1325563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normAutofit fontScale="90000"/>
          </a:bodyPr>
          <a:lstStyle/>
          <a:p>
            <a:pPr algn="ctr" eaLnBrk="0" fontAlgn="base" hangingPunct="0">
              <a:spcAft>
                <a:spcPts val="0"/>
              </a:spcAft>
            </a:pPr>
            <a:r>
              <a:rPr lang="uk-UA" sz="32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“</a:t>
            </a:r>
            <a:r>
              <a:rPr lang="uk-UA" sz="3200" i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Чим більше знаєш, тим більше можеш.” </a:t>
            </a:r>
            <a:endParaRPr lang="uk-UA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eaLnBrk="0" fontAlgn="base" hangingPunct="0">
              <a:spcAft>
                <a:spcPts val="0"/>
              </a:spcAft>
            </a:pPr>
            <a:r>
              <a:rPr lang="uk-UA" sz="3200" i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( Е. Абу)</a:t>
            </a:r>
            <a:endParaRPr lang="uk-UA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1" r="13910"/>
          <a:stretch/>
        </p:blipFill>
        <p:spPr bwMode="auto">
          <a:xfrm rot="5400000">
            <a:off x="128809" y="1847001"/>
            <a:ext cx="3831775" cy="3468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" t="15721" r="4673" b="6047"/>
          <a:stretch/>
        </p:blipFill>
        <p:spPr bwMode="auto">
          <a:xfrm>
            <a:off x="7271132" y="1555476"/>
            <a:ext cx="4682168" cy="2996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54272" y="2352562"/>
            <a:ext cx="4048784" cy="303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981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223" y="107808"/>
            <a:ext cx="11676011" cy="912760"/>
          </a:xfrm>
        </p:spPr>
        <p:txBody>
          <a:bodyPr>
            <a:noAutofit/>
          </a:bodyPr>
          <a:lstStyle/>
          <a:p>
            <a:pPr algn="ctr"/>
            <a:r>
              <a:rPr lang="uk-UA" sz="2000" dirty="0" smtClean="0">
                <a:solidFill>
                  <a:schemeClr val="tx1"/>
                </a:solidFill>
              </a:rPr>
              <a:t>День відкритих дверей для учнів різних </a:t>
            </a:r>
            <a:r>
              <a:rPr lang="uk-UA" sz="2000" dirty="0" smtClean="0">
                <a:solidFill>
                  <a:schemeClr val="tx1"/>
                </a:solidFill>
              </a:rPr>
              <a:t>навчальних </a:t>
            </a:r>
            <a:r>
              <a:rPr lang="uk-UA" sz="2000" dirty="0" smtClean="0">
                <a:solidFill>
                  <a:schemeClr val="tx1"/>
                </a:solidFill>
              </a:rPr>
              <a:t>закладів у лабораторії Кухарів; кондитерів пройшов захоплююче та цікаво. Усі були задоволені та смакували власне оздобленими тістечками</a:t>
            </a:r>
            <a:br>
              <a:rPr lang="uk-UA" sz="2000" dirty="0" smtClean="0">
                <a:solidFill>
                  <a:schemeClr val="tx1"/>
                </a:solidFill>
              </a:rPr>
            </a:b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4098" name="Picture 2" descr="D:\День відкритих дверей\20240312_1029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33938" y="1407157"/>
            <a:ext cx="3053102" cy="2289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День відкритих дверей\20240312_0958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95369" y="1410191"/>
            <a:ext cx="3116985" cy="2337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День відкритих дверей\20240312_1026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16199" y="1448200"/>
            <a:ext cx="3079213" cy="230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День відкритих дверей\20240312_10551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3"/>
          <a:stretch/>
        </p:blipFill>
        <p:spPr bwMode="auto">
          <a:xfrm>
            <a:off x="233223" y="4312540"/>
            <a:ext cx="3431982" cy="232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:\День відкритих дверей\20240312_10304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57383" y="1489789"/>
            <a:ext cx="3079216" cy="230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D:\День відкритих дверей\20240312_09585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0" r="10643"/>
          <a:stretch/>
        </p:blipFill>
        <p:spPr bwMode="auto">
          <a:xfrm rot="5400000">
            <a:off x="4021826" y="4349843"/>
            <a:ext cx="2297284" cy="2279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D:\День відкритих дверей\20240312_10240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03592" y="4683956"/>
            <a:ext cx="2273991" cy="1705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D:\День відкритих дверей\20240312_102245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6"/>
          <a:stretch/>
        </p:blipFill>
        <p:spPr bwMode="auto">
          <a:xfrm rot="5400000">
            <a:off x="8696332" y="4414627"/>
            <a:ext cx="2442078" cy="2244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D:\День відкритих дверей\20240312_10391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402081" y="1442383"/>
            <a:ext cx="3032665" cy="227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435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68144"/>
            <a:ext cx="11353800" cy="3029239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>
                <a:solidFill>
                  <a:schemeClr val="tx1"/>
                </a:solidFill>
              </a:rPr>
              <a:t>Вибір</a:t>
            </a:r>
            <a:r>
              <a:rPr lang="uk-UA" dirty="0"/>
              <a:t> </a:t>
            </a:r>
            <a:r>
              <a:rPr lang="uk-UA" dirty="0">
                <a:solidFill>
                  <a:schemeClr val="tx1"/>
                </a:solidFill>
              </a:rPr>
              <a:t>професії - це друге народження людини.</a:t>
            </a:r>
            <a:br>
              <a:rPr lang="uk-UA" dirty="0">
                <a:solidFill>
                  <a:schemeClr val="tx1"/>
                </a:solidFill>
              </a:rPr>
            </a:br>
            <a:r>
              <a:rPr lang="uk-UA" dirty="0">
                <a:solidFill>
                  <a:schemeClr val="tx1"/>
                </a:solidFill>
              </a:rPr>
              <a:t>Від того, наскільки правильно вибраний життєвий шлях, залежить суспільна цінність людини, її місце серед людей, задоволеність роботою, фізичне та нервово-психічне здоров'я, радість і щастя.</a:t>
            </a:r>
            <a:br>
              <a:rPr lang="uk-UA" dirty="0">
                <a:solidFill>
                  <a:schemeClr val="tx1"/>
                </a:solidFill>
              </a:rPr>
            </a:br>
            <a:endParaRPr lang="uk-UA" dirty="0">
              <a:solidFill>
                <a:schemeClr val="tx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" b="26903"/>
          <a:stretch/>
        </p:blipFill>
        <p:spPr bwMode="auto">
          <a:xfrm>
            <a:off x="88135" y="2881791"/>
            <a:ext cx="4699698" cy="350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452" y="2881791"/>
            <a:ext cx="4636654" cy="3477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151" y="2909039"/>
            <a:ext cx="2483301" cy="347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84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881" y="631372"/>
            <a:ext cx="8596668" cy="870857"/>
          </a:xfrm>
        </p:spPr>
        <p:txBody>
          <a:bodyPr>
            <a:normAutofit/>
          </a:bodyPr>
          <a:lstStyle/>
          <a:p>
            <a:r>
              <a:rPr lang="uk-UA" sz="2400" dirty="0" smtClean="0"/>
              <a:t>Здобувачі освіти з професії: Кухар; кондитер на екскурсії  підприємства громадського харчування «Галя Балувана»</a:t>
            </a:r>
            <a:endParaRPr lang="ru-RU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53"/>
          <a:stretch/>
        </p:blipFill>
        <p:spPr bwMode="auto">
          <a:xfrm>
            <a:off x="304120" y="1906574"/>
            <a:ext cx="4092444" cy="2005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2"/>
          <a:stretch/>
        </p:blipFill>
        <p:spPr bwMode="auto">
          <a:xfrm rot="5400000">
            <a:off x="4430147" y="2000898"/>
            <a:ext cx="2353931" cy="2066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8"/>
          <a:stretch/>
        </p:blipFill>
        <p:spPr bwMode="auto">
          <a:xfrm rot="5400000">
            <a:off x="6722780" y="1895982"/>
            <a:ext cx="2285360" cy="2276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3"/>
          <a:stretch/>
        </p:blipFill>
        <p:spPr bwMode="auto">
          <a:xfrm rot="5400000">
            <a:off x="8960727" y="628372"/>
            <a:ext cx="3044850" cy="2687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15"/>
          <a:stretch/>
        </p:blipFill>
        <p:spPr bwMode="auto">
          <a:xfrm>
            <a:off x="380027" y="4084206"/>
            <a:ext cx="3940630" cy="21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9"/>
          <a:stretch/>
        </p:blipFill>
        <p:spPr bwMode="auto">
          <a:xfrm rot="5400000">
            <a:off x="9070233" y="3727601"/>
            <a:ext cx="3006112" cy="2867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2" t="754" r="-24840" b="-10010"/>
          <a:stretch/>
        </p:blipFill>
        <p:spPr bwMode="auto">
          <a:xfrm rot="5400000">
            <a:off x="6336490" y="4581882"/>
            <a:ext cx="2915626" cy="2308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8"/>
          <a:stretch/>
        </p:blipFill>
        <p:spPr bwMode="auto">
          <a:xfrm rot="5400000">
            <a:off x="4434944" y="4429659"/>
            <a:ext cx="2344335" cy="2124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09449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948055" cy="1325563"/>
          </a:xfrm>
        </p:spPr>
        <p:txBody>
          <a:bodyPr>
            <a:normAutofit/>
          </a:bodyPr>
          <a:lstStyle/>
          <a:p>
            <a:r>
              <a:rPr lang="uk-UA" sz="7200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Ми чекаємо на Вас</a:t>
            </a:r>
            <a:endParaRPr lang="uk-UA" sz="7200" dirty="0">
              <a:solidFill>
                <a:schemeClr val="tx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5155" y="1623197"/>
            <a:ext cx="2510927" cy="23849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 smtClean="0"/>
              <a:t>За адресою: </a:t>
            </a:r>
          </a:p>
          <a:p>
            <a:pPr marL="0" indent="0">
              <a:buNone/>
            </a:pPr>
            <a:r>
              <a:rPr lang="uk-UA" dirty="0" smtClean="0"/>
              <a:t>Хмельницька обл.</a:t>
            </a:r>
          </a:p>
          <a:p>
            <a:pPr marL="0" indent="0">
              <a:buNone/>
            </a:pPr>
            <a:r>
              <a:rPr lang="uk-UA" dirty="0" smtClean="0"/>
              <a:t>Городоцький р-н</a:t>
            </a:r>
          </a:p>
          <a:p>
            <a:pPr marL="0" indent="0">
              <a:buNone/>
            </a:pPr>
            <a:r>
              <a:rPr lang="uk-UA" dirty="0" smtClean="0"/>
              <a:t>с. Лісоводи</a:t>
            </a:r>
          </a:p>
          <a:p>
            <a:pPr marL="0" indent="0">
              <a:buNone/>
            </a:pPr>
            <a:r>
              <a:rPr lang="uk-UA" dirty="0"/>
              <a:t>в</a:t>
            </a:r>
            <a:r>
              <a:rPr lang="uk-UA" dirty="0" smtClean="0"/>
              <a:t>ул. </a:t>
            </a:r>
            <a:r>
              <a:rPr lang="uk-UA" dirty="0" err="1" smtClean="0"/>
              <a:t>Сугерова</a:t>
            </a:r>
            <a:r>
              <a:rPr lang="uk-UA" dirty="0" smtClean="0"/>
              <a:t>, 2</a:t>
            </a:r>
          </a:p>
          <a:p>
            <a:pPr marL="0" indent="0">
              <a:buNone/>
            </a:pPr>
            <a:r>
              <a:rPr lang="uk-UA" dirty="0" smtClean="0"/>
              <a:t>Тел.: 09614381273</a:t>
            </a:r>
            <a:endParaRPr lang="uk-UA" dirty="0"/>
          </a:p>
        </p:txBody>
      </p:sp>
      <p:pic>
        <p:nvPicPr>
          <p:cNvPr id="4" name="Picture 6" descr="kulinarij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618" y="-138546"/>
            <a:ext cx="5334000" cy="2632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7" t="2864" r="3579" b="2890"/>
          <a:stretch/>
        </p:blipFill>
        <p:spPr bwMode="auto">
          <a:xfrm>
            <a:off x="2577946" y="1362184"/>
            <a:ext cx="4538949" cy="4608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G:\Конкурс кухар - копия\20230531_13022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01" r="7042"/>
          <a:stretch/>
        </p:blipFill>
        <p:spPr bwMode="auto">
          <a:xfrm>
            <a:off x="7431210" y="2919471"/>
            <a:ext cx="4422939" cy="339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Компанія Боровик\20230912_1139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05" y="4074405"/>
            <a:ext cx="2005069" cy="267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425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59086" y="365125"/>
            <a:ext cx="6444343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Бути </a:t>
            </a:r>
            <a:r>
              <a:rPr lang="uk-UA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кухарем – престижно!</a:t>
            </a:r>
            <a:br>
              <a:rPr lang="uk-UA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Кондитером – дивовижно!</a:t>
            </a:r>
            <a:br>
              <a:rPr lang="uk-UA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2618" y="3699164"/>
            <a:ext cx="4142509" cy="2770906"/>
          </a:xfrm>
        </p:spPr>
        <p:txBody>
          <a:bodyPr/>
          <a:lstStyle/>
          <a:p>
            <a:pPr marL="0" indent="0">
              <a:buNone/>
            </a:pPr>
            <a:r>
              <a:rPr lang="uk-UA" b="1" dirty="0" smtClean="0"/>
              <a:t>За період навчання учні здобувають рівень кваліфікації:</a:t>
            </a:r>
          </a:p>
          <a:p>
            <a:pPr marL="0" indent="0">
              <a:buNone/>
            </a:pPr>
            <a:r>
              <a:rPr lang="uk-UA" i="1" dirty="0" smtClean="0"/>
              <a:t>- кухар 4-го розряду; </a:t>
            </a:r>
          </a:p>
          <a:p>
            <a:pPr marL="0" indent="0">
              <a:buNone/>
            </a:pPr>
            <a:r>
              <a:rPr lang="uk-UA" i="1" dirty="0" smtClean="0"/>
              <a:t>- кондитер 4-го розряду</a:t>
            </a:r>
            <a:endParaRPr lang="uk-UA" i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46" y="286033"/>
            <a:ext cx="4307612" cy="3230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89"/>
          <a:stretch/>
        </p:blipFill>
        <p:spPr bwMode="auto">
          <a:xfrm>
            <a:off x="4382922" y="1391061"/>
            <a:ext cx="4924544" cy="2862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08095" y="1892426"/>
            <a:ext cx="4010918" cy="300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372" y="4350349"/>
            <a:ext cx="4234542" cy="2432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411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582" y="290944"/>
            <a:ext cx="10647218" cy="1787237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800" b="1" dirty="0">
                <a:solidFill>
                  <a:schemeClr val="tx1"/>
                </a:solidFill>
              </a:rPr>
              <a:t>Головне завдання </a:t>
            </a:r>
            <a:r>
              <a:rPr lang="uk-UA" sz="2800" b="1" dirty="0" err="1">
                <a:solidFill>
                  <a:schemeClr val="tx1"/>
                </a:solidFill>
              </a:rPr>
              <a:t>кухаря</a:t>
            </a:r>
            <a:r>
              <a:rPr lang="uk-UA" sz="2800" b="1" dirty="0">
                <a:solidFill>
                  <a:schemeClr val="tx1"/>
                </a:solidFill>
              </a:rPr>
              <a:t> – готувати не тільки смачну страву, але й корисну та поживну. Готування їжі – давнє мистецтво! </a:t>
            </a:r>
            <a:br>
              <a:rPr lang="uk-UA" sz="2800" b="1" dirty="0">
                <a:solidFill>
                  <a:schemeClr val="tx1"/>
                </a:solidFill>
              </a:rPr>
            </a:br>
            <a:r>
              <a:rPr lang="uk-UA" sz="2800" b="1" dirty="0" smtClean="0">
                <a:solidFill>
                  <a:schemeClr val="tx1"/>
                </a:solidFill>
              </a:rPr>
              <a:t> </a:t>
            </a:r>
            <a:r>
              <a:rPr lang="uk-UA" sz="2800" b="1" dirty="0">
                <a:solidFill>
                  <a:schemeClr val="tx1"/>
                </a:solidFill>
              </a:rPr>
              <a:t>“Добрий кухар вартий семи </a:t>
            </a:r>
            <a:r>
              <a:rPr lang="uk-UA" sz="2800" b="1" dirty="0" smtClean="0">
                <a:solidFill>
                  <a:schemeClr val="tx1"/>
                </a:solidFill>
              </a:rPr>
              <a:t>лікарів”, </a:t>
            </a:r>
            <a:r>
              <a:rPr lang="uk-UA" sz="2800" b="1" dirty="0">
                <a:solidFill>
                  <a:schemeClr val="tx1"/>
                </a:solidFill>
              </a:rPr>
              <a:t>- </a:t>
            </a:r>
            <a:r>
              <a:rPr lang="uk-UA" sz="2800" b="1" dirty="0" smtClean="0">
                <a:solidFill>
                  <a:schemeClr val="tx1"/>
                </a:solidFill>
              </a:rPr>
              <a:t/>
            </a:r>
            <a:br>
              <a:rPr lang="uk-UA" sz="2800" b="1" dirty="0" smtClean="0">
                <a:solidFill>
                  <a:schemeClr val="tx1"/>
                </a:solidFill>
              </a:rPr>
            </a:br>
            <a:r>
              <a:rPr lang="uk-UA" sz="2800" b="1" dirty="0" smtClean="0">
                <a:solidFill>
                  <a:schemeClr val="tx1"/>
                </a:solidFill>
              </a:rPr>
              <a:t>так </a:t>
            </a:r>
            <a:r>
              <a:rPr lang="uk-UA" sz="2800" b="1" dirty="0">
                <a:solidFill>
                  <a:schemeClr val="tx1"/>
                </a:solidFill>
              </a:rPr>
              <a:t>мовить народне прислів’я</a:t>
            </a:r>
            <a:r>
              <a:rPr lang="uk-UA" sz="28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4" r="8770" b="7968"/>
          <a:stretch/>
        </p:blipFill>
        <p:spPr bwMode="auto">
          <a:xfrm rot="5400000">
            <a:off x="2371126" y="3307026"/>
            <a:ext cx="3652091" cy="3060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78951" y="1475040"/>
            <a:ext cx="3169728" cy="2522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1" r="7119"/>
          <a:stretch/>
        </p:blipFill>
        <p:spPr bwMode="auto">
          <a:xfrm rot="5400000">
            <a:off x="8635364" y="3402354"/>
            <a:ext cx="3725377" cy="318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G:\172681917213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5" b="15607"/>
          <a:stretch/>
        </p:blipFill>
        <p:spPr bwMode="auto">
          <a:xfrm>
            <a:off x="5727345" y="1825996"/>
            <a:ext cx="3177751" cy="429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36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71055"/>
            <a:ext cx="10515600" cy="1219633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400" dirty="0">
                <a:solidFill>
                  <a:schemeClr val="tx1"/>
                </a:solidFill>
                <a:latin typeface="Monotype Corsiva" panose="03010101010201010101" pitchFamily="66" charset="0"/>
              </a:rPr>
              <a:t>Кухар – це, в першу чергу, творець. </a:t>
            </a:r>
            <a:r>
              <a:rPr lang="uk-UA" sz="4400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/>
            </a:r>
            <a:br>
              <a:rPr lang="uk-UA" sz="4400" dirty="0" smtClean="0">
                <a:solidFill>
                  <a:schemeClr val="tx1"/>
                </a:solidFill>
                <a:latin typeface="Monotype Corsiva" panose="03010101010201010101" pitchFamily="66" charset="0"/>
              </a:rPr>
            </a:br>
            <a:r>
              <a:rPr lang="uk-UA" sz="4400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Творець </a:t>
            </a:r>
            <a:r>
              <a:rPr lang="uk-UA" sz="4400" dirty="0">
                <a:solidFill>
                  <a:schemeClr val="tx1"/>
                </a:solidFill>
                <a:latin typeface="Monotype Corsiva" panose="03010101010201010101" pitchFamily="66" charset="0"/>
              </a:rPr>
              <a:t>прекрасного, смачного, привабливого</a:t>
            </a:r>
            <a:r>
              <a:rPr lang="uk-UA" dirty="0" smtClean="0">
                <a:solidFill>
                  <a:schemeClr val="tx1"/>
                </a:solidFill>
              </a:rPr>
              <a:t/>
            </a:r>
            <a:br>
              <a:rPr lang="uk-UA" dirty="0" smtClean="0">
                <a:solidFill>
                  <a:schemeClr val="tx1"/>
                </a:solidFill>
              </a:rPr>
            </a:br>
            <a:r>
              <a:rPr lang="uk-UA" dirty="0">
                <a:solidFill>
                  <a:schemeClr val="tx1"/>
                </a:solidFill>
              </a:rPr>
              <a:t/>
            </a:r>
            <a:br>
              <a:rPr lang="uk-UA" dirty="0">
                <a:solidFill>
                  <a:schemeClr val="tx1"/>
                </a:solidFill>
              </a:rPr>
            </a:br>
            <a:r>
              <a:rPr lang="uk-UA" sz="5300" dirty="0">
                <a:latin typeface="Monotype Corsiva" panose="03010101010201010101" pitchFamily="66" charset="0"/>
              </a:rPr>
              <a:t/>
            </a:r>
            <a:br>
              <a:rPr lang="uk-UA" sz="5300" dirty="0">
                <a:latin typeface="Monotype Corsiva" panose="03010101010201010101" pitchFamily="66" charset="0"/>
              </a:rPr>
            </a:br>
            <a:r>
              <a:rPr lang="uk-UA" dirty="0"/>
              <a:t> </a:t>
            </a:r>
            <a:br>
              <a:rPr lang="uk-UA" dirty="0"/>
            </a:br>
            <a:r>
              <a:rPr lang="uk-UA" dirty="0" smtClean="0"/>
              <a:t> </a:t>
            </a:r>
            <a:endParaRPr lang="uk-U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9" t="20495" r="11160"/>
          <a:stretch/>
        </p:blipFill>
        <p:spPr bwMode="auto">
          <a:xfrm>
            <a:off x="438577" y="1898303"/>
            <a:ext cx="3131938" cy="289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9" r="33676"/>
          <a:stretch/>
        </p:blipFill>
        <p:spPr bwMode="auto">
          <a:xfrm>
            <a:off x="3710972" y="2732183"/>
            <a:ext cx="3125258" cy="3810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403" y="1816658"/>
            <a:ext cx="4506686" cy="3380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991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7077" y="185057"/>
            <a:ext cx="7258352" cy="1320800"/>
          </a:xfrm>
        </p:spPr>
        <p:txBody>
          <a:bodyPr/>
          <a:lstStyle/>
          <a:p>
            <a:r>
              <a:rPr lang="uk-UA" dirty="0" smtClean="0"/>
              <a:t>Проведення уроків виробничого навчання з професії: Кухар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64"/>
          <a:stretch/>
        </p:blipFill>
        <p:spPr bwMode="auto">
          <a:xfrm>
            <a:off x="513800" y="1417484"/>
            <a:ext cx="4719420" cy="2769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1" t="27961" r="16243" b="12022"/>
          <a:stretch/>
        </p:blipFill>
        <p:spPr bwMode="auto">
          <a:xfrm rot="5400000">
            <a:off x="8983482" y="743492"/>
            <a:ext cx="3032754" cy="1807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2"/>
          <a:stretch/>
        </p:blipFill>
        <p:spPr bwMode="auto">
          <a:xfrm rot="5400000">
            <a:off x="5758267" y="4171684"/>
            <a:ext cx="2564946" cy="232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/>
          <a:stretch/>
        </p:blipFill>
        <p:spPr bwMode="auto">
          <a:xfrm rot="5400000">
            <a:off x="8939488" y="3630727"/>
            <a:ext cx="3352269" cy="268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1" b="20632"/>
          <a:stretch/>
        </p:blipFill>
        <p:spPr bwMode="auto">
          <a:xfrm>
            <a:off x="424542" y="4308706"/>
            <a:ext cx="4897937" cy="233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57794" y="1160178"/>
            <a:ext cx="3011242" cy="2258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26171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62391" y="119743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uk-UA" sz="2000" dirty="0" smtClean="0"/>
              <a:t>Практична робота учасників конкурсу професійної майстерності </a:t>
            </a:r>
            <a:br>
              <a:rPr lang="uk-UA" sz="2000" dirty="0" smtClean="0"/>
            </a:br>
            <a:r>
              <a:rPr lang="uk-UA" sz="2000" dirty="0" smtClean="0"/>
              <a:t>«Моя професія – мій успіх», який проводився на базі</a:t>
            </a:r>
            <a:br>
              <a:rPr lang="uk-UA" sz="2000" dirty="0" smtClean="0"/>
            </a:br>
            <a:r>
              <a:rPr lang="uk-UA" sz="2000" dirty="0" smtClean="0"/>
              <a:t> ПСК «Мальва» ресторану «Весна» </a:t>
            </a:r>
            <a:endParaRPr lang="ru-RU" sz="2000" dirty="0"/>
          </a:p>
        </p:txBody>
      </p:sp>
      <p:pic>
        <p:nvPicPr>
          <p:cNvPr id="4" name="Picture 4" descr="G:\Новая папка\IMG_030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3" r="25476"/>
          <a:stretch/>
        </p:blipFill>
        <p:spPr bwMode="auto">
          <a:xfrm>
            <a:off x="719403" y="1412777"/>
            <a:ext cx="4133256" cy="345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G:\Новая папка\IMG_030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66"/>
          <a:stretch/>
        </p:blipFill>
        <p:spPr bwMode="auto">
          <a:xfrm>
            <a:off x="4825593" y="4221089"/>
            <a:ext cx="3708292" cy="2559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G:\Новая папка\IMG_032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3" t="2857" r="7796" b="-2857"/>
          <a:stretch/>
        </p:blipFill>
        <p:spPr bwMode="auto">
          <a:xfrm>
            <a:off x="8208235" y="1340769"/>
            <a:ext cx="3648407" cy="288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G:\Новая папка\IMG_036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3" t="3940" r="6875"/>
          <a:stretch/>
        </p:blipFill>
        <p:spPr bwMode="auto">
          <a:xfrm>
            <a:off x="4825593" y="1774189"/>
            <a:ext cx="3382642" cy="225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G:\Новая папка\IMG_040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5" r="7070" b="30045"/>
          <a:stretch/>
        </p:blipFill>
        <p:spPr bwMode="auto">
          <a:xfrm>
            <a:off x="719403" y="4828354"/>
            <a:ext cx="3956787" cy="1844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:\Конкурс кухар 2023\20231227_12031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2" t="2265" r="7804"/>
          <a:stretch/>
        </p:blipFill>
        <p:spPr bwMode="auto">
          <a:xfrm>
            <a:off x="8533885" y="4246982"/>
            <a:ext cx="3322757" cy="224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4830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930432"/>
          </a:xfrm>
        </p:spPr>
        <p:txBody>
          <a:bodyPr/>
          <a:lstStyle/>
          <a:p>
            <a:r>
              <a:rPr lang="uk-UA" u="sng" dirty="0" smtClean="0">
                <a:solidFill>
                  <a:schemeClr val="tx1"/>
                </a:solidFill>
              </a:rPr>
              <a:t>Завдання №1: </a:t>
            </a:r>
            <a:r>
              <a:rPr lang="uk-UA" i="1" dirty="0" smtClean="0"/>
              <a:t>Приготування страв з м'яса </a:t>
            </a:r>
            <a:endParaRPr lang="ru-RU" i="1" dirty="0"/>
          </a:p>
        </p:txBody>
      </p:sp>
      <p:pic>
        <p:nvPicPr>
          <p:cNvPr id="8194" name="Picture 2" descr="H:\Новая папка\IMG_029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5"/>
          <a:stretch/>
        </p:blipFill>
        <p:spPr bwMode="auto">
          <a:xfrm>
            <a:off x="239348" y="1173413"/>
            <a:ext cx="3648407" cy="326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H:\Новая папка\IMG_029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5" r="16648"/>
          <a:stretch/>
        </p:blipFill>
        <p:spPr bwMode="auto">
          <a:xfrm>
            <a:off x="3979881" y="1173413"/>
            <a:ext cx="3840427" cy="326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H:\Новая папка\IMG_032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8134"/>
          <a:stretch/>
        </p:blipFill>
        <p:spPr bwMode="auto">
          <a:xfrm>
            <a:off x="7824192" y="1173413"/>
            <a:ext cx="4184904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:\Новая папка\IMG_040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9" t="13654" r="32330" b="32877"/>
          <a:stretch/>
        </p:blipFill>
        <p:spPr bwMode="auto">
          <a:xfrm>
            <a:off x="4049816" y="4441771"/>
            <a:ext cx="3840427" cy="222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:\Новая папка\IMG_040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72" t="30200" r="11376" b="20300"/>
          <a:stretch/>
        </p:blipFill>
        <p:spPr bwMode="auto">
          <a:xfrm>
            <a:off x="143338" y="4485781"/>
            <a:ext cx="3836543" cy="214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:\Новая папка\IMG_036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77" t="13921" r="10120" b="48026"/>
          <a:stretch/>
        </p:blipFill>
        <p:spPr bwMode="auto">
          <a:xfrm>
            <a:off x="8037460" y="4467545"/>
            <a:ext cx="3953163" cy="222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1717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074448"/>
          </a:xfrm>
        </p:spPr>
        <p:txBody>
          <a:bodyPr/>
          <a:lstStyle/>
          <a:p>
            <a:r>
              <a:rPr lang="uk-UA" u="sng" dirty="0" smtClean="0">
                <a:solidFill>
                  <a:schemeClr val="tx1"/>
                </a:solidFill>
              </a:rPr>
              <a:t>Завдання №2:</a:t>
            </a:r>
            <a:r>
              <a:rPr lang="uk-UA" dirty="0" smtClean="0"/>
              <a:t> </a:t>
            </a:r>
            <a:r>
              <a:rPr lang="uk-UA" i="1" dirty="0" smtClean="0"/>
              <a:t>Приготування салатів</a:t>
            </a:r>
            <a:endParaRPr lang="ru-RU" i="1" dirty="0"/>
          </a:p>
        </p:txBody>
      </p:sp>
      <p:pic>
        <p:nvPicPr>
          <p:cNvPr id="1026" name="Picture 2" descr="G:\Новая папка\IMG_031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50"/>
          <a:stretch/>
        </p:blipFill>
        <p:spPr bwMode="auto">
          <a:xfrm>
            <a:off x="8208235" y="1108917"/>
            <a:ext cx="3367133" cy="339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Новая папка\IMG_034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23"/>
          <a:stretch/>
        </p:blipFill>
        <p:spPr bwMode="auto">
          <a:xfrm>
            <a:off x="335362" y="1173023"/>
            <a:ext cx="3936436" cy="3480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User\Desktop\Нова папка (3)\20231227_1100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66038" y="1118771"/>
            <a:ext cx="3184180" cy="3588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:\Новая папка\IMG_040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48" t="21971" r="9405" b="29213"/>
          <a:stretch/>
        </p:blipFill>
        <p:spPr bwMode="auto">
          <a:xfrm>
            <a:off x="8052440" y="4509120"/>
            <a:ext cx="3522929" cy="215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:\Новая папка\IMG_036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3" t="17992" r="59656" b="44030"/>
          <a:stretch/>
        </p:blipFill>
        <p:spPr bwMode="auto">
          <a:xfrm>
            <a:off x="143339" y="4653138"/>
            <a:ext cx="3936436" cy="2148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:\Конкурс кухар 2023\20231227_12043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8" t="27219" r="59933" b="26488"/>
          <a:stretch/>
        </p:blipFill>
        <p:spPr bwMode="auto">
          <a:xfrm>
            <a:off x="4219551" y="4516827"/>
            <a:ext cx="3832887" cy="2289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56764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9|0.2|0"/>
</p:tagLst>
</file>

<file path=ppt/theme/theme1.xml><?xml version="1.0" encoding="utf-8"?>
<a:theme xmlns:a="http://schemas.openxmlformats.org/drawingml/2006/main" name="Аспект">
  <a:themeElements>
    <a:clrScheme name="Красный и оранжевый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1184</TotalTime>
  <Words>262</Words>
  <Application>Microsoft Office PowerPoint</Application>
  <PresentationFormat>Произвольный</PresentationFormat>
  <Paragraphs>40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Аспект</vt:lpstr>
      <vt:lpstr>ДНЗ «Лісоводський ПАЛ»  оголошує набір учнів на навчання  на  2025-2026 навчальний рік</vt:lpstr>
      <vt:lpstr>Вибір професії - це друге народження людини. Від того, наскільки правильно вибраний життєвий шлях, залежить суспільна цінність людини, її місце серед людей, задоволеність роботою, фізичне та нервово-психічне здоров'я, радість і щастя. </vt:lpstr>
      <vt:lpstr>Бути кухарем – престижно! Кондитером – дивовижно! </vt:lpstr>
      <vt:lpstr>Головне завдання кухаря – готувати не тільки смачну страву, але й корисну та поживну. Готування їжі – давнє мистецтво!   “Добрий кухар вартий семи лікарів”, -  так мовить народне прислів’я.</vt:lpstr>
      <vt:lpstr>Кухар – це, в першу чергу, творець.  Творець прекрасного, смачного, привабливого      </vt:lpstr>
      <vt:lpstr>Проведення уроків виробничого навчання з професії: Кухар</vt:lpstr>
      <vt:lpstr>Практична робота учасників конкурсу професійної майстерності  «Моя професія – мій успіх», який проводився на базі  ПСК «Мальва» ресторану «Весна» </vt:lpstr>
      <vt:lpstr>Завдання №1: Приготування страв з м'яса </vt:lpstr>
      <vt:lpstr>Завдання №2: Приготування салатів</vt:lpstr>
      <vt:lpstr>Учасники конкурсу:  учні  І курсу - Питлюк Андрій та Чабанюк Анастасія.  Майстер в/н: Гут Л.В.</vt:lpstr>
      <vt:lpstr>Учасники ІІ курсу:  Божик Ангеліна та Леньга Оксана. Майстер в/н: Козак Н.М. </vt:lpstr>
      <vt:lpstr>Учасники ІІІ курсу: Перець Оксана та Сандул Тетяна Майстер в/н: Одукалець О.В. </vt:lpstr>
      <vt:lpstr>Підсумки конкурсу професійної майстерності «Моя професія-мій успіх»</vt:lpstr>
      <vt:lpstr>Приготування юшки рибної під час конкурсу професійної майстерності серед здобувачів освіти з професії «Кухар» на природі </vt:lpstr>
      <vt:lpstr>Участь  в обласних конкурсах професійної майстерності</vt:lpstr>
      <vt:lpstr>Участь майстра виробничого навчання Одукалець Оксани Володимирівни в обласному конкурсі  серед майстрів виробничого навчання з професії «Кондитер»</vt:lpstr>
      <vt:lpstr>“Якщо ви вдало  оберете професію  і докладете до неї душу,  то щастя саме знайде вас”.  (Ч. Дарвін) </vt:lpstr>
      <vt:lpstr>“Чим більше знаєш, тим більше можеш.”  ( Е. Абу)</vt:lpstr>
      <vt:lpstr>День відкритих дверей для учнів різних навчальних закладів у лабораторії Кухарів; кондитерів пройшов захоплююче та цікаво. Усі були задоволені та смакували власне оздобленими тістечками </vt:lpstr>
      <vt:lpstr>Здобувачі освіти з професії: Кухар; кондитер на екскурсії  підприємства громадського харчування «Галя Балувана»</vt:lpstr>
      <vt:lpstr>Ми чекаємо на Вас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Байзан О</cp:lastModifiedBy>
  <cp:revision>85</cp:revision>
  <dcterms:created xsi:type="dcterms:W3CDTF">2020-05-06T07:11:23Z</dcterms:created>
  <dcterms:modified xsi:type="dcterms:W3CDTF">2024-11-13T20:31:03Z</dcterms:modified>
</cp:coreProperties>
</file>