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259" r:id="rId3"/>
    <p:sldId id="289" r:id="rId4"/>
    <p:sldId id="257" r:id="rId5"/>
    <p:sldId id="260" r:id="rId6"/>
    <p:sldId id="258" r:id="rId7"/>
    <p:sldId id="267" r:id="rId8"/>
    <p:sldId id="261" r:id="rId9"/>
    <p:sldId id="271" r:id="rId10"/>
    <p:sldId id="265" r:id="rId11"/>
    <p:sldId id="266" r:id="rId12"/>
    <p:sldId id="263" r:id="rId13"/>
    <p:sldId id="302" r:id="rId14"/>
    <p:sldId id="290" r:id="rId15"/>
    <p:sldId id="299" r:id="rId16"/>
    <p:sldId id="300" r:id="rId17"/>
    <p:sldId id="301" r:id="rId18"/>
    <p:sldId id="312" r:id="rId19"/>
    <p:sldId id="313" r:id="rId20"/>
    <p:sldId id="314" r:id="rId21"/>
    <p:sldId id="316" r:id="rId22"/>
    <p:sldId id="319" r:id="rId23"/>
    <p:sldId id="318" r:id="rId24"/>
    <p:sldId id="317" r:id="rId25"/>
    <p:sldId id="315" r:id="rId26"/>
    <p:sldId id="269" r:id="rId27"/>
    <p:sldId id="296" r:id="rId28"/>
    <p:sldId id="297" r:id="rId29"/>
    <p:sldId id="298" r:id="rId30"/>
    <p:sldId id="291" r:id="rId31"/>
    <p:sldId id="292" r:id="rId32"/>
    <p:sldId id="293" r:id="rId33"/>
    <p:sldId id="294" r:id="rId34"/>
    <p:sldId id="295" r:id="rId35"/>
    <p:sldId id="268" r:id="rId36"/>
    <p:sldId id="303" r:id="rId37"/>
    <p:sldId id="304" r:id="rId38"/>
    <p:sldId id="305" r:id="rId39"/>
    <p:sldId id="308" r:id="rId40"/>
    <p:sldId id="309" r:id="rId41"/>
    <p:sldId id="310" r:id="rId42"/>
    <p:sldId id="311" r:id="rId43"/>
    <p:sldId id="307" r:id="rId44"/>
    <p:sldId id="287" r:id="rId45"/>
    <p:sldId id="279" r:id="rId46"/>
    <p:sldId id="282" r:id="rId47"/>
    <p:sldId id="288" r:id="rId48"/>
    <p:sldId id="281" r:id="rId49"/>
    <p:sldId id="285" r:id="rId50"/>
    <p:sldId id="306" r:id="rId51"/>
    <p:sldId id="283" r:id="rId52"/>
    <p:sldId id="284" r:id="rId53"/>
    <p:sldId id="286" r:id="rId54"/>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1A15AA05-A19C-4F8F-A37A-90546C0F34CE}">
          <p14:sldIdLst>
            <p14:sldId id="256"/>
            <p14:sldId id="259"/>
          </p14:sldIdLst>
        </p14:section>
        <p14:section name="Раздел без заголовка" id="{411D28BA-0971-45AC-B55A-AD3468A5B812}">
          <p14:sldIdLst>
            <p14:sldId id="289"/>
            <p14:sldId id="257"/>
            <p14:sldId id="260"/>
            <p14:sldId id="258"/>
            <p14:sldId id="267"/>
            <p14:sldId id="261"/>
            <p14:sldId id="271"/>
            <p14:sldId id="265"/>
            <p14:sldId id="266"/>
            <p14:sldId id="263"/>
            <p14:sldId id="302"/>
            <p14:sldId id="290"/>
            <p14:sldId id="299"/>
            <p14:sldId id="300"/>
            <p14:sldId id="301"/>
            <p14:sldId id="312"/>
            <p14:sldId id="313"/>
            <p14:sldId id="314"/>
            <p14:sldId id="316"/>
            <p14:sldId id="319"/>
            <p14:sldId id="318"/>
            <p14:sldId id="317"/>
            <p14:sldId id="315"/>
            <p14:sldId id="269"/>
            <p14:sldId id="296"/>
            <p14:sldId id="297"/>
            <p14:sldId id="298"/>
            <p14:sldId id="291"/>
            <p14:sldId id="292"/>
            <p14:sldId id="293"/>
            <p14:sldId id="294"/>
            <p14:sldId id="295"/>
            <p14:sldId id="268"/>
            <p14:sldId id="303"/>
            <p14:sldId id="304"/>
            <p14:sldId id="305"/>
            <p14:sldId id="308"/>
            <p14:sldId id="309"/>
            <p14:sldId id="310"/>
            <p14:sldId id="311"/>
            <p14:sldId id="307"/>
            <p14:sldId id="287"/>
            <p14:sldId id="279"/>
            <p14:sldId id="282"/>
            <p14:sldId id="288"/>
            <p14:sldId id="281"/>
            <p14:sldId id="285"/>
            <p14:sldId id="306"/>
            <p14:sldId id="283"/>
            <p14:sldId id="284"/>
            <p14:sldId id="28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1" autoAdjust="0"/>
  </p:normalViewPr>
  <p:slideViewPr>
    <p:cSldViewPr>
      <p:cViewPr>
        <p:scale>
          <a:sx n="100" d="100"/>
          <a:sy n="100" d="100"/>
        </p:scale>
        <p:origin x="-294" y="-1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13.07.2024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13.07.2024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Title 6"/>
          <p:cNvSpPr>
            <a:spLocks noGrp="1"/>
          </p:cNvSpPr>
          <p:nvPr>
            <p:ph type="title"/>
          </p:nvPr>
        </p:nvSpPr>
        <p:spPr/>
        <p:txBody>
          <a:bodyPr/>
          <a:lstStyle/>
          <a:p>
            <a:r>
              <a:rPr lang="ru-RU" smtClean="0"/>
              <a:t>Образец заголовка</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13.07.2024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13.07.2024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B4C71EC6-210F-42DE-9C53-41977AD35B3D}" type="datetimeFigureOut">
              <a:rPr lang="ru-RU" smtClean="0"/>
              <a:t>13.07.2024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13.07.2024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4C71EC6-210F-42DE-9C53-41977AD35B3D}" type="datetimeFigureOut">
              <a:rPr lang="ru-RU" smtClean="0"/>
              <a:t>13.07.2024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13.07.2024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13.07.2024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4C71EC6-210F-42DE-9C53-41977AD35B3D}" type="datetimeFigureOut">
              <a:rPr lang="ru-RU" smtClean="0"/>
              <a:t>13.07.2024</a:t>
            </a:fld>
            <a:endParaRPr lang="ru-RU"/>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B19B0651-EE4F-4900-A07F-96A6BFA9D0F0}" type="slidenum">
              <a:rPr lang="ru-RU" smtClean="0"/>
              <a:t>‹#›</a:t>
            </a:fld>
            <a:endParaRPr lang="ru-RU"/>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dnzpal40.site/"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blogger.com/blog/page/edit/6915332216050044816/1881297285568848653" TargetMode="External"/><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45.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4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103.jpeg"/></Relationships>
</file>

<file path=ppt/slides/_rels/slide4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4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5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5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 Id="rId4" Type="http://schemas.openxmlformats.org/officeDocument/2006/relationships/image" Target="../media/image122.jpeg"/></Relationships>
</file>

<file path=ppt/slides/_rels/slide53.xml.rels><?xml version="1.0" encoding="UTF-8" standalone="yes"?>
<Relationships xmlns="http://schemas.openxmlformats.org/package/2006/relationships"><Relationship Id="rId3" Type="http://schemas.openxmlformats.org/officeDocument/2006/relationships/image" Target="../media/image124.jpeg"/><Relationship Id="rId7" Type="http://schemas.openxmlformats.org/officeDocument/2006/relationships/image" Target="../media/image128.png"/><Relationship Id="rId2" Type="http://schemas.openxmlformats.org/officeDocument/2006/relationships/image" Target="../media/image123.jpe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035496"/>
            <a:ext cx="8229600" cy="2626552"/>
          </a:xfrm>
        </p:spPr>
        <p:txBody>
          <a:bodyPr>
            <a:noAutofit/>
          </a:bodyPr>
          <a:lstStyle/>
          <a:p>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ЗВІТ ДИРЕКТОРА</a:t>
            </a:r>
            <a: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Державного </a:t>
            </a:r>
            <a:r>
              <a:rPr lang="ru-RU" sz="2800"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навчального</a:t>
            </a:r>
            <a:r>
              <a:rPr lang="ru-RU" sz="2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закладу </a:t>
            </a:r>
            <a:br>
              <a:rPr lang="ru-RU" sz="2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800" b="1" i="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ru-RU" sz="2800"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Лісоводський</a:t>
            </a:r>
            <a:r>
              <a:rPr lang="ru-RU" sz="2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професійний</a:t>
            </a:r>
            <a:r>
              <a:rPr lang="ru-RU" sz="2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аграрний</a:t>
            </a:r>
            <a:r>
              <a:rPr lang="ru-RU" sz="2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i="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ліцей</a:t>
            </a:r>
            <a:r>
              <a:rPr lang="ru-RU" sz="2800" b="1" i="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РОМАНЧУКА СЕРГІЯ ПЕТРОВИЧА </a:t>
            </a:r>
            <a: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b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147318"/>
            <a:ext cx="3778498" cy="276755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050145">
            <a:off x="288950" y="1204417"/>
            <a:ext cx="4574810" cy="376027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4841766"/>
            <a:ext cx="3976317" cy="19934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1" y="1814377"/>
            <a:ext cx="4032448" cy="302756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rot="10800000" flipV="1">
            <a:off x="2843808" y="4501380"/>
            <a:ext cx="4176464" cy="584775"/>
          </a:xfrm>
          <a:prstGeom prst="rect">
            <a:avLst/>
          </a:prstGeom>
        </p:spPr>
        <p:txBody>
          <a:bodyPr wrap="square">
            <a:spAutoFit/>
          </a:bodyPr>
          <a:lstStyle/>
          <a:p>
            <a:pPr algn="ctr"/>
            <a:r>
              <a:rPr lang="ru-RU" sz="3200" b="1" dirty="0"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mj-lt"/>
              </a:rPr>
              <a:t>за 2023-2024 </a:t>
            </a:r>
            <a:r>
              <a:rPr lang="ru-RU" sz="3200" b="1" dirty="0" err="1"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mj-lt"/>
              </a:rPr>
              <a:t>н.р</a:t>
            </a:r>
            <a:r>
              <a:rPr lang="ru-RU" sz="3200" b="1" dirty="0"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mj-lt"/>
              </a:rPr>
              <a:t>.</a:t>
            </a:r>
            <a:endParaRPr lang="ru-RU" sz="3200" b="1" dirty="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mj-lt"/>
            </a:endParaRPr>
          </a:p>
        </p:txBody>
      </p:sp>
      <p:sp>
        <p:nvSpPr>
          <p:cNvPr id="3" name="Прямоугольник 2"/>
          <p:cNvSpPr/>
          <p:nvPr/>
        </p:nvSpPr>
        <p:spPr>
          <a:xfrm>
            <a:off x="2051720" y="2780928"/>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 стрелкой 5"/>
          <p:cNvCxnSpPr/>
          <p:nvPr/>
        </p:nvCxnSpPr>
        <p:spPr>
          <a:xfrm>
            <a:off x="2195736" y="3068960"/>
            <a:ext cx="0"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761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1556792"/>
            <a:ext cx="8712968" cy="5112568"/>
          </a:xfrm>
        </p:spPr>
        <p:txBody>
          <a:bodyPr>
            <a:normAutofit fontScale="70000" lnSpcReduction="20000"/>
          </a:bodyPr>
          <a:lstStyle/>
          <a:p>
            <a:pPr algn="ctr"/>
            <a:r>
              <a:rPr lang="uk-UA" dirty="0">
                <a:latin typeface="Times New Roman"/>
                <a:ea typeface="Calibri"/>
                <a:cs typeface="Times New Roman"/>
              </a:rPr>
              <a:t> </a:t>
            </a:r>
            <a:r>
              <a:rPr lang="uk-UA" sz="2600" b="1" dirty="0">
                <a:solidFill>
                  <a:schemeClr val="accent1">
                    <a:lumMod val="50000"/>
                  </a:schemeClr>
                </a:solidFill>
                <a:latin typeface="Bahnschrift Light Condensed" pitchFamily="34" charset="0"/>
                <a:ea typeface="Calibri"/>
                <a:cs typeface="Times New Roman"/>
              </a:rPr>
              <a:t>ДНЗ «</a:t>
            </a:r>
            <a:r>
              <a:rPr lang="uk-UA" sz="2600" b="1" dirty="0" err="1">
                <a:solidFill>
                  <a:schemeClr val="accent1">
                    <a:lumMod val="50000"/>
                  </a:schemeClr>
                </a:solidFill>
                <a:latin typeface="Bahnschrift Light Condensed" pitchFamily="34" charset="0"/>
                <a:ea typeface="Calibri"/>
                <a:cs typeface="Times New Roman"/>
              </a:rPr>
              <a:t>Лісоводський</a:t>
            </a:r>
            <a:r>
              <a:rPr lang="uk-UA" sz="2600" b="1" dirty="0">
                <a:solidFill>
                  <a:schemeClr val="accent1">
                    <a:lumMod val="50000"/>
                  </a:schemeClr>
                </a:solidFill>
                <a:latin typeface="Bahnschrift Light Condensed" pitchFamily="34" charset="0"/>
                <a:ea typeface="Calibri"/>
                <a:cs typeface="Times New Roman"/>
              </a:rPr>
              <a:t> ПАЛ» брав участь   та продовжує працювати  у різних </a:t>
            </a:r>
            <a:r>
              <a:rPr lang="uk-UA" sz="2600" b="1" dirty="0" err="1">
                <a:solidFill>
                  <a:schemeClr val="accent1">
                    <a:lumMod val="50000"/>
                  </a:schemeClr>
                </a:solidFill>
                <a:latin typeface="Bahnschrift Light Condensed" pitchFamily="34" charset="0"/>
                <a:ea typeface="Calibri"/>
                <a:cs typeface="Times New Roman"/>
              </a:rPr>
              <a:t>проєктах</a:t>
            </a:r>
            <a:r>
              <a:rPr lang="uk-UA" sz="2600" b="1" dirty="0">
                <a:solidFill>
                  <a:schemeClr val="accent1">
                    <a:lumMod val="50000"/>
                  </a:schemeClr>
                </a:solidFill>
                <a:latin typeface="Bahnschrift Light Condensed" pitchFamily="34" charset="0"/>
                <a:ea typeface="Calibri"/>
                <a:cs typeface="Times New Roman"/>
              </a:rPr>
              <a:t> регіонального, Всеукраїнського та Міжнародного рівня. </a:t>
            </a:r>
            <a:endParaRPr lang="uk-UA" sz="2600" b="1" dirty="0" smtClean="0">
              <a:solidFill>
                <a:schemeClr val="accent1">
                  <a:lumMod val="50000"/>
                </a:schemeClr>
              </a:solidFill>
              <a:latin typeface="Bahnschrift Light Condensed" pitchFamily="34" charset="0"/>
              <a:ea typeface="Calibri"/>
              <a:cs typeface="Times New Roman"/>
            </a:endParaRPr>
          </a:p>
          <a:p>
            <a:pPr marL="0" indent="0" algn="ctr">
              <a:buNone/>
            </a:pPr>
            <a:r>
              <a:rPr lang="uk-UA" sz="2600" b="1" dirty="0" smtClean="0">
                <a:solidFill>
                  <a:schemeClr val="accent1">
                    <a:lumMod val="50000"/>
                  </a:schemeClr>
                </a:solidFill>
                <a:latin typeface="Bahnschrift Light Condensed" pitchFamily="34" charset="0"/>
                <a:ea typeface="Calibri"/>
                <a:cs typeface="Times New Roman"/>
              </a:rPr>
              <a:t>До </a:t>
            </a:r>
            <a:r>
              <a:rPr lang="uk-UA" sz="2600" b="1" dirty="0">
                <a:solidFill>
                  <a:schemeClr val="accent1">
                    <a:lumMod val="50000"/>
                  </a:schemeClr>
                </a:solidFill>
                <a:latin typeface="Bahnschrift Light Condensed" pitchFamily="34" charset="0"/>
                <a:ea typeface="Calibri"/>
                <a:cs typeface="Times New Roman"/>
              </a:rPr>
              <a:t>таких належать</a:t>
            </a:r>
            <a:r>
              <a:rPr lang="uk-UA" sz="2600" b="1" dirty="0" smtClean="0">
                <a:solidFill>
                  <a:schemeClr val="accent1">
                    <a:lumMod val="50000"/>
                  </a:schemeClr>
                </a:solidFill>
                <a:latin typeface="Bahnschrift Light Condensed" pitchFamily="34" charset="0"/>
                <a:ea typeface="Calibri"/>
                <a:cs typeface="Times New Roman"/>
              </a:rPr>
              <a:t>:</a:t>
            </a:r>
          </a:p>
          <a:p>
            <a:r>
              <a:rPr lang="uk-UA" sz="2300" b="1" dirty="0" smtClean="0">
                <a:solidFill>
                  <a:schemeClr val="accent1">
                    <a:lumMod val="50000"/>
                  </a:schemeClr>
                </a:solidFill>
                <a:latin typeface="Bahnschrift Light Condensed" pitchFamily="34" charset="0"/>
                <a:ea typeface="Calibri"/>
                <a:cs typeface="Times New Roman"/>
              </a:rPr>
              <a:t> </a:t>
            </a:r>
            <a:r>
              <a:rPr lang="uk-UA" sz="2300" b="1" dirty="0" err="1">
                <a:solidFill>
                  <a:schemeClr val="accent1">
                    <a:lumMod val="50000"/>
                  </a:schemeClr>
                </a:solidFill>
                <a:latin typeface="Bahnschrift Light Condensed" pitchFamily="34" charset="0"/>
                <a:ea typeface="Calibri"/>
                <a:cs typeface="Times New Roman"/>
              </a:rPr>
              <a:t>П</a:t>
            </a:r>
            <a:r>
              <a:rPr lang="uk-UA" sz="2300" b="1" dirty="0" err="1" smtClean="0">
                <a:solidFill>
                  <a:schemeClr val="accent1">
                    <a:lumMod val="50000"/>
                  </a:schemeClr>
                </a:solidFill>
                <a:latin typeface="Bahnschrift Light Condensed" pitchFamily="34" charset="0"/>
                <a:ea typeface="Calibri"/>
                <a:cs typeface="Times New Roman"/>
              </a:rPr>
              <a:t>роєкт</a:t>
            </a:r>
            <a:r>
              <a:rPr lang="uk-UA" sz="2300" b="1" dirty="0" smtClean="0">
                <a:solidFill>
                  <a:schemeClr val="accent1">
                    <a:lumMod val="50000"/>
                  </a:schemeClr>
                </a:solidFill>
                <a:latin typeface="Bahnschrift Light Condensed" pitchFamily="34" charset="0"/>
                <a:ea typeface="Calibri"/>
                <a:cs typeface="Times New Roman"/>
              </a:rPr>
              <a:t>  </a:t>
            </a:r>
            <a:r>
              <a:rPr lang="uk-UA" sz="2300" b="1" dirty="0" err="1">
                <a:solidFill>
                  <a:schemeClr val="accent1">
                    <a:lumMod val="50000"/>
                  </a:schemeClr>
                </a:solidFill>
                <a:latin typeface="Bahnschrift Light Condensed" pitchFamily="34" charset="0"/>
                <a:ea typeface="Calibri"/>
                <a:cs typeface="Times New Roman"/>
              </a:rPr>
              <a:t>Еразмус</a:t>
            </a:r>
            <a:r>
              <a:rPr lang="uk-UA" sz="2300" b="1" dirty="0">
                <a:solidFill>
                  <a:schemeClr val="accent1">
                    <a:lumMod val="50000"/>
                  </a:schemeClr>
                </a:solidFill>
                <a:latin typeface="Bahnschrift Light Condensed" pitchFamily="34" charset="0"/>
                <a:ea typeface="Calibri"/>
                <a:cs typeface="Times New Roman"/>
              </a:rPr>
              <a:t> </a:t>
            </a:r>
            <a:r>
              <a:rPr lang="uk-UA" sz="2300" b="1" dirty="0" smtClean="0">
                <a:solidFill>
                  <a:schemeClr val="accent1">
                    <a:lumMod val="50000"/>
                  </a:schemeClr>
                </a:solidFill>
                <a:latin typeface="Bahnschrift Light Condensed" pitchFamily="34" charset="0"/>
                <a:ea typeface="Calibri"/>
                <a:cs typeface="Times New Roman"/>
              </a:rPr>
              <a:t>+</a:t>
            </a:r>
            <a:r>
              <a:rPr lang="uk-UA" sz="2300" b="1" dirty="0" smtClean="0">
                <a:solidFill>
                  <a:schemeClr val="accent1">
                    <a:lumMod val="50000"/>
                  </a:schemeClr>
                </a:solidFill>
                <a:latin typeface="Bahnschrift Light Condensed" pitchFamily="34" charset="0"/>
                <a:ea typeface="Arial"/>
                <a:cs typeface="Times New Roman"/>
              </a:rPr>
              <a:t> </a:t>
            </a:r>
            <a:r>
              <a:rPr lang="uk-UA" sz="2300" b="1" dirty="0">
                <a:solidFill>
                  <a:schemeClr val="accent1">
                    <a:lumMod val="50000"/>
                  </a:schemeClr>
                </a:solidFill>
                <a:latin typeface="Bahnschrift Light Condensed" pitchFamily="34" charset="0"/>
                <a:ea typeface="Arial"/>
                <a:cs typeface="Times New Roman"/>
              </a:rPr>
              <a:t>«Модернізація професійної освіти і підготовка робітників у аграрній сфері на основі цифрових технологій та інклюзії</a:t>
            </a:r>
            <a:r>
              <a:rPr lang="uk-UA" sz="2300" b="1" dirty="0" smtClean="0">
                <a:solidFill>
                  <a:schemeClr val="accent1">
                    <a:lumMod val="50000"/>
                  </a:schemeClr>
                </a:solidFill>
                <a:latin typeface="Bahnschrift Light Condensed" pitchFamily="34" charset="0"/>
                <a:ea typeface="Arial"/>
                <a:cs typeface="Times New Roman"/>
              </a:rPr>
              <a:t>».</a:t>
            </a:r>
          </a:p>
          <a:p>
            <a:r>
              <a:rPr lang="uk-UA" sz="2300" b="1" dirty="0" err="1" smtClean="0">
                <a:solidFill>
                  <a:schemeClr val="accent1">
                    <a:lumMod val="50000"/>
                  </a:schemeClr>
                </a:solidFill>
                <a:latin typeface="Bahnschrift Light Condensed" pitchFamily="34" charset="0"/>
                <a:ea typeface="Arial"/>
                <a:cs typeface="Times New Roman"/>
              </a:rPr>
              <a:t>Проєкт</a:t>
            </a:r>
            <a:r>
              <a:rPr lang="uk-UA" sz="2300" b="1" dirty="0" smtClean="0">
                <a:solidFill>
                  <a:schemeClr val="accent1">
                    <a:lumMod val="50000"/>
                  </a:schemeClr>
                </a:solidFill>
                <a:latin typeface="Bahnschrift Light Condensed" pitchFamily="34" charset="0"/>
                <a:ea typeface="Arial"/>
                <a:cs typeface="Times New Roman"/>
              </a:rPr>
              <a:t> </a:t>
            </a:r>
            <a:r>
              <a:rPr lang="uk-UA" sz="2300" b="1" dirty="0" err="1" smtClean="0">
                <a:solidFill>
                  <a:schemeClr val="accent1">
                    <a:lumMod val="50000"/>
                  </a:schemeClr>
                </a:solidFill>
                <a:latin typeface="Bahnschrift Light Condensed" pitchFamily="34" charset="0"/>
                <a:ea typeface="Arial"/>
                <a:cs typeface="Times New Roman"/>
              </a:rPr>
              <a:t>Еразмус+</a:t>
            </a:r>
            <a:r>
              <a:rPr lang="uk-UA" sz="2300" b="1" dirty="0" smtClean="0">
                <a:solidFill>
                  <a:schemeClr val="accent1">
                    <a:lumMod val="50000"/>
                  </a:schemeClr>
                </a:solidFill>
                <a:latin typeface="Bahnschrift Light Condensed" pitchFamily="34" charset="0"/>
                <a:ea typeface="Arial"/>
                <a:cs typeface="Times New Roman"/>
              </a:rPr>
              <a:t> </a:t>
            </a:r>
            <a:r>
              <a:rPr lang="uk-UA" sz="2300" b="1" dirty="0">
                <a:solidFill>
                  <a:schemeClr val="accent1">
                    <a:lumMod val="50000"/>
                  </a:schemeClr>
                </a:solidFill>
                <a:latin typeface="Bahnschrift Light Condensed" pitchFamily="34" charset="0"/>
                <a:ea typeface="Arial"/>
                <a:cs typeface="Times New Roman"/>
              </a:rPr>
              <a:t>«Інноваційний розвиток </a:t>
            </a:r>
            <a:r>
              <a:rPr lang="uk-UA" sz="2300" b="1" dirty="0" err="1">
                <a:solidFill>
                  <a:schemeClr val="accent1">
                    <a:lumMod val="50000"/>
                  </a:schemeClr>
                </a:solidFill>
                <a:latin typeface="Bahnschrift Light Condensed" pitchFamily="34" charset="0"/>
                <a:ea typeface="Arial"/>
                <a:cs typeface="Times New Roman"/>
              </a:rPr>
              <a:t>компетентностей</a:t>
            </a:r>
            <a:r>
              <a:rPr lang="uk-UA" sz="2300" b="1" dirty="0">
                <a:solidFill>
                  <a:schemeClr val="accent1">
                    <a:lumMod val="50000"/>
                  </a:schemeClr>
                </a:solidFill>
                <a:latin typeface="Bahnschrift Light Condensed" pitchFamily="34" charset="0"/>
                <a:ea typeface="Arial"/>
                <a:cs typeface="Times New Roman"/>
              </a:rPr>
              <a:t> у галузі громадського харчування з урахуванням найкращих європейських практик</a:t>
            </a:r>
            <a:r>
              <a:rPr lang="uk-UA" sz="2300" b="1" i="1" dirty="0" smtClean="0">
                <a:solidFill>
                  <a:schemeClr val="accent1">
                    <a:lumMod val="50000"/>
                  </a:schemeClr>
                </a:solidFill>
                <a:latin typeface="Bahnschrift Light Condensed" pitchFamily="34" charset="0"/>
                <a:ea typeface="Arial"/>
                <a:cs typeface="Times New Roman"/>
              </a:rPr>
              <a:t>». У даному </a:t>
            </a:r>
            <a:r>
              <a:rPr lang="uk-UA" sz="2300" b="1" i="1" dirty="0" err="1" smtClean="0">
                <a:solidFill>
                  <a:schemeClr val="accent1">
                    <a:lumMod val="50000"/>
                  </a:schemeClr>
                </a:solidFill>
                <a:latin typeface="Bahnschrift Light Condensed" pitchFamily="34" charset="0"/>
                <a:ea typeface="Arial"/>
                <a:cs typeface="Times New Roman"/>
              </a:rPr>
              <a:t>проєкті</a:t>
            </a:r>
            <a:r>
              <a:rPr lang="uk-UA" sz="2300" b="1" i="1" dirty="0" smtClean="0">
                <a:solidFill>
                  <a:schemeClr val="accent1">
                    <a:lumMod val="50000"/>
                  </a:schemeClr>
                </a:solidFill>
                <a:latin typeface="Bahnschrift Light Condensed" pitchFamily="34" charset="0"/>
                <a:ea typeface="Arial"/>
                <a:cs typeface="Times New Roman"/>
              </a:rPr>
              <a:t> ми є координаторами.</a:t>
            </a:r>
            <a:r>
              <a:rPr lang="uk-UA" sz="2300" b="1" i="1" dirty="0" smtClean="0">
                <a:solidFill>
                  <a:schemeClr val="accent1">
                    <a:lumMod val="50000"/>
                  </a:schemeClr>
                </a:solidFill>
                <a:latin typeface="Bahnschrift Light Condensed" pitchFamily="34" charset="0"/>
                <a:ea typeface="Calibri"/>
                <a:cs typeface="Times New Roman"/>
              </a:rPr>
              <a:t> (</a:t>
            </a:r>
            <a:r>
              <a:rPr lang="uk-UA" sz="2300" b="1" i="1" dirty="0">
                <a:solidFill>
                  <a:schemeClr val="accent1">
                    <a:lumMod val="50000"/>
                  </a:schemeClr>
                </a:solidFill>
                <a:latin typeface="Bahnschrift Light Condensed" pitchFamily="34" charset="0"/>
                <a:ea typeface="Calibri"/>
                <a:cs typeface="Times New Roman"/>
              </a:rPr>
              <a:t>Ми єдині із ЗПО області   беремо участь у </a:t>
            </a:r>
            <a:r>
              <a:rPr lang="uk-UA" sz="2300" b="1" i="1" dirty="0" smtClean="0">
                <a:solidFill>
                  <a:schemeClr val="accent1">
                    <a:lumMod val="50000"/>
                  </a:schemeClr>
                </a:solidFill>
                <a:latin typeface="Bahnschrift Light Condensed" pitchFamily="34" charset="0"/>
                <a:ea typeface="Calibri"/>
                <a:cs typeface="Times New Roman"/>
              </a:rPr>
              <a:t>цих </a:t>
            </a:r>
            <a:r>
              <a:rPr lang="uk-UA" sz="2300" b="1" i="1" dirty="0" err="1">
                <a:solidFill>
                  <a:schemeClr val="accent1">
                    <a:lumMod val="50000"/>
                  </a:schemeClr>
                </a:solidFill>
                <a:latin typeface="Bahnschrift Light Condensed" pitchFamily="34" charset="0"/>
                <a:ea typeface="Calibri"/>
                <a:cs typeface="Times New Roman"/>
              </a:rPr>
              <a:t>проєктах</a:t>
            </a:r>
            <a:r>
              <a:rPr lang="uk-UA" sz="2300" b="1" i="1" dirty="0" smtClean="0">
                <a:solidFill>
                  <a:schemeClr val="accent1">
                    <a:lumMod val="50000"/>
                  </a:schemeClr>
                </a:solidFill>
                <a:latin typeface="Bahnschrift Light Condensed" pitchFamily="34" charset="0"/>
                <a:ea typeface="Calibri"/>
                <a:cs typeface="Times New Roman"/>
              </a:rPr>
              <a:t>).</a:t>
            </a:r>
          </a:p>
          <a:p>
            <a:pPr algn="just">
              <a:lnSpc>
                <a:spcPct val="115000"/>
              </a:lnSpc>
              <a:spcAft>
                <a:spcPts val="1000"/>
              </a:spcAft>
            </a:pPr>
            <a:r>
              <a:rPr lang="uk-UA" sz="2300" b="1" dirty="0" smtClean="0">
                <a:solidFill>
                  <a:schemeClr val="accent1">
                    <a:lumMod val="50000"/>
                  </a:schemeClr>
                </a:solidFill>
                <a:latin typeface="Bahnschrift Light Condensed" pitchFamily="34" charset="0"/>
                <a:ea typeface="Calibri"/>
                <a:cs typeface="Times New Roman"/>
              </a:rPr>
              <a:t> </a:t>
            </a:r>
            <a:r>
              <a:rPr lang="uk-UA" sz="2300" b="1" dirty="0">
                <a:solidFill>
                  <a:schemeClr val="accent1">
                    <a:lumMod val="50000"/>
                  </a:schemeClr>
                </a:solidFill>
                <a:latin typeface="Bahnschrift Light Condensed" pitchFamily="34" charset="0"/>
                <a:ea typeface="Calibri"/>
                <a:cs typeface="Times New Roman"/>
              </a:rPr>
              <a:t>Здобувачі нашого навчального закладу (єдині з </a:t>
            </a:r>
            <a:r>
              <a:rPr lang="uk-UA" sz="2300" b="1" dirty="0" err="1">
                <a:solidFill>
                  <a:schemeClr val="accent1">
                    <a:lumMod val="50000"/>
                  </a:schemeClr>
                </a:solidFill>
                <a:latin typeface="Bahnschrift Light Condensed" pitchFamily="34" charset="0"/>
                <a:ea typeface="Calibri"/>
                <a:cs typeface="Times New Roman"/>
              </a:rPr>
              <a:t>профтехосвіти</a:t>
            </a:r>
            <a:r>
              <a:rPr lang="uk-UA" sz="2300" b="1" dirty="0">
                <a:solidFill>
                  <a:schemeClr val="accent1">
                    <a:lumMod val="50000"/>
                  </a:schemeClr>
                </a:solidFill>
                <a:latin typeface="Bahnschrift Light Condensed" pitchFamily="34" charset="0"/>
                <a:ea typeface="Calibri"/>
                <a:cs typeface="Times New Roman"/>
              </a:rPr>
              <a:t>  України)  разом із філіппінцями  представляли спільну бізнес-ідею </a:t>
            </a:r>
            <a:r>
              <a:rPr lang="en-US" sz="2300" b="1" dirty="0">
                <a:solidFill>
                  <a:schemeClr val="accent1">
                    <a:lumMod val="50000"/>
                  </a:schemeClr>
                </a:solidFill>
                <a:latin typeface="Bahnschrift Light Condensed" pitchFamily="34" charset="0"/>
                <a:ea typeface="Calibri"/>
                <a:cs typeface="Times New Roman"/>
              </a:rPr>
              <a:t>Snap Safe</a:t>
            </a:r>
            <a:r>
              <a:rPr lang="uk-UA" sz="2300" b="1" dirty="0">
                <a:solidFill>
                  <a:schemeClr val="accent1">
                    <a:lumMod val="50000"/>
                  </a:schemeClr>
                </a:solidFill>
                <a:latin typeface="Bahnschrift Light Condensed" pitchFamily="34" charset="0"/>
                <a:ea typeface="Calibri"/>
                <a:cs typeface="Times New Roman"/>
              </a:rPr>
              <a:t>, пов’язану з вирішенням проблем морської галузі  у інноваційному таборі підприємництва: </a:t>
            </a:r>
            <a:r>
              <a:rPr lang="uk-UA" sz="2300" b="1" dirty="0" smtClean="0">
                <a:solidFill>
                  <a:schemeClr val="accent1">
                    <a:lumMod val="50000"/>
                  </a:schemeClr>
                </a:solidFill>
                <a:latin typeface="Bahnschrift Light Condensed" pitchFamily="34" charset="0"/>
                <a:ea typeface="Calibri"/>
                <a:cs typeface="Times New Roman"/>
              </a:rPr>
              <a:t>Європа-Азія.</a:t>
            </a:r>
          </a:p>
          <a:p>
            <a:pPr algn="just">
              <a:lnSpc>
                <a:spcPct val="115000"/>
              </a:lnSpc>
              <a:spcAft>
                <a:spcPts val="1000"/>
              </a:spcAft>
            </a:pPr>
            <a:r>
              <a:rPr lang="uk-UA" sz="2300" b="1" dirty="0">
                <a:solidFill>
                  <a:schemeClr val="accent1">
                    <a:lumMod val="50000"/>
                  </a:schemeClr>
                </a:solidFill>
                <a:latin typeface="Bahnschrift Light Condensed" pitchFamily="34" charset="0"/>
              </a:rPr>
              <a:t>Наші </a:t>
            </a:r>
            <a:r>
              <a:rPr lang="uk-UA" sz="2300" b="1" dirty="0" smtClean="0">
                <a:solidFill>
                  <a:schemeClr val="accent1">
                    <a:lumMod val="50000"/>
                  </a:schemeClr>
                </a:solidFill>
                <a:latin typeface="Bahnschrift Light Condensed" pitchFamily="34" charset="0"/>
              </a:rPr>
              <a:t>здобувачі освіти були учасниками </a:t>
            </a:r>
            <a:r>
              <a:rPr lang="uk-UA" sz="2300" b="1" dirty="0" err="1" smtClean="0">
                <a:solidFill>
                  <a:schemeClr val="accent1">
                    <a:lumMod val="50000"/>
                  </a:schemeClr>
                </a:solidFill>
                <a:latin typeface="Bahnschrift Light Condensed" pitchFamily="34" charset="0"/>
              </a:rPr>
              <a:t>проєкту</a:t>
            </a:r>
            <a:r>
              <a:rPr lang="uk-UA" sz="2300" b="1" dirty="0" smtClean="0">
                <a:solidFill>
                  <a:schemeClr val="accent1">
                    <a:lumMod val="50000"/>
                  </a:schemeClr>
                </a:solidFill>
                <a:latin typeface="Bahnschrift Light Condensed" pitchFamily="34" charset="0"/>
              </a:rPr>
              <a:t>   </a:t>
            </a:r>
            <a:r>
              <a:rPr lang="uk-UA" sz="2300" b="1" dirty="0" err="1" smtClean="0">
                <a:solidFill>
                  <a:schemeClr val="accent1">
                    <a:lumMod val="50000"/>
                  </a:schemeClr>
                </a:solidFill>
                <a:latin typeface="Bahnschrift Light Condensed" pitchFamily="34" charset="0"/>
              </a:rPr>
              <a:t>мінікомпанії</a:t>
            </a:r>
            <a:r>
              <a:rPr lang="uk-UA" sz="2300" b="1" dirty="0" smtClean="0">
                <a:solidFill>
                  <a:schemeClr val="accent1">
                    <a:lumMod val="50000"/>
                  </a:schemeClr>
                </a:solidFill>
                <a:latin typeface="Bahnschrift Light Condensed" pitchFamily="34" charset="0"/>
              </a:rPr>
              <a:t> «</a:t>
            </a:r>
            <a:r>
              <a:rPr lang="en-US" sz="2300" b="1" dirty="0" smtClean="0">
                <a:solidFill>
                  <a:schemeClr val="accent1">
                    <a:lumMod val="50000"/>
                  </a:schemeClr>
                </a:solidFill>
                <a:latin typeface="Bahnschrift Light Condensed" pitchFamily="34" charset="0"/>
              </a:rPr>
              <a:t>Student </a:t>
            </a:r>
            <a:r>
              <a:rPr lang="en-US" sz="2300" b="1" dirty="0" err="1" smtClean="0">
                <a:solidFill>
                  <a:schemeClr val="accent1">
                    <a:lumMod val="50000"/>
                  </a:schemeClr>
                </a:solidFill>
                <a:latin typeface="Bahnschrift Light Condensed" pitchFamily="34" charset="0"/>
              </a:rPr>
              <a:t>Bakeri</a:t>
            </a:r>
            <a:r>
              <a:rPr lang="uk-UA" sz="2300" b="1" dirty="0" smtClean="0">
                <a:solidFill>
                  <a:schemeClr val="accent1">
                    <a:lumMod val="50000"/>
                  </a:schemeClr>
                </a:solidFill>
                <a:latin typeface="Bahnschrift Light Condensed" pitchFamily="34" charset="0"/>
              </a:rPr>
              <a:t>». Свою бізнес-ідею </a:t>
            </a:r>
            <a:r>
              <a:rPr lang="uk-UA" sz="2200" b="1" dirty="0" smtClean="0">
                <a:solidFill>
                  <a:srgbClr val="A5B592">
                    <a:lumMod val="50000"/>
                  </a:srgbClr>
                </a:solidFill>
                <a:latin typeface="Bahnschrift Light Condensed" pitchFamily="34" charset="0"/>
                <a:ea typeface="Calibri"/>
                <a:cs typeface="Times New Roman"/>
              </a:rPr>
              <a:t>«В</a:t>
            </a:r>
            <a:r>
              <a:rPr lang="uk-UA" sz="2300" b="1" dirty="0" smtClean="0">
                <a:solidFill>
                  <a:schemeClr val="accent1">
                    <a:lumMod val="50000"/>
                  </a:schemeClr>
                </a:solidFill>
                <a:latin typeface="Bahnschrift Light Condensed" pitchFamily="34" charset="0"/>
              </a:rPr>
              <a:t>иготовлення </a:t>
            </a:r>
            <a:r>
              <a:rPr lang="uk-UA" sz="2300" b="1" dirty="0">
                <a:solidFill>
                  <a:schemeClr val="accent1">
                    <a:lumMod val="50000"/>
                  </a:schemeClr>
                </a:solidFill>
                <a:latin typeface="Bahnschrift Light Condensed" pitchFamily="34" charset="0"/>
              </a:rPr>
              <a:t>домашньої </a:t>
            </a:r>
            <a:r>
              <a:rPr lang="uk-UA" sz="2300" b="1" dirty="0" smtClean="0">
                <a:solidFill>
                  <a:schemeClr val="accent1">
                    <a:lumMod val="50000"/>
                  </a:schemeClr>
                </a:solidFill>
                <a:latin typeface="Bahnschrift Light Condensed" pitchFamily="34" charset="0"/>
              </a:rPr>
              <a:t>випічки</a:t>
            </a:r>
            <a:r>
              <a:rPr lang="uk-UA" sz="2200" b="1" dirty="0" smtClean="0">
                <a:solidFill>
                  <a:srgbClr val="A5B592">
                    <a:lumMod val="50000"/>
                  </a:srgbClr>
                </a:solidFill>
                <a:latin typeface="Bahnschrift Light Condensed" pitchFamily="34" charset="0"/>
              </a:rPr>
              <a:t>»</a:t>
            </a:r>
            <a:r>
              <a:rPr lang="uk-UA" sz="2300" b="1" dirty="0" smtClean="0">
                <a:solidFill>
                  <a:schemeClr val="accent1">
                    <a:lumMod val="50000"/>
                  </a:schemeClr>
                </a:solidFill>
                <a:latin typeface="Bahnschrift Light Condensed" pitchFamily="34" charset="0"/>
              </a:rPr>
              <a:t> вони </a:t>
            </a:r>
            <a:r>
              <a:rPr lang="uk-UA" sz="2300" b="1" dirty="0">
                <a:solidFill>
                  <a:schemeClr val="accent1">
                    <a:lumMod val="50000"/>
                  </a:schemeClr>
                </a:solidFill>
                <a:latin typeface="Bahnschrift Light Condensed" pitchFamily="34" charset="0"/>
              </a:rPr>
              <a:t>успішно </a:t>
            </a:r>
            <a:r>
              <a:rPr lang="uk-UA" sz="2300" b="1" dirty="0" smtClean="0">
                <a:solidFill>
                  <a:schemeClr val="accent1">
                    <a:lumMod val="50000"/>
                  </a:schemeClr>
                </a:solidFill>
                <a:latin typeface="Bahnschrift Light Condensed" pitchFamily="34" charset="0"/>
              </a:rPr>
              <a:t>реалізовували </a:t>
            </a:r>
            <a:r>
              <a:rPr lang="uk-UA" sz="2300" b="1" dirty="0">
                <a:solidFill>
                  <a:schemeClr val="accent1">
                    <a:lumMod val="50000"/>
                  </a:schemeClr>
                </a:solidFill>
                <a:latin typeface="Bahnschrift Light Condensed" pitchFamily="34" charset="0"/>
              </a:rPr>
              <a:t>у ліцеї та за його </a:t>
            </a:r>
            <a:r>
              <a:rPr lang="uk-UA" sz="2300" b="1" dirty="0" smtClean="0">
                <a:solidFill>
                  <a:schemeClr val="accent1">
                    <a:lumMod val="50000"/>
                  </a:schemeClr>
                </a:solidFill>
                <a:latin typeface="Bahnschrift Light Condensed" pitchFamily="34" charset="0"/>
              </a:rPr>
              <a:t>межами.  16 квітня презентували </a:t>
            </a:r>
            <a:r>
              <a:rPr lang="uk-UA" sz="2300" b="1" dirty="0">
                <a:solidFill>
                  <a:schemeClr val="accent1">
                    <a:lumMod val="50000"/>
                  </a:schemeClr>
                </a:solidFill>
                <a:latin typeface="Bahnschrift Light Condensed" pitchFamily="34" charset="0"/>
              </a:rPr>
              <a:t>свої вироби на Всеукраїнській </a:t>
            </a:r>
            <a:r>
              <a:rPr lang="uk-UA" sz="2300" b="1" dirty="0" err="1">
                <a:solidFill>
                  <a:schemeClr val="accent1">
                    <a:lumMod val="50000"/>
                  </a:schemeClr>
                </a:solidFill>
                <a:latin typeface="Bahnschrift Light Condensed" pitchFamily="34" charset="0"/>
              </a:rPr>
              <a:t>ярмарці</a:t>
            </a:r>
            <a:r>
              <a:rPr lang="uk-UA" sz="2300" b="1" dirty="0">
                <a:solidFill>
                  <a:schemeClr val="accent1">
                    <a:lumMod val="50000"/>
                  </a:schemeClr>
                </a:solidFill>
                <a:latin typeface="Bahnschrift Light Condensed" pitchFamily="34" charset="0"/>
              </a:rPr>
              <a:t> у Хмельницькому, </a:t>
            </a:r>
            <a:r>
              <a:rPr lang="uk-UA" sz="2300" b="1" dirty="0" smtClean="0">
                <a:solidFill>
                  <a:schemeClr val="accent1">
                    <a:lumMod val="50000"/>
                  </a:schemeClr>
                </a:solidFill>
                <a:latin typeface="Bahnschrift Light Condensed" pitchFamily="34" charset="0"/>
              </a:rPr>
              <a:t>25 квітня захищали  (</a:t>
            </a:r>
            <a:r>
              <a:rPr lang="uk-UA" sz="2300" b="1" dirty="0" err="1" smtClean="0">
                <a:solidFill>
                  <a:schemeClr val="accent1">
                    <a:lumMod val="50000"/>
                  </a:schemeClr>
                </a:solidFill>
                <a:latin typeface="Bahnschrift Light Condensed" pitchFamily="34" charset="0"/>
              </a:rPr>
              <a:t>онлайн</a:t>
            </a:r>
            <a:r>
              <a:rPr lang="uk-UA" sz="2300" b="1" dirty="0" smtClean="0">
                <a:solidFill>
                  <a:schemeClr val="accent1">
                    <a:lumMod val="50000"/>
                  </a:schemeClr>
                </a:solidFill>
                <a:latin typeface="Bahnschrift Light Condensed" pitchFamily="34" charset="0"/>
              </a:rPr>
              <a:t>) на регіональному конкурсі. </a:t>
            </a:r>
          </a:p>
          <a:p>
            <a:pPr algn="just">
              <a:lnSpc>
                <a:spcPct val="115000"/>
              </a:lnSpc>
              <a:spcAft>
                <a:spcPts val="1000"/>
              </a:spcAft>
            </a:pPr>
            <a:r>
              <a:rPr lang="uk-UA" sz="2300" b="1" dirty="0" smtClean="0">
                <a:solidFill>
                  <a:schemeClr val="accent1">
                    <a:lumMod val="50000"/>
                  </a:schemeClr>
                </a:solidFill>
                <a:latin typeface="Bahnschrift Light Condensed" pitchFamily="34" charset="0"/>
                <a:ea typeface="Calibri"/>
                <a:cs typeface="Times New Roman"/>
              </a:rPr>
              <a:t>За </a:t>
            </a:r>
            <a:r>
              <a:rPr lang="uk-UA" sz="2300" b="1" dirty="0">
                <a:solidFill>
                  <a:schemeClr val="accent1">
                    <a:lumMod val="50000"/>
                  </a:schemeClr>
                </a:solidFill>
                <a:latin typeface="Bahnschrift Light Condensed" pitchFamily="34" charset="0"/>
                <a:ea typeface="Calibri"/>
                <a:cs typeface="Times New Roman"/>
              </a:rPr>
              <a:t>період </a:t>
            </a:r>
            <a:r>
              <a:rPr lang="uk-UA" sz="2300" b="1" dirty="0" smtClean="0">
                <a:solidFill>
                  <a:schemeClr val="accent1">
                    <a:lumMod val="50000"/>
                  </a:schemeClr>
                </a:solidFill>
                <a:latin typeface="Bahnschrift Light Condensed" pitchFamily="34" charset="0"/>
                <a:ea typeface="Calibri"/>
                <a:cs typeface="Times New Roman"/>
              </a:rPr>
              <a:t>2023-2024 </a:t>
            </a:r>
            <a:r>
              <a:rPr lang="uk-UA" sz="2300" b="1" dirty="0" err="1" smtClean="0">
                <a:solidFill>
                  <a:schemeClr val="accent1">
                    <a:lumMod val="50000"/>
                  </a:schemeClr>
                </a:solidFill>
                <a:latin typeface="Bahnschrift Light Condensed" pitchFamily="34" charset="0"/>
                <a:ea typeface="Calibri"/>
                <a:cs typeface="Times New Roman"/>
              </a:rPr>
              <a:t>н.р</a:t>
            </a:r>
            <a:r>
              <a:rPr lang="uk-UA" sz="2300" b="1" dirty="0" smtClean="0">
                <a:solidFill>
                  <a:schemeClr val="accent1">
                    <a:lumMod val="50000"/>
                  </a:schemeClr>
                </a:solidFill>
                <a:latin typeface="Bahnschrift Light Condensed" pitchFamily="34" charset="0"/>
                <a:ea typeface="Calibri"/>
                <a:cs typeface="Times New Roman"/>
              </a:rPr>
              <a:t>.  </a:t>
            </a:r>
            <a:r>
              <a:rPr lang="uk-UA" sz="2300" b="1" dirty="0">
                <a:solidFill>
                  <a:schemeClr val="accent1">
                    <a:lumMod val="50000"/>
                  </a:schemeClr>
                </a:solidFill>
                <a:latin typeface="Bahnschrift Light Condensed" pitchFamily="34" charset="0"/>
                <a:ea typeface="Calibri"/>
                <a:cs typeface="Times New Roman"/>
              </a:rPr>
              <a:t>педагоги ліцею взяли участь у </a:t>
            </a:r>
            <a:r>
              <a:rPr lang="uk-UA" sz="2300" b="1" dirty="0" err="1" smtClean="0">
                <a:solidFill>
                  <a:schemeClr val="accent1">
                    <a:lumMod val="50000"/>
                  </a:schemeClr>
                </a:solidFill>
                <a:latin typeface="Bahnschrift Light Condensed" pitchFamily="34" charset="0"/>
                <a:ea typeface="Calibri"/>
                <a:cs typeface="Times New Roman"/>
              </a:rPr>
              <a:t>двоох</a:t>
            </a:r>
            <a:r>
              <a:rPr lang="uk-UA" sz="2300" b="1" dirty="0" smtClean="0">
                <a:solidFill>
                  <a:schemeClr val="accent1">
                    <a:lumMod val="50000"/>
                  </a:schemeClr>
                </a:solidFill>
                <a:latin typeface="Bahnschrift Light Condensed" pitchFamily="34" charset="0"/>
                <a:ea typeface="Calibri"/>
                <a:cs typeface="Times New Roman"/>
              </a:rPr>
              <a:t> </a:t>
            </a:r>
            <a:r>
              <a:rPr lang="uk-UA" sz="2300" b="1" dirty="0">
                <a:solidFill>
                  <a:schemeClr val="accent1">
                    <a:lumMod val="50000"/>
                  </a:schemeClr>
                </a:solidFill>
                <a:latin typeface="Bahnschrift Light Condensed" pitchFamily="34" charset="0"/>
                <a:ea typeface="Calibri"/>
                <a:cs typeface="Times New Roman"/>
              </a:rPr>
              <a:t>Міжнародних виставках, де представили роботи: «Інноваційний освітній інструментарій у ДНЗ «</a:t>
            </a:r>
            <a:r>
              <a:rPr lang="uk-UA" sz="2300" b="1" dirty="0" err="1">
                <a:solidFill>
                  <a:schemeClr val="accent1">
                    <a:lumMod val="50000"/>
                  </a:schemeClr>
                </a:solidFill>
                <a:latin typeface="Bahnschrift Light Condensed" pitchFamily="34" charset="0"/>
                <a:ea typeface="Calibri"/>
                <a:cs typeface="Times New Roman"/>
              </a:rPr>
              <a:t>Лісоводський</a:t>
            </a:r>
            <a:r>
              <a:rPr lang="uk-UA" sz="2300" b="1" dirty="0">
                <a:solidFill>
                  <a:schemeClr val="accent1">
                    <a:lumMod val="50000"/>
                  </a:schemeClr>
                </a:solidFill>
                <a:latin typeface="Bahnschrift Light Condensed" pitchFamily="34" charset="0"/>
                <a:ea typeface="Calibri"/>
                <a:cs typeface="Times New Roman"/>
              </a:rPr>
              <a:t> ПАЛ»: сьогодення та перспективи на майбутнє</a:t>
            </a:r>
            <a:r>
              <a:rPr lang="uk-UA" sz="2300" b="1" i="1" dirty="0">
                <a:solidFill>
                  <a:schemeClr val="accent1">
                    <a:lumMod val="50000"/>
                  </a:schemeClr>
                </a:solidFill>
                <a:latin typeface="Bahnschrift Light Condensed" pitchFamily="34" charset="0"/>
                <a:ea typeface="Calibri"/>
                <a:cs typeface="Times New Roman"/>
              </a:rPr>
              <a:t>»,</a:t>
            </a:r>
            <a:r>
              <a:rPr lang="uk-UA" sz="2300" b="1" dirty="0">
                <a:solidFill>
                  <a:schemeClr val="accent1">
                    <a:lumMod val="50000"/>
                  </a:schemeClr>
                </a:solidFill>
                <a:latin typeface="Bahnschrift Light Condensed" pitchFamily="34" charset="0"/>
                <a:ea typeface="Calibri"/>
                <a:cs typeface="Times New Roman"/>
              </a:rPr>
              <a:t> «Освітній процес у ДНЗ «</a:t>
            </a:r>
            <a:r>
              <a:rPr lang="uk-UA" sz="2300" b="1" dirty="0" err="1">
                <a:solidFill>
                  <a:schemeClr val="accent1">
                    <a:lumMod val="50000"/>
                  </a:schemeClr>
                </a:solidFill>
                <a:latin typeface="Bahnschrift Light Condensed" pitchFamily="34" charset="0"/>
                <a:ea typeface="Calibri"/>
                <a:cs typeface="Times New Roman"/>
              </a:rPr>
              <a:t>Лісоводський</a:t>
            </a:r>
            <a:r>
              <a:rPr lang="uk-UA" sz="2300" b="1" dirty="0">
                <a:solidFill>
                  <a:schemeClr val="accent1">
                    <a:lumMod val="50000"/>
                  </a:schemeClr>
                </a:solidFill>
                <a:latin typeface="Bahnschrift Light Condensed" pitchFamily="34" charset="0"/>
                <a:ea typeface="Calibri"/>
                <a:cs typeface="Times New Roman"/>
              </a:rPr>
              <a:t> ПАЛ» в умовах воєнного стану – </a:t>
            </a:r>
            <a:r>
              <a:rPr lang="uk-UA" sz="2300" b="1" dirty="0" err="1">
                <a:solidFill>
                  <a:schemeClr val="accent1">
                    <a:lumMod val="50000"/>
                  </a:schemeClr>
                </a:solidFill>
                <a:latin typeface="Bahnschrift Light Condensed" pitchFamily="34" charset="0"/>
                <a:ea typeface="Calibri"/>
                <a:cs typeface="Times New Roman"/>
              </a:rPr>
              <a:t>проєктування</a:t>
            </a:r>
            <a:r>
              <a:rPr lang="uk-UA" sz="2300" b="1" dirty="0">
                <a:solidFill>
                  <a:schemeClr val="accent1">
                    <a:lumMod val="50000"/>
                  </a:schemeClr>
                </a:solidFill>
                <a:latin typeface="Bahnschrift Light Condensed" pitchFamily="34" charset="0"/>
                <a:ea typeface="Calibri"/>
                <a:cs typeface="Times New Roman"/>
              </a:rPr>
              <a:t> на майбутнє</a:t>
            </a:r>
            <a:r>
              <a:rPr lang="uk-UA" sz="2300" b="1" dirty="0" smtClean="0">
                <a:solidFill>
                  <a:schemeClr val="accent1">
                    <a:lumMod val="50000"/>
                  </a:schemeClr>
                </a:solidFill>
                <a:latin typeface="Bahnschrift Light Condensed" pitchFamily="34" charset="0"/>
                <a:ea typeface="Calibri"/>
                <a:cs typeface="Times New Roman"/>
              </a:rPr>
              <a:t>», </a:t>
            </a:r>
            <a:r>
              <a:rPr lang="uk-UA" sz="2300" b="1" dirty="0">
                <a:solidFill>
                  <a:schemeClr val="accent1">
                    <a:lumMod val="50000"/>
                  </a:schemeClr>
                </a:solidFill>
                <a:latin typeface="Bahnschrift Light Condensed" pitchFamily="34" charset="0"/>
                <a:ea typeface="Calibri"/>
                <a:cs typeface="Times New Roman"/>
              </a:rPr>
              <a:t>за що навчальний заклад нагороджений Дипломами та Золотими медалями.</a:t>
            </a:r>
            <a:endParaRPr lang="ru-RU" sz="2300" b="1" dirty="0">
              <a:solidFill>
                <a:schemeClr val="accent1">
                  <a:lumMod val="50000"/>
                </a:schemeClr>
              </a:solidFill>
              <a:latin typeface="Bahnschrift Light Condensed" pitchFamily="34" charset="0"/>
              <a:ea typeface="Calibri"/>
              <a:cs typeface="Times New Roman"/>
            </a:endParaRPr>
          </a:p>
          <a:p>
            <a:pPr algn="just">
              <a:lnSpc>
                <a:spcPct val="115000"/>
              </a:lnSpc>
              <a:spcAft>
                <a:spcPts val="1000"/>
              </a:spcAft>
            </a:pPr>
            <a:endParaRPr lang="ru-RU" sz="1500" b="1" dirty="0">
              <a:solidFill>
                <a:schemeClr val="accent1">
                  <a:lumMod val="50000"/>
                </a:schemeClr>
              </a:solidFill>
              <a:latin typeface="Bahnschrift Light Condensed" pitchFamily="34" charset="0"/>
            </a:endParaRPr>
          </a:p>
          <a:p>
            <a:pPr algn="just">
              <a:lnSpc>
                <a:spcPct val="115000"/>
              </a:lnSpc>
              <a:spcAft>
                <a:spcPts val="1000"/>
              </a:spcAft>
            </a:pPr>
            <a:endParaRPr lang="ru-RU" sz="1600" b="1" dirty="0">
              <a:solidFill>
                <a:schemeClr val="accent1">
                  <a:lumMod val="50000"/>
                </a:schemeClr>
              </a:solidFill>
              <a:latin typeface="Bahnschrift Light Condensed" pitchFamily="34" charset="0"/>
              <a:ea typeface="Calibri"/>
              <a:cs typeface="Times New Roman"/>
            </a:endParaRPr>
          </a:p>
          <a:p>
            <a:endParaRPr lang="ru-RU" sz="1600" b="1" dirty="0">
              <a:solidFill>
                <a:schemeClr val="accent1">
                  <a:lumMod val="50000"/>
                </a:schemeClr>
              </a:solidFill>
              <a:latin typeface="Bahnschrift Light Condensed" pitchFamily="34" charset="0"/>
            </a:endParaRPr>
          </a:p>
        </p:txBody>
      </p:sp>
      <p:sp>
        <p:nvSpPr>
          <p:cNvPr id="3" name="Заголовок 2"/>
          <p:cNvSpPr>
            <a:spLocks noGrp="1"/>
          </p:cNvSpPr>
          <p:nvPr>
            <p:ph type="title"/>
          </p:nvPr>
        </p:nvSpPr>
        <p:spPr>
          <a:xfrm>
            <a:off x="755576" y="0"/>
            <a:ext cx="7931224" cy="980728"/>
          </a:xfrm>
        </p:spPr>
        <p:txBody>
          <a:bodyPr>
            <a:normAutofit fontScale="90000"/>
          </a:bodyPr>
          <a:lstStyle/>
          <a:p>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t/>
            </a:r>
            <a:b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br>
            <a:r>
              <a:rPr lang="ru-R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t>Розвиток</a:t>
            </a: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t> </a:t>
            </a:r>
            <a:r>
              <a:rPr lang="ru-R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t>міжнародної</a:t>
            </a: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t> </a:t>
            </a:r>
            <a:r>
              <a:rPr lang="ru-R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t>співпраці</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ndParaRPr>
          </a:p>
        </p:txBody>
      </p:sp>
    </p:spTree>
    <p:extLst>
      <p:ext uri="{BB962C8B-B14F-4D97-AF65-F5344CB8AC3E}">
        <p14:creationId xmlns:p14="http://schemas.microsoft.com/office/powerpoint/2010/main" val="2858591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barn(inVertical)">
                                      <p:cBhvr>
                                        <p:cTn id="15" dur="500"/>
                                        <p:tgtEl>
                                          <p:spTgt spid="2">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barn(inVertic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 calcmode="lin" valueType="num">
                                      <p:cBhvr>
                                        <p:cTn id="23"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 calcmode="lin" valueType="num">
                                      <p:cBhvr>
                                        <p:cTn id="30"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 calcmode="lin" valueType="num">
                                      <p:cBhvr>
                                        <p:cTn id="44"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6" dur="500"/>
                                        <p:tgtEl>
                                          <p:spTgt spid="2">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anim calcmode="lin" valueType="num">
                                      <p:cBhvr>
                                        <p:cTn id="51" dur="500" fill="hold"/>
                                        <p:tgtEl>
                                          <p:spTgt spid="2">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6" y="836712"/>
            <a:ext cx="8496943" cy="5289451"/>
          </a:xfrm>
        </p:spPr>
        <p:txBody>
          <a:bodyPr>
            <a:normAutofit/>
          </a:bodyPr>
          <a:lstStyle/>
          <a:p>
            <a:pPr algn="ctr"/>
            <a:r>
              <a:rPr lang="uk-UA" sz="1400" b="1" dirty="0">
                <a:latin typeface="Bahnschrift Light Condensed" pitchFamily="34" charset="0"/>
              </a:rPr>
              <a:t>Вже другий рік поспіль відбувається благодійна акція «З теплом у серці», у рамках якої здобувачі освіти професії: Кухар; кондитер разом із своїми </a:t>
            </a:r>
            <a:r>
              <a:rPr lang="uk-UA" sz="1400" b="1" dirty="0" smtClean="0">
                <a:latin typeface="Bahnschrift Light Condensed" pitchFamily="34" charset="0"/>
              </a:rPr>
              <a:t>майстрами </a:t>
            </a:r>
            <a:r>
              <a:rPr lang="uk-UA" sz="1400" b="1" dirty="0">
                <a:latin typeface="Bahnschrift Light Condensed" pitchFamily="34" charset="0"/>
              </a:rPr>
              <a:t>в/н випікали солодощі. Здобувачі освіти інших груп писали  листівки – подяки, малювали малюнки «З </a:t>
            </a:r>
            <a:r>
              <a:rPr lang="uk-UA" sz="1400" b="1" dirty="0" err="1">
                <a:latin typeface="Bahnschrift Light Condensed" pitchFamily="34" charset="0"/>
              </a:rPr>
              <a:t>любов’</a:t>
            </a:r>
            <a:r>
              <a:rPr lang="uk-UA" sz="1400" b="1" dirty="0">
                <a:latin typeface="Bahnschrift Light Condensed" pitchFamily="34" charset="0"/>
              </a:rPr>
              <a:t> ю у серці».</a:t>
            </a:r>
            <a:endParaRPr lang="ru-RU" sz="1400" b="1" dirty="0">
              <a:latin typeface="Bahnschrift Light Condensed" pitchFamily="34" charset="0"/>
            </a:endParaRPr>
          </a:p>
          <a:p>
            <a:pPr algn="ctr"/>
            <a:r>
              <a:rPr lang="uk-UA" sz="1400" b="1" dirty="0">
                <a:latin typeface="Bahnschrift Light Condensed" pitchFamily="34" charset="0"/>
              </a:rPr>
              <a:t>Ми передали для потреб ЗСУ два </a:t>
            </a:r>
            <a:r>
              <a:rPr lang="uk-UA" sz="1400" b="1" dirty="0" smtClean="0">
                <a:latin typeface="Bahnschrift Light Condensed" pitchFamily="34" charset="0"/>
              </a:rPr>
              <a:t>вантажні </a:t>
            </a:r>
            <a:r>
              <a:rPr lang="uk-UA" sz="1400" b="1" dirty="0">
                <a:latin typeface="Bahnschrift Light Condensed" pitchFamily="34" charset="0"/>
              </a:rPr>
              <a:t>автомобілі, ремонтували </a:t>
            </a:r>
            <a:r>
              <a:rPr lang="uk-UA" sz="1400" b="1" dirty="0" err="1" smtClean="0">
                <a:latin typeface="Bahnschrift Light Condensed" pitchFamily="34" charset="0"/>
              </a:rPr>
              <a:t>БТРи</a:t>
            </a:r>
            <a:r>
              <a:rPr lang="uk-UA" sz="1400" b="1" dirty="0">
                <a:latin typeface="Bahnschrift Light Condensed" pitchFamily="34" charset="0"/>
              </a:rPr>
              <a:t>.</a:t>
            </a:r>
            <a:endParaRPr lang="ru-RU" sz="1400" b="1" dirty="0">
              <a:latin typeface="Bahnschrift Light Condensed" pitchFamily="34" charset="0"/>
            </a:endParaRPr>
          </a:p>
          <a:p>
            <a:pPr algn="ctr"/>
            <a:r>
              <a:rPr lang="uk-UA" sz="1400" b="1" dirty="0">
                <a:latin typeface="Bahnschrift Light Condensed" pitchFamily="34" charset="0"/>
              </a:rPr>
              <a:t>Здобувачі освіти професії Кравець на уроках виробничого навчання </a:t>
            </a:r>
            <a:r>
              <a:rPr lang="uk-UA" sz="1400" b="1" dirty="0" smtClean="0">
                <a:latin typeface="Bahnschrift Light Condensed" pitchFamily="34" charset="0"/>
              </a:rPr>
              <a:t>шили маскувальні </a:t>
            </a:r>
            <a:r>
              <a:rPr lang="uk-UA" sz="1400" b="1" dirty="0">
                <a:latin typeface="Bahnschrift Light Condensed" pitchFamily="34" charset="0"/>
              </a:rPr>
              <a:t>костюми, тактичні дощовики для військових, теплі  кофти, </a:t>
            </a:r>
            <a:r>
              <a:rPr lang="uk-UA" sz="1400" b="1" dirty="0" err="1">
                <a:latin typeface="Bahnschrift Light Condensed" pitchFamily="34" charset="0"/>
              </a:rPr>
              <a:t>балаклави</a:t>
            </a:r>
            <a:r>
              <a:rPr lang="uk-UA" sz="1400" b="1" dirty="0">
                <a:latin typeface="Bahnschrift Light Condensed" pitchFamily="34" charset="0"/>
              </a:rPr>
              <a:t> з </a:t>
            </a:r>
            <a:r>
              <a:rPr lang="uk-UA" sz="1400" b="1" dirty="0" err="1">
                <a:latin typeface="Bahnschrift Light Condensed" pitchFamily="34" charset="0"/>
              </a:rPr>
              <a:t>флісу</a:t>
            </a:r>
            <a:r>
              <a:rPr lang="uk-UA" sz="1400" b="1" dirty="0">
                <a:latin typeface="Bahnschrift Light Condensed" pitchFamily="34" charset="0"/>
              </a:rPr>
              <a:t> та трикотажу, шкарпетки, шапки та </a:t>
            </a:r>
            <a:r>
              <a:rPr lang="uk-UA" sz="1400" b="1" dirty="0" err="1">
                <a:latin typeface="Bahnschrift Light Condensed" pitchFamily="34" charset="0"/>
              </a:rPr>
              <a:t>бафи</a:t>
            </a:r>
            <a:r>
              <a:rPr lang="uk-UA" sz="1400" b="1" dirty="0">
                <a:latin typeface="Bahnschrift Light Condensed" pitchFamily="34" charset="0"/>
              </a:rPr>
              <a:t>. </a:t>
            </a:r>
            <a:endParaRPr lang="ru-RU" sz="1400" b="1" dirty="0">
              <a:latin typeface="Bahnschrift Light Condensed" pitchFamily="34" charset="0"/>
            </a:endParaRPr>
          </a:p>
          <a:p>
            <a:pPr algn="ctr"/>
            <a:r>
              <a:rPr lang="uk-UA" sz="1400" b="1" dirty="0">
                <a:latin typeface="Bahnschrift Light Condensed" pitchFamily="34" charset="0"/>
              </a:rPr>
              <a:t> </a:t>
            </a:r>
            <a:r>
              <a:rPr lang="uk-UA" sz="1400" b="1" dirty="0" err="1">
                <a:latin typeface="Bahnschrift Light Condensed" pitchFamily="34" charset="0"/>
              </a:rPr>
              <a:t>Всеціло</a:t>
            </a:r>
            <a:r>
              <a:rPr lang="uk-UA" sz="1400" b="1" dirty="0">
                <a:latin typeface="Bahnschrift Light Condensed" pitchFamily="34" charset="0"/>
              </a:rPr>
              <a:t> </a:t>
            </a:r>
            <a:r>
              <a:rPr lang="uk-UA" sz="1400" b="1" dirty="0" smtClean="0">
                <a:latin typeface="Bahnschrift Light Condensed" pitchFamily="34" charset="0"/>
              </a:rPr>
              <a:t>наближали </a:t>
            </a:r>
            <a:r>
              <a:rPr lang="uk-UA" sz="1400" b="1" dirty="0">
                <a:latin typeface="Bahnschrift Light Condensed" pitchFamily="34" charset="0"/>
              </a:rPr>
              <a:t>Перемогу і наші зварники;  ковалі, які разом із майстрами виробничого навчання </a:t>
            </a:r>
            <a:r>
              <a:rPr lang="uk-UA" sz="1400" b="1" dirty="0" smtClean="0">
                <a:latin typeface="Bahnschrift Light Condensed" pitchFamily="34" charset="0"/>
              </a:rPr>
              <a:t>виготовляли скоби </a:t>
            </a:r>
            <a:r>
              <a:rPr lang="uk-UA" sz="1400" b="1" dirty="0">
                <a:latin typeface="Bahnschrift Light Condensed" pitchFamily="34" charset="0"/>
              </a:rPr>
              <a:t>для укріплення бліндажів, буржуйки.</a:t>
            </a:r>
            <a:endParaRPr lang="ru-RU" sz="1400" b="1" dirty="0">
              <a:latin typeface="Bahnschrift Light Condensed" pitchFamily="34" charset="0"/>
            </a:endParaRPr>
          </a:p>
          <a:p>
            <a:pPr algn="ctr"/>
            <a:r>
              <a:rPr lang="uk-UA" sz="1400" b="1" dirty="0">
                <a:latin typeface="Bahnschrift Light Condensed" pitchFamily="34" charset="0"/>
              </a:rPr>
              <a:t> Наші працівники  </a:t>
            </a:r>
            <a:r>
              <a:rPr lang="uk-UA" sz="1400" b="1" dirty="0" smtClean="0">
                <a:latin typeface="Bahnschrift Light Condensed" pitchFamily="34" charset="0"/>
              </a:rPr>
              <a:t>готували </a:t>
            </a:r>
            <a:r>
              <a:rPr lang="uk-UA" sz="1400" b="1" dirty="0">
                <a:latin typeface="Bahnschrift Light Condensed" pitchFamily="34" charset="0"/>
              </a:rPr>
              <a:t>традиційні  українські страви, які </a:t>
            </a:r>
            <a:r>
              <a:rPr lang="uk-UA" sz="1400" b="1" dirty="0" smtClean="0">
                <a:latin typeface="Bahnschrift Light Condensed" pitchFamily="34" charset="0"/>
              </a:rPr>
              <a:t>їхали  </a:t>
            </a:r>
            <a:r>
              <a:rPr lang="uk-UA" sz="1400" b="1" dirty="0">
                <a:latin typeface="Bahnschrift Light Condensed" pitchFamily="34" charset="0"/>
              </a:rPr>
              <a:t>на фронт, </a:t>
            </a:r>
            <a:r>
              <a:rPr lang="uk-UA" sz="1400" b="1" dirty="0" smtClean="0">
                <a:latin typeface="Bahnschrift Light Condensed" pitchFamily="34" charset="0"/>
              </a:rPr>
              <a:t>передавали  </a:t>
            </a:r>
            <a:r>
              <a:rPr lang="uk-UA" sz="1400" b="1" dirty="0">
                <a:latin typeface="Bahnschrift Light Condensed" pitchFamily="34" charset="0"/>
              </a:rPr>
              <a:t>окопні свічки, продукти харчування.</a:t>
            </a:r>
            <a:endParaRPr lang="ru-RU" sz="1400" b="1" dirty="0">
              <a:latin typeface="Bahnschrift Light Condensed" pitchFamily="34" charset="0"/>
            </a:endParaRPr>
          </a:p>
          <a:p>
            <a:pPr algn="ctr"/>
            <a:r>
              <a:rPr lang="uk-UA" sz="1400" b="1" dirty="0">
                <a:latin typeface="Bahnschrift Light Condensed" pitchFamily="34" charset="0"/>
              </a:rPr>
              <a:t>В цілому працівники ДНЗ «</a:t>
            </a:r>
            <a:r>
              <a:rPr lang="uk-UA" sz="1400" b="1" dirty="0" err="1">
                <a:latin typeface="Bahnschrift Light Condensed" pitchFamily="34" charset="0"/>
              </a:rPr>
              <a:t>Лісоводський</a:t>
            </a:r>
            <a:r>
              <a:rPr lang="uk-UA" sz="1400" b="1" dirty="0">
                <a:latin typeface="Bahnschrift Light Condensed" pitchFamily="34" charset="0"/>
              </a:rPr>
              <a:t> ПАЛ» за два роки зібрали та передали на ЗСУ близько  300 тисяч гривень.</a:t>
            </a:r>
            <a:endParaRPr lang="ru-RU" sz="1400" b="1" dirty="0">
              <a:latin typeface="Bahnschrift Light Condensed" pitchFamily="34" charset="0"/>
            </a:endParaRPr>
          </a:p>
        </p:txBody>
      </p:sp>
      <p:sp>
        <p:nvSpPr>
          <p:cNvPr id="3" name="Заголовок 2"/>
          <p:cNvSpPr>
            <a:spLocks noGrp="1"/>
          </p:cNvSpPr>
          <p:nvPr>
            <p:ph type="title"/>
          </p:nvPr>
        </p:nvSpPr>
        <p:spPr>
          <a:xfrm>
            <a:off x="539552" y="116632"/>
            <a:ext cx="8064896" cy="864096"/>
          </a:xfrm>
        </p:spPr>
        <p:txBody>
          <a:bodyPr>
            <a:normAutofit/>
          </a:bodyPr>
          <a:lstStyle/>
          <a:p>
            <a:r>
              <a:rPr lang="ru-RU"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Condensed" pitchFamily="34" charset="0"/>
              </a:rPr>
              <a:t>Благодійництво</a:t>
            </a:r>
            <a:endParaRPr lang="ru-RU"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Condensed" pitchFamily="34" charset="0"/>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205290"/>
            <a:ext cx="2738692" cy="15405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descr="C:\Users\Байзан О\Desktop\20231211_095519-768x4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V="1">
            <a:off x="2123728" y="5323707"/>
            <a:ext cx="2623615" cy="147578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79" name="Picture 7" descr="C:\Users\Байзан О\Desktop\310901581_4481853791939752_9038386374522792125_n-300x2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1343" y="3989265"/>
            <a:ext cx="2330977" cy="17482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1" name="Picture 9" descr="C:\Users\Байзан О\Desktop\422423071_1598323324257933_1557016208335426438_n-300x2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6256" y="5062424"/>
            <a:ext cx="2088232" cy="156617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3" name="Picture 11" descr="C:\Users\Байзан О\Desktop\IMG-68b314acf33988dc96444e8cdf157aac-V111-300x1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0787" y="4077072"/>
            <a:ext cx="2396717" cy="13501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03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 calcmode="lin" valueType="num">
                                      <p:cBhvr additive="base">
                                        <p:cTn id="2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additive="base">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 calcmode="lin" valueType="num">
                                      <p:cBhvr additive="base">
                                        <p:cTn id="3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 calcmode="lin" valueType="num">
                                      <p:cBhvr additive="base">
                                        <p:cTn id="40"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075"/>
                                        </p:tgtEl>
                                        <p:attrNameLst>
                                          <p:attrName>style.visibility</p:attrName>
                                        </p:attrNameLst>
                                      </p:cBhvr>
                                      <p:to>
                                        <p:strVal val="visible"/>
                                      </p:to>
                                    </p:set>
                                    <p:animEffect transition="in" filter="fade">
                                      <p:cBhvr>
                                        <p:cTn id="46" dur="1000"/>
                                        <p:tgtEl>
                                          <p:spTgt spid="3075"/>
                                        </p:tgtEl>
                                      </p:cBhvr>
                                    </p:animEffect>
                                    <p:anim calcmode="lin" valueType="num">
                                      <p:cBhvr>
                                        <p:cTn id="47" dur="1000" fill="hold"/>
                                        <p:tgtEl>
                                          <p:spTgt spid="3075"/>
                                        </p:tgtEl>
                                        <p:attrNameLst>
                                          <p:attrName>ppt_x</p:attrName>
                                        </p:attrNameLst>
                                      </p:cBhvr>
                                      <p:tavLst>
                                        <p:tav tm="0">
                                          <p:val>
                                            <p:strVal val="#ppt_x"/>
                                          </p:val>
                                        </p:tav>
                                        <p:tav tm="100000">
                                          <p:val>
                                            <p:strVal val="#ppt_x"/>
                                          </p:val>
                                        </p:tav>
                                      </p:tavLst>
                                    </p:anim>
                                    <p:anim calcmode="lin" valueType="num">
                                      <p:cBhvr>
                                        <p:cTn id="48"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077"/>
                                        </p:tgtEl>
                                        <p:attrNameLst>
                                          <p:attrName>style.visibility</p:attrName>
                                        </p:attrNameLst>
                                      </p:cBhvr>
                                      <p:to>
                                        <p:strVal val="visible"/>
                                      </p:to>
                                    </p:set>
                                    <p:animEffect transition="in" filter="fade">
                                      <p:cBhvr>
                                        <p:cTn id="53" dur="1000"/>
                                        <p:tgtEl>
                                          <p:spTgt spid="3077"/>
                                        </p:tgtEl>
                                      </p:cBhvr>
                                    </p:animEffect>
                                    <p:anim calcmode="lin" valueType="num">
                                      <p:cBhvr>
                                        <p:cTn id="54" dur="1000" fill="hold"/>
                                        <p:tgtEl>
                                          <p:spTgt spid="3077"/>
                                        </p:tgtEl>
                                        <p:attrNameLst>
                                          <p:attrName>ppt_x</p:attrName>
                                        </p:attrNameLst>
                                      </p:cBhvr>
                                      <p:tavLst>
                                        <p:tav tm="0">
                                          <p:val>
                                            <p:strVal val="#ppt_x"/>
                                          </p:val>
                                        </p:tav>
                                        <p:tav tm="100000">
                                          <p:val>
                                            <p:strVal val="#ppt_x"/>
                                          </p:val>
                                        </p:tav>
                                      </p:tavLst>
                                    </p:anim>
                                    <p:anim calcmode="lin" valueType="num">
                                      <p:cBhvr>
                                        <p:cTn id="55" dur="1000" fill="hold"/>
                                        <p:tgtEl>
                                          <p:spTgt spid="307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3083"/>
                                        </p:tgtEl>
                                        <p:attrNameLst>
                                          <p:attrName>style.visibility</p:attrName>
                                        </p:attrNameLst>
                                      </p:cBhvr>
                                      <p:to>
                                        <p:strVal val="visible"/>
                                      </p:to>
                                    </p:set>
                                    <p:animEffect transition="in" filter="fade">
                                      <p:cBhvr>
                                        <p:cTn id="60" dur="1000"/>
                                        <p:tgtEl>
                                          <p:spTgt spid="3083"/>
                                        </p:tgtEl>
                                      </p:cBhvr>
                                    </p:animEffect>
                                    <p:anim calcmode="lin" valueType="num">
                                      <p:cBhvr>
                                        <p:cTn id="61" dur="1000" fill="hold"/>
                                        <p:tgtEl>
                                          <p:spTgt spid="3083"/>
                                        </p:tgtEl>
                                        <p:attrNameLst>
                                          <p:attrName>ppt_x</p:attrName>
                                        </p:attrNameLst>
                                      </p:cBhvr>
                                      <p:tavLst>
                                        <p:tav tm="0">
                                          <p:val>
                                            <p:strVal val="#ppt_x"/>
                                          </p:val>
                                        </p:tav>
                                        <p:tav tm="100000">
                                          <p:val>
                                            <p:strVal val="#ppt_x"/>
                                          </p:val>
                                        </p:tav>
                                      </p:tavLst>
                                    </p:anim>
                                    <p:anim calcmode="lin" valueType="num">
                                      <p:cBhvr>
                                        <p:cTn id="62" dur="1000" fill="hold"/>
                                        <p:tgtEl>
                                          <p:spTgt spid="308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3079"/>
                                        </p:tgtEl>
                                        <p:attrNameLst>
                                          <p:attrName>style.visibility</p:attrName>
                                        </p:attrNameLst>
                                      </p:cBhvr>
                                      <p:to>
                                        <p:strVal val="visible"/>
                                      </p:to>
                                    </p:set>
                                    <p:animEffect transition="in" filter="fade">
                                      <p:cBhvr>
                                        <p:cTn id="67" dur="1000"/>
                                        <p:tgtEl>
                                          <p:spTgt spid="3079"/>
                                        </p:tgtEl>
                                      </p:cBhvr>
                                    </p:animEffect>
                                    <p:anim calcmode="lin" valueType="num">
                                      <p:cBhvr>
                                        <p:cTn id="68" dur="1000" fill="hold"/>
                                        <p:tgtEl>
                                          <p:spTgt spid="3079"/>
                                        </p:tgtEl>
                                        <p:attrNameLst>
                                          <p:attrName>ppt_x</p:attrName>
                                        </p:attrNameLst>
                                      </p:cBhvr>
                                      <p:tavLst>
                                        <p:tav tm="0">
                                          <p:val>
                                            <p:strVal val="#ppt_x"/>
                                          </p:val>
                                        </p:tav>
                                        <p:tav tm="100000">
                                          <p:val>
                                            <p:strVal val="#ppt_x"/>
                                          </p:val>
                                        </p:tav>
                                      </p:tavLst>
                                    </p:anim>
                                    <p:anim calcmode="lin" valueType="num">
                                      <p:cBhvr>
                                        <p:cTn id="69" dur="1000" fill="hold"/>
                                        <p:tgtEl>
                                          <p:spTgt spid="3079"/>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3081"/>
                                        </p:tgtEl>
                                        <p:attrNameLst>
                                          <p:attrName>style.visibility</p:attrName>
                                        </p:attrNameLst>
                                      </p:cBhvr>
                                      <p:to>
                                        <p:strVal val="visible"/>
                                      </p:to>
                                    </p:set>
                                    <p:animEffect transition="in" filter="fade">
                                      <p:cBhvr>
                                        <p:cTn id="74" dur="1000"/>
                                        <p:tgtEl>
                                          <p:spTgt spid="3081"/>
                                        </p:tgtEl>
                                      </p:cBhvr>
                                    </p:animEffect>
                                    <p:anim calcmode="lin" valueType="num">
                                      <p:cBhvr>
                                        <p:cTn id="75" dur="1000" fill="hold"/>
                                        <p:tgtEl>
                                          <p:spTgt spid="3081"/>
                                        </p:tgtEl>
                                        <p:attrNameLst>
                                          <p:attrName>ppt_x</p:attrName>
                                        </p:attrNameLst>
                                      </p:cBhvr>
                                      <p:tavLst>
                                        <p:tav tm="0">
                                          <p:val>
                                            <p:strVal val="#ppt_x"/>
                                          </p:val>
                                        </p:tav>
                                        <p:tav tm="100000">
                                          <p:val>
                                            <p:strVal val="#ppt_x"/>
                                          </p:val>
                                        </p:tav>
                                      </p:tavLst>
                                    </p:anim>
                                    <p:anim calcmode="lin" valueType="num">
                                      <p:cBhvr>
                                        <p:cTn id="76" dur="1000" fill="hold"/>
                                        <p:tgtEl>
                                          <p:spTgt spid="30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43066" y="188640"/>
            <a:ext cx="8363272" cy="1368152"/>
          </a:xfrm>
        </p:spPr>
        <p:txBody>
          <a:bodyPr>
            <a:normAutofit fontScale="90000"/>
          </a:bodyPr>
          <a:lstStyle/>
          <a:p>
            <a:r>
              <a:rPr lang="ru-RU" dirty="0"/>
              <a:t/>
            </a:r>
            <a:br>
              <a:rPr lang="ru-RU" dirty="0"/>
            </a:br>
            <a:r>
              <a:rPr lang="ru-RU" dirty="0" smtClean="0"/>
              <a:t/>
            </a:r>
            <a:br>
              <a:rPr lang="ru-RU" dirty="0" smtClean="0"/>
            </a:br>
            <a:r>
              <a:rPr lang="ru-RU" dirty="0"/>
              <a:t/>
            </a:r>
            <a:br>
              <a:rPr lang="ru-RU" dirty="0"/>
            </a:br>
            <a:r>
              <a:rPr lang="ru-RU" dirty="0" smtClean="0"/>
              <a:t/>
            </a:r>
            <a:br>
              <a:rPr lang="ru-RU" dirty="0" smtClean="0"/>
            </a:br>
            <a:r>
              <a:rPr lang="ru-RU" dirty="0"/>
              <a:t/>
            </a:r>
            <a:br>
              <a:rPr lang="ru-RU" dirty="0"/>
            </a:br>
            <a:r>
              <a:rPr lang="ru-RU" dirty="0" smtClean="0"/>
              <a:t/>
            </a:r>
            <a:br>
              <a:rPr lang="ru-RU" dirty="0" smtClean="0"/>
            </a:br>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31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t>Мотиваційний</a:t>
            </a:r>
            <a:r>
              <a:rPr lang="ru-RU" sz="3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t> аспект </a:t>
            </a:r>
            <a:r>
              <a:rPr lang="ru-RU" sz="31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t>навчання</a:t>
            </a:r>
            <a:r>
              <a:rPr lang="ru-RU" sz="3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t> у   ЗП(ПТ)О</a:t>
            </a:r>
            <a:br>
              <a:rPr lang="ru-RU" sz="3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br>
            <a:r>
              <a:rPr lang="ru-RU" sz="2700" b="1" dirty="0" err="1"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Популяризуємо</a:t>
            </a:r>
            <a:r>
              <a:rPr lang="ru-RU" sz="2700" b="1"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 та </a:t>
            </a:r>
            <a:r>
              <a:rPr lang="ru-RU" sz="2700" b="1" dirty="0" err="1"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будемо</a:t>
            </a:r>
            <a:r>
              <a:rPr lang="ru-RU" sz="2700" b="1"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 </a:t>
            </a:r>
            <a:r>
              <a:rPr lang="ru-RU" sz="2700" b="1" dirty="0" err="1"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популяризувати</a:t>
            </a:r>
            <a:r>
              <a:rPr lang="ru-RU" sz="2700" b="1"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 </a:t>
            </a:r>
            <a:r>
              <a:rPr lang="ru-RU" sz="2700" b="1" dirty="0" err="1"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навчальний</a:t>
            </a:r>
            <a:r>
              <a:rPr lang="ru-RU" sz="2700" b="1"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 </a:t>
            </a:r>
            <a:r>
              <a:rPr lang="ru-RU" sz="27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заклад, </a:t>
            </a:r>
            <a:r>
              <a:rPr lang="ru-RU" sz="2700" b="1" dirty="0" err="1">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тим</a:t>
            </a:r>
            <a:r>
              <a:rPr lang="ru-RU" sz="27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 самим </a:t>
            </a:r>
            <a:r>
              <a:rPr lang="ru-RU" sz="2700" b="1" dirty="0" err="1"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створюючи</a:t>
            </a:r>
            <a:r>
              <a:rPr lang="ru-RU" sz="2700" b="1"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 </a:t>
            </a:r>
            <a:r>
              <a:rPr lang="ru-RU" sz="2700" b="1" dirty="0" err="1">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мотиваційний</a:t>
            </a:r>
            <a:r>
              <a:rPr lang="ru-RU" sz="27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 аспект </a:t>
            </a:r>
            <a:r>
              <a:rPr lang="ru-RU" sz="2700" b="1"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
            </a:r>
            <a:br>
              <a:rPr lang="ru-RU" sz="2700" b="1"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br>
            <a:r>
              <a:rPr lang="ru-RU" sz="2700" b="1" dirty="0"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П(ПТ)О </a:t>
            </a:r>
            <a:r>
              <a:rPr lang="ru-RU" sz="2700" b="1" dirty="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в </a:t>
            </a:r>
            <a:r>
              <a:rPr lang="ru-RU" sz="2700" b="1" dirty="0" err="1" smtClean="0">
                <a:ln w="12700">
                  <a:solidFill>
                    <a:schemeClr val="tx2">
                      <a:satMod val="155000"/>
                    </a:schemeClr>
                  </a:solidFill>
                  <a:prstDash val="solid"/>
                </a:ln>
                <a:solidFill>
                  <a:schemeClr val="accent1">
                    <a:lumMod val="50000"/>
                  </a:schemeClr>
                </a:solidFill>
                <a:effectLst>
                  <a:outerShdw blurRad="41275" dist="20320" dir="1800000" algn="tl" rotWithShape="0">
                    <a:srgbClr val="000000">
                      <a:alpha val="40000"/>
                    </a:srgbClr>
                  </a:outerShdw>
                </a:effectLst>
              </a:rPr>
              <a:t>цілому</a:t>
            </a:r>
            <a:r>
              <a:rPr lang="ru-RU" sz="2200" dirty="0">
                <a:solidFill>
                  <a:schemeClr val="accent1">
                    <a:lumMod val="50000"/>
                  </a:schemeClr>
                </a:solidFill>
              </a:rPr>
              <a:t/>
            </a:r>
            <a:br>
              <a:rPr lang="ru-RU" sz="2200" dirty="0">
                <a:solidFill>
                  <a:schemeClr val="accent1">
                    <a:lumMod val="50000"/>
                  </a:schemeClr>
                </a:solidFill>
              </a:rPr>
            </a:br>
            <a:r>
              <a:rPr lang="ru-RU" sz="1800" b="1" dirty="0" err="1" smtClean="0">
                <a:solidFill>
                  <a:schemeClr val="accent1">
                    <a:lumMod val="50000"/>
                  </a:schemeClr>
                </a:solidFill>
                <a:latin typeface="Bahnschrift Light Condensed" pitchFamily="34" charset="0"/>
              </a:rPr>
              <a:t>Дні</a:t>
            </a:r>
            <a:r>
              <a:rPr lang="ru-RU" sz="1800" b="1" dirty="0" smtClean="0">
                <a:solidFill>
                  <a:schemeClr val="accent1">
                    <a:lumMod val="50000"/>
                  </a:schemeClr>
                </a:solidFill>
                <a:latin typeface="Bahnschrift Light Condensed" pitchFamily="34" charset="0"/>
              </a:rPr>
              <a:t> </a:t>
            </a:r>
            <a:r>
              <a:rPr lang="ru-RU" sz="1800" b="1" dirty="0" err="1">
                <a:solidFill>
                  <a:schemeClr val="accent1">
                    <a:lumMod val="50000"/>
                  </a:schemeClr>
                </a:solidFill>
                <a:latin typeface="Bahnschrift Light Condensed" pitchFamily="34" charset="0"/>
              </a:rPr>
              <a:t>відкритих</a:t>
            </a:r>
            <a:r>
              <a:rPr lang="ru-RU" sz="1800" b="1" dirty="0">
                <a:solidFill>
                  <a:schemeClr val="accent1">
                    <a:lumMod val="50000"/>
                  </a:schemeClr>
                </a:solidFill>
                <a:latin typeface="Bahnschrift Light Condensed" pitchFamily="34" charset="0"/>
              </a:rPr>
              <a:t> дверей;</a:t>
            </a:r>
            <a:br>
              <a:rPr lang="ru-RU" sz="1800" b="1" dirty="0">
                <a:solidFill>
                  <a:schemeClr val="accent1">
                    <a:lumMod val="50000"/>
                  </a:schemeClr>
                </a:solidFill>
                <a:latin typeface="Bahnschrift Light Condensed" pitchFamily="34" charset="0"/>
              </a:rPr>
            </a:br>
            <a:r>
              <a:rPr lang="ru-RU" sz="1800" b="1" dirty="0" err="1">
                <a:solidFill>
                  <a:schemeClr val="accent1">
                    <a:lumMod val="50000"/>
                  </a:schemeClr>
                </a:solidFill>
                <a:latin typeface="Bahnschrift Light Condensed" pitchFamily="34" charset="0"/>
              </a:rPr>
              <a:t>Конкурси</a:t>
            </a:r>
            <a:r>
              <a:rPr lang="ru-RU" sz="1800" b="1" dirty="0">
                <a:solidFill>
                  <a:schemeClr val="accent1">
                    <a:lumMod val="50000"/>
                  </a:schemeClr>
                </a:solidFill>
                <a:latin typeface="Bahnschrift Light Condensed" pitchFamily="34" charset="0"/>
              </a:rPr>
              <a:t> </a:t>
            </a:r>
            <a:r>
              <a:rPr lang="ru-RU" sz="1800" b="1" dirty="0" err="1">
                <a:solidFill>
                  <a:schemeClr val="accent1">
                    <a:lumMod val="50000"/>
                  </a:schemeClr>
                </a:solidFill>
                <a:latin typeface="Bahnschrift Light Condensed" pitchFamily="34" charset="0"/>
              </a:rPr>
              <a:t>професійної</a:t>
            </a:r>
            <a:r>
              <a:rPr lang="ru-RU" sz="1800" b="1" dirty="0">
                <a:solidFill>
                  <a:schemeClr val="accent1">
                    <a:lumMod val="50000"/>
                  </a:schemeClr>
                </a:solidFill>
                <a:latin typeface="Bahnschrift Light Condensed" pitchFamily="34" charset="0"/>
              </a:rPr>
              <a:t> </a:t>
            </a:r>
            <a:r>
              <a:rPr lang="ru-RU" sz="1800" b="1" dirty="0" err="1">
                <a:solidFill>
                  <a:schemeClr val="accent1">
                    <a:lumMod val="50000"/>
                  </a:schemeClr>
                </a:solidFill>
                <a:latin typeface="Bahnschrift Light Condensed" pitchFamily="34" charset="0"/>
              </a:rPr>
              <a:t>майстерності</a:t>
            </a:r>
            <a:r>
              <a:rPr lang="ru-RU" sz="1800" b="1" dirty="0">
                <a:solidFill>
                  <a:schemeClr val="accent1">
                    <a:lumMod val="50000"/>
                  </a:schemeClr>
                </a:solidFill>
                <a:latin typeface="Bahnschrift Light Condensed" pitchFamily="34" charset="0"/>
              </a:rPr>
              <a:t> </a:t>
            </a:r>
            <a:r>
              <a:rPr lang="ru-RU" sz="1800" b="1" dirty="0" smtClean="0">
                <a:solidFill>
                  <a:schemeClr val="accent1">
                    <a:lumMod val="50000"/>
                  </a:schemeClr>
                </a:solidFill>
                <a:latin typeface="Bahnschrift Light Condensed" pitchFamily="34" charset="0"/>
              </a:rPr>
              <a:t/>
            </a:r>
            <a:br>
              <a:rPr lang="ru-RU" sz="1800" b="1" dirty="0" smtClean="0">
                <a:solidFill>
                  <a:schemeClr val="accent1">
                    <a:lumMod val="50000"/>
                  </a:schemeClr>
                </a:solidFill>
                <a:latin typeface="Bahnschrift Light Condensed" pitchFamily="34" charset="0"/>
              </a:rPr>
            </a:br>
            <a:r>
              <a:rPr lang="ru-RU" sz="1800" b="1" dirty="0" err="1" smtClean="0">
                <a:solidFill>
                  <a:schemeClr val="accent1">
                    <a:lumMod val="50000"/>
                  </a:schemeClr>
                </a:solidFill>
                <a:latin typeface="Bahnschrift Light Condensed" pitchFamily="34" charset="0"/>
              </a:rPr>
              <a:t>серед</a:t>
            </a:r>
            <a:r>
              <a:rPr lang="ru-RU" sz="1800" b="1" dirty="0" smtClean="0">
                <a:solidFill>
                  <a:schemeClr val="accent1">
                    <a:lumMod val="50000"/>
                  </a:schemeClr>
                </a:solidFill>
                <a:latin typeface="Bahnschrift Light Condensed" pitchFamily="34" charset="0"/>
              </a:rPr>
              <a:t> </a:t>
            </a:r>
            <a:r>
              <a:rPr lang="ru-RU" sz="1800" b="1" dirty="0" err="1">
                <a:solidFill>
                  <a:schemeClr val="accent1">
                    <a:lumMod val="50000"/>
                  </a:schemeClr>
                </a:solidFill>
                <a:latin typeface="Bahnschrift Light Condensed" pitchFamily="34" charset="0"/>
              </a:rPr>
              <a:t>учнів</a:t>
            </a:r>
            <a:r>
              <a:rPr lang="ru-RU" sz="1800" b="1" dirty="0">
                <a:solidFill>
                  <a:schemeClr val="accent1">
                    <a:lumMod val="50000"/>
                  </a:schemeClr>
                </a:solidFill>
                <a:latin typeface="Bahnschrift Light Condensed" pitchFamily="34" charset="0"/>
              </a:rPr>
              <a:t> </a:t>
            </a:r>
            <a:r>
              <a:rPr lang="ru-RU" sz="1800" b="1" dirty="0" err="1">
                <a:solidFill>
                  <a:schemeClr val="accent1">
                    <a:lumMod val="50000"/>
                  </a:schemeClr>
                </a:solidFill>
                <a:latin typeface="Bahnschrift Light Condensed" pitchFamily="34" charset="0"/>
              </a:rPr>
              <a:t>ліцею</a:t>
            </a:r>
            <a:r>
              <a:rPr lang="ru-RU" sz="1800" b="1" dirty="0" smtClean="0">
                <a:solidFill>
                  <a:schemeClr val="accent1">
                    <a:lumMod val="50000"/>
                  </a:schemeClr>
                </a:solidFill>
                <a:latin typeface="Bahnschrift Light Condensed" pitchFamily="34" charset="0"/>
              </a:rPr>
              <a:t>;</a:t>
            </a:r>
            <a:br>
              <a:rPr lang="ru-RU" sz="1800" b="1" dirty="0" smtClean="0">
                <a:solidFill>
                  <a:schemeClr val="accent1">
                    <a:lumMod val="50000"/>
                  </a:schemeClr>
                </a:solidFill>
                <a:latin typeface="Bahnschrift Light Condensed" pitchFamily="34" charset="0"/>
              </a:rPr>
            </a:br>
            <a:r>
              <a:rPr lang="ru-RU" sz="1800" b="1" dirty="0" err="1" smtClean="0">
                <a:solidFill>
                  <a:schemeClr val="accent1">
                    <a:lumMod val="50000"/>
                  </a:schemeClr>
                </a:solidFill>
                <a:latin typeface="Bahnschrift Light Condensed" pitchFamily="34" charset="0"/>
              </a:rPr>
              <a:t>Екскурсії</a:t>
            </a:r>
            <a:r>
              <a:rPr lang="ru-RU" sz="1800" b="1" dirty="0" smtClean="0">
                <a:solidFill>
                  <a:schemeClr val="accent1">
                    <a:lumMod val="50000"/>
                  </a:schemeClr>
                </a:solidFill>
                <a:latin typeface="Bahnschrift Light Condensed" pitchFamily="34" charset="0"/>
              </a:rPr>
              <a:t> у </a:t>
            </a:r>
            <a:r>
              <a:rPr lang="ru-RU" sz="1800" b="1" dirty="0" err="1" smtClean="0">
                <a:solidFill>
                  <a:schemeClr val="accent1">
                    <a:lumMod val="50000"/>
                  </a:schemeClr>
                </a:solidFill>
                <a:latin typeface="Bahnschrift Light Condensed" pitchFamily="34" charset="0"/>
              </a:rPr>
              <a:t>господарства</a:t>
            </a:r>
            <a:r>
              <a:rPr lang="ru-RU" sz="1800" b="1" dirty="0" smtClean="0">
                <a:solidFill>
                  <a:schemeClr val="accent1">
                    <a:lumMod val="50000"/>
                  </a:schemeClr>
                </a:solidFill>
                <a:latin typeface="Bahnschrift Light Condensed" pitchFamily="34" charset="0"/>
              </a:rPr>
              <a:t> </a:t>
            </a:r>
            <a:r>
              <a:rPr lang="ru-RU" sz="1800" b="1" dirty="0" err="1" smtClean="0">
                <a:solidFill>
                  <a:schemeClr val="accent1">
                    <a:lumMod val="50000"/>
                  </a:schemeClr>
                </a:solidFill>
                <a:latin typeface="Bahnschrift Light Condensed" pitchFamily="34" charset="0"/>
              </a:rPr>
              <a:t>кластерів</a:t>
            </a:r>
            <a:r>
              <a:rPr lang="ru-RU" sz="1800" b="1" dirty="0" smtClean="0">
                <a:solidFill>
                  <a:schemeClr val="accent1">
                    <a:lumMod val="50000"/>
                  </a:schemeClr>
                </a:solidFill>
                <a:latin typeface="Bahnschrift Light Condensed" pitchFamily="34" charset="0"/>
              </a:rPr>
              <a:t>,</a:t>
            </a:r>
            <a:br>
              <a:rPr lang="ru-RU" sz="1800" b="1" dirty="0" smtClean="0">
                <a:solidFill>
                  <a:schemeClr val="accent1">
                    <a:lumMod val="50000"/>
                  </a:schemeClr>
                </a:solidFill>
                <a:latin typeface="Bahnschrift Light Condensed" pitchFamily="34" charset="0"/>
              </a:rPr>
            </a:br>
            <a:r>
              <a:rPr lang="ru-RU" sz="1800" b="1" dirty="0" smtClean="0">
                <a:solidFill>
                  <a:schemeClr val="accent1">
                    <a:lumMod val="50000"/>
                  </a:schemeClr>
                </a:solidFill>
                <a:latin typeface="Bahnschrift Light Condensed" pitchFamily="34" charset="0"/>
              </a:rPr>
              <a:t> на </a:t>
            </a:r>
            <a:r>
              <a:rPr lang="ru-RU" sz="1800" b="1" dirty="0" err="1" smtClean="0">
                <a:solidFill>
                  <a:schemeClr val="accent1">
                    <a:lumMod val="50000"/>
                  </a:schemeClr>
                </a:solidFill>
                <a:latin typeface="Bahnschrift Light Condensed" pitchFamily="34" charset="0"/>
              </a:rPr>
              <a:t>підприємства</a:t>
            </a:r>
            <a:r>
              <a:rPr lang="ru-RU" sz="1800" b="1" dirty="0" smtClean="0">
                <a:solidFill>
                  <a:schemeClr val="accent1">
                    <a:lumMod val="50000"/>
                  </a:schemeClr>
                </a:solidFill>
                <a:latin typeface="Bahnschrift Light Condensed" pitchFamily="34" charset="0"/>
              </a:rPr>
              <a:t>;</a:t>
            </a:r>
            <a:r>
              <a:rPr lang="ru-RU" sz="1800" b="1" dirty="0">
                <a:solidFill>
                  <a:schemeClr val="accent1">
                    <a:lumMod val="50000"/>
                  </a:schemeClr>
                </a:solidFill>
                <a:latin typeface="Bahnschrift Light Condensed" pitchFamily="34" charset="0"/>
              </a:rPr>
              <a:t/>
            </a:r>
            <a:br>
              <a:rPr lang="ru-RU" sz="1800" b="1" dirty="0">
                <a:solidFill>
                  <a:schemeClr val="accent1">
                    <a:lumMod val="50000"/>
                  </a:schemeClr>
                </a:solidFill>
                <a:latin typeface="Bahnschrift Light Condensed" pitchFamily="34" charset="0"/>
              </a:rPr>
            </a:br>
            <a:r>
              <a:rPr lang="ru-RU" sz="1800" b="1" dirty="0" err="1">
                <a:solidFill>
                  <a:schemeClr val="accent1">
                    <a:lumMod val="50000"/>
                  </a:schemeClr>
                </a:solidFill>
                <a:latin typeface="Bahnschrift Light Condensed" pitchFamily="34" charset="0"/>
              </a:rPr>
              <a:t>Майстер-класи</a:t>
            </a:r>
            <a:r>
              <a:rPr lang="ru-RU" sz="1800" b="1" dirty="0">
                <a:solidFill>
                  <a:schemeClr val="accent1">
                    <a:lumMod val="50000"/>
                  </a:schemeClr>
                </a:solidFill>
                <a:latin typeface="Bahnschrift Light Condensed" pitchFamily="34" charset="0"/>
              </a:rPr>
              <a:t>;</a:t>
            </a:r>
            <a:br>
              <a:rPr lang="ru-RU" sz="1800" b="1" dirty="0">
                <a:solidFill>
                  <a:schemeClr val="accent1">
                    <a:lumMod val="50000"/>
                  </a:schemeClr>
                </a:solidFill>
                <a:latin typeface="Bahnschrift Light Condensed" pitchFamily="34" charset="0"/>
              </a:rPr>
            </a:br>
            <a:r>
              <a:rPr lang="ru-RU" sz="1800" b="1" dirty="0">
                <a:solidFill>
                  <a:schemeClr val="accent1">
                    <a:lumMod val="50000"/>
                  </a:schemeClr>
                </a:solidFill>
                <a:latin typeface="Bahnschrift Light Condensed" pitchFamily="34" charset="0"/>
              </a:rPr>
              <a:t>Участь у </a:t>
            </a:r>
            <a:r>
              <a:rPr lang="ru-RU" sz="1800" b="1" dirty="0" err="1">
                <a:solidFill>
                  <a:schemeClr val="accent1">
                    <a:lumMod val="50000"/>
                  </a:schemeClr>
                </a:solidFill>
                <a:latin typeface="Bahnschrift Light Condensed" pitchFamily="34" charset="0"/>
              </a:rPr>
              <a:t>Всеукраїнських</a:t>
            </a:r>
            <a:r>
              <a:rPr lang="ru-RU" sz="1800" b="1" dirty="0">
                <a:solidFill>
                  <a:schemeClr val="accent1">
                    <a:lumMod val="50000"/>
                  </a:schemeClr>
                </a:solidFill>
                <a:latin typeface="Bahnschrift Light Condensed" pitchFamily="34" charset="0"/>
              </a:rPr>
              <a:t>, </a:t>
            </a:r>
            <a:r>
              <a:rPr lang="ru-RU" sz="1800" b="1" dirty="0" err="1" smtClean="0">
                <a:solidFill>
                  <a:schemeClr val="accent1">
                    <a:lumMod val="50000"/>
                  </a:schemeClr>
                </a:solidFill>
                <a:latin typeface="Bahnschrift Light Condensed" pitchFamily="34" charset="0"/>
              </a:rPr>
              <a:t>міжнародних</a:t>
            </a:r>
            <a:r>
              <a:rPr lang="ru-RU" sz="1800" b="1" dirty="0" smtClean="0">
                <a:solidFill>
                  <a:schemeClr val="accent1">
                    <a:lumMod val="50000"/>
                  </a:schemeClr>
                </a:solidFill>
                <a:latin typeface="Bahnschrift Light Condensed" pitchFamily="34" charset="0"/>
              </a:rPr>
              <a:t>, </a:t>
            </a:r>
            <a:r>
              <a:rPr lang="ru-RU" sz="1800" b="1" dirty="0" err="1" smtClean="0">
                <a:solidFill>
                  <a:schemeClr val="accent1">
                    <a:lumMod val="50000"/>
                  </a:schemeClr>
                </a:solidFill>
                <a:latin typeface="Bahnschrift Light Condensed" pitchFamily="34" charset="0"/>
              </a:rPr>
              <a:t>регіональних</a:t>
            </a:r>
            <a:r>
              <a:rPr lang="ru-RU" sz="1800" b="1" dirty="0" smtClean="0">
                <a:solidFill>
                  <a:schemeClr val="accent1">
                    <a:lumMod val="50000"/>
                  </a:schemeClr>
                </a:solidFill>
                <a:latin typeface="Bahnschrift Light Condensed" pitchFamily="34" charset="0"/>
              </a:rPr>
              <a:t/>
            </a:r>
            <a:br>
              <a:rPr lang="ru-RU" sz="1800" b="1" dirty="0" smtClean="0">
                <a:solidFill>
                  <a:schemeClr val="accent1">
                    <a:lumMod val="50000"/>
                  </a:schemeClr>
                </a:solidFill>
                <a:latin typeface="Bahnschrift Light Condensed" pitchFamily="34" charset="0"/>
              </a:rPr>
            </a:br>
            <a:r>
              <a:rPr lang="ru-RU" sz="1800" b="1" dirty="0" smtClean="0">
                <a:solidFill>
                  <a:schemeClr val="accent1">
                    <a:lumMod val="50000"/>
                  </a:schemeClr>
                </a:solidFill>
                <a:latin typeface="Bahnschrift Light Condensed" pitchFamily="34" charset="0"/>
              </a:rPr>
              <a:t> </a:t>
            </a:r>
            <a:r>
              <a:rPr lang="ru-RU" sz="1800" b="1" dirty="0" err="1" smtClean="0">
                <a:solidFill>
                  <a:schemeClr val="accent1">
                    <a:lumMod val="50000"/>
                  </a:schemeClr>
                </a:solidFill>
                <a:latin typeface="Bahnschrift Light Condensed" pitchFamily="34" charset="0"/>
              </a:rPr>
              <a:t>проєктах</a:t>
            </a:r>
            <a:r>
              <a:rPr lang="ru-RU" sz="1800" b="1" dirty="0" smtClean="0">
                <a:solidFill>
                  <a:schemeClr val="accent1">
                    <a:lumMod val="50000"/>
                  </a:schemeClr>
                </a:solidFill>
                <a:latin typeface="Bahnschrift Light Condensed" pitchFamily="34" charset="0"/>
              </a:rPr>
              <a:t>, </a:t>
            </a:r>
            <a:r>
              <a:rPr lang="ru-RU" sz="1800" b="1" dirty="0" err="1" smtClean="0">
                <a:solidFill>
                  <a:schemeClr val="accent1">
                    <a:lumMod val="50000"/>
                  </a:schemeClr>
                </a:solidFill>
                <a:latin typeface="Bahnschrift Light Condensed" pitchFamily="34" charset="0"/>
              </a:rPr>
              <a:t>виставках</a:t>
            </a:r>
            <a:r>
              <a:rPr lang="ru-RU" sz="1800" b="1" dirty="0" smtClean="0">
                <a:solidFill>
                  <a:schemeClr val="accent1">
                    <a:lumMod val="50000"/>
                  </a:schemeClr>
                </a:solidFill>
                <a:latin typeface="Bahnschrift Light Condensed" pitchFamily="34" charset="0"/>
              </a:rPr>
              <a:t>;</a:t>
            </a:r>
            <a:r>
              <a:rPr lang="ru-RU" sz="1800" b="1" dirty="0">
                <a:solidFill>
                  <a:schemeClr val="accent1">
                    <a:lumMod val="50000"/>
                  </a:schemeClr>
                </a:solidFill>
                <a:latin typeface="Bahnschrift Light Condensed" pitchFamily="34" charset="0"/>
              </a:rPr>
              <a:t/>
            </a:r>
            <a:br>
              <a:rPr lang="ru-RU" sz="1800" b="1" dirty="0">
                <a:solidFill>
                  <a:schemeClr val="accent1">
                    <a:lumMod val="50000"/>
                  </a:schemeClr>
                </a:solidFill>
                <a:latin typeface="Bahnschrift Light Condensed" pitchFamily="34" charset="0"/>
              </a:rPr>
            </a:br>
            <a:r>
              <a:rPr lang="ru-RU" sz="1800" b="1" dirty="0">
                <a:solidFill>
                  <a:schemeClr val="accent1">
                    <a:lumMod val="50000"/>
                  </a:schemeClr>
                </a:solidFill>
                <a:latin typeface="Bahnschrift Light Condensed" pitchFamily="34" charset="0"/>
              </a:rPr>
              <a:t> </a:t>
            </a:r>
            <a:r>
              <a:rPr lang="ru-RU" sz="1800" b="1" dirty="0" err="1">
                <a:solidFill>
                  <a:schemeClr val="accent1">
                    <a:lumMod val="50000"/>
                  </a:schemeClr>
                </a:solidFill>
                <a:latin typeface="Bahnschrift Light Condensed" pitchFamily="34" charset="0"/>
              </a:rPr>
              <a:t>Функціонування</a:t>
            </a:r>
            <a:r>
              <a:rPr lang="ru-RU" sz="1800" b="1" dirty="0">
                <a:solidFill>
                  <a:schemeClr val="accent1">
                    <a:lumMod val="50000"/>
                  </a:schemeClr>
                </a:solidFill>
                <a:latin typeface="Bahnschrift Light Condensed" pitchFamily="34" charset="0"/>
              </a:rPr>
              <a:t> веб-сайту</a:t>
            </a:r>
            <a:r>
              <a:rPr lang="ru-RU" sz="1800" b="1" dirty="0" smtClean="0">
                <a:solidFill>
                  <a:schemeClr val="accent1">
                    <a:lumMod val="50000"/>
                  </a:schemeClr>
                </a:solidFill>
                <a:latin typeface="Bahnschrift Light Condensed" pitchFamily="34" charset="0"/>
              </a:rPr>
              <a:t>,</a:t>
            </a:r>
            <a:br>
              <a:rPr lang="ru-RU" sz="1800" b="1" dirty="0" smtClean="0">
                <a:solidFill>
                  <a:schemeClr val="accent1">
                    <a:lumMod val="50000"/>
                  </a:schemeClr>
                </a:solidFill>
                <a:latin typeface="Bahnschrift Light Condensed" pitchFamily="34" charset="0"/>
              </a:rPr>
            </a:br>
            <a:r>
              <a:rPr lang="ru-RU" sz="1800" b="1" dirty="0" smtClean="0">
                <a:solidFill>
                  <a:schemeClr val="accent1">
                    <a:lumMod val="50000"/>
                  </a:schemeClr>
                </a:solidFill>
                <a:latin typeface="Bahnschrift Light Condensed" pitchFamily="34" charset="0"/>
              </a:rPr>
              <a:t> </a:t>
            </a:r>
            <a:r>
              <a:rPr lang="ru-RU" sz="1800" b="1" dirty="0" err="1" smtClean="0">
                <a:solidFill>
                  <a:schemeClr val="accent1">
                    <a:lumMod val="50000"/>
                  </a:schemeClr>
                </a:solidFill>
                <a:latin typeface="Bahnschrift Light Condensed" pitchFamily="34" charset="0"/>
              </a:rPr>
              <a:t>сторінка</a:t>
            </a:r>
            <a:r>
              <a:rPr lang="ru-RU" sz="1800" b="1" dirty="0" smtClean="0">
                <a:solidFill>
                  <a:schemeClr val="accent1">
                    <a:lumMod val="50000"/>
                  </a:schemeClr>
                </a:solidFill>
                <a:latin typeface="Bahnschrift Light Condensed" pitchFamily="34" charset="0"/>
              </a:rPr>
              <a:t> </a:t>
            </a:r>
            <a:r>
              <a:rPr lang="ru-RU" sz="1800" b="1" dirty="0">
                <a:solidFill>
                  <a:schemeClr val="accent1">
                    <a:lumMod val="50000"/>
                  </a:schemeClr>
                </a:solidFill>
                <a:latin typeface="Bahnschrift Light Condensed" pitchFamily="34" charset="0"/>
              </a:rPr>
              <a:t>у </a:t>
            </a:r>
            <a:r>
              <a:rPr lang="ru-RU" sz="1800" b="1" dirty="0" err="1">
                <a:solidFill>
                  <a:schemeClr val="accent1">
                    <a:lumMod val="50000"/>
                  </a:schemeClr>
                </a:solidFill>
                <a:latin typeface="Bahnschrift Light Condensed" pitchFamily="34" charset="0"/>
              </a:rPr>
              <a:t>Фейсбуці</a:t>
            </a:r>
            <a:r>
              <a:rPr lang="ru-RU" sz="1800" b="1" dirty="0">
                <a:solidFill>
                  <a:schemeClr val="accent1">
                    <a:lumMod val="50000"/>
                  </a:schemeClr>
                </a:solidFill>
                <a:latin typeface="Bahnschrift Light Condensed" pitchFamily="34" charset="0"/>
              </a:rPr>
              <a:t>;</a:t>
            </a:r>
            <a:br>
              <a:rPr lang="ru-RU" sz="1800" b="1" dirty="0">
                <a:solidFill>
                  <a:schemeClr val="accent1">
                    <a:lumMod val="50000"/>
                  </a:schemeClr>
                </a:solidFill>
                <a:latin typeface="Bahnschrift Light Condensed" pitchFamily="34" charset="0"/>
              </a:rPr>
            </a:br>
            <a:r>
              <a:rPr lang="ru-RU" sz="1800" b="1" dirty="0" err="1">
                <a:solidFill>
                  <a:schemeClr val="accent1">
                    <a:lumMod val="50000"/>
                  </a:schemeClr>
                </a:solidFill>
                <a:latin typeface="Bahnschrift Light Condensed" pitchFamily="34" charset="0"/>
              </a:rPr>
              <a:t>Виставки</a:t>
            </a:r>
            <a:r>
              <a:rPr lang="ru-RU" sz="1800" b="1" dirty="0">
                <a:solidFill>
                  <a:schemeClr val="accent1">
                    <a:lumMod val="50000"/>
                  </a:schemeClr>
                </a:solidFill>
                <a:latin typeface="Bahnschrift Light Condensed" pitchFamily="34" charset="0"/>
              </a:rPr>
              <a:t> </a:t>
            </a:r>
            <a:r>
              <a:rPr lang="ru-RU" sz="1800" b="1" dirty="0" err="1">
                <a:solidFill>
                  <a:schemeClr val="accent1">
                    <a:lumMod val="50000"/>
                  </a:schemeClr>
                </a:solidFill>
                <a:latin typeface="Bahnschrift Light Condensed" pitchFamily="34" charset="0"/>
              </a:rPr>
              <a:t>творчих</a:t>
            </a:r>
            <a:r>
              <a:rPr lang="ru-RU" sz="1800" b="1" dirty="0">
                <a:solidFill>
                  <a:schemeClr val="accent1">
                    <a:lumMod val="50000"/>
                  </a:schemeClr>
                </a:solidFill>
                <a:latin typeface="Bahnschrift Light Condensed" pitchFamily="34" charset="0"/>
              </a:rPr>
              <a:t> </a:t>
            </a:r>
            <a:r>
              <a:rPr lang="ru-RU" sz="1800" b="1" dirty="0" err="1">
                <a:solidFill>
                  <a:schemeClr val="accent1">
                    <a:lumMod val="50000"/>
                  </a:schemeClr>
                </a:solidFill>
                <a:latin typeface="Bahnschrift Light Condensed" pitchFamily="34" charset="0"/>
              </a:rPr>
              <a:t>робіт</a:t>
            </a:r>
            <a:r>
              <a:rPr lang="ru-RU" sz="1800" b="1" dirty="0">
                <a:solidFill>
                  <a:schemeClr val="accent1">
                    <a:lumMod val="50000"/>
                  </a:schemeClr>
                </a:solidFill>
                <a:latin typeface="Bahnschrift Light Condensed" pitchFamily="34" charset="0"/>
              </a:rPr>
              <a:t>;</a:t>
            </a:r>
            <a:br>
              <a:rPr lang="ru-RU" sz="1800" b="1" dirty="0">
                <a:solidFill>
                  <a:schemeClr val="accent1">
                    <a:lumMod val="50000"/>
                  </a:schemeClr>
                </a:solidFill>
                <a:latin typeface="Bahnschrift Light Condensed" pitchFamily="34" charset="0"/>
              </a:rPr>
            </a:br>
            <a:r>
              <a:rPr lang="ru-RU" sz="1800" b="1" dirty="0" err="1">
                <a:solidFill>
                  <a:schemeClr val="accent1">
                    <a:lumMod val="50000"/>
                  </a:schemeClr>
                </a:solidFill>
                <a:latin typeface="Bahnschrift Light Condensed" pitchFamily="34" charset="0"/>
              </a:rPr>
              <a:t>Методичні</a:t>
            </a:r>
            <a:r>
              <a:rPr lang="ru-RU" sz="1800" b="1" dirty="0">
                <a:solidFill>
                  <a:schemeClr val="accent1">
                    <a:lumMod val="50000"/>
                  </a:schemeClr>
                </a:solidFill>
                <a:latin typeface="Bahnschrift Light Condensed" pitchFamily="34" charset="0"/>
              </a:rPr>
              <a:t> </a:t>
            </a:r>
            <a:r>
              <a:rPr lang="ru-RU" sz="1800" b="1" dirty="0" err="1">
                <a:solidFill>
                  <a:schemeClr val="accent1">
                    <a:lumMod val="50000"/>
                  </a:schemeClr>
                </a:solidFill>
                <a:latin typeface="Bahnschrift Light Condensed" pitchFamily="34" charset="0"/>
              </a:rPr>
              <a:t>місячники</a:t>
            </a:r>
            <a:r>
              <a:rPr lang="ru-RU" sz="1800" b="1" dirty="0">
                <a:solidFill>
                  <a:schemeClr val="accent1">
                    <a:lumMod val="50000"/>
                  </a:schemeClr>
                </a:solidFill>
                <a:latin typeface="Bahnschrift Light Condensed" pitchFamily="34" charset="0"/>
              </a:rPr>
              <a:t>;</a:t>
            </a:r>
            <a:br>
              <a:rPr lang="ru-RU" sz="1800" b="1" dirty="0">
                <a:solidFill>
                  <a:schemeClr val="accent1">
                    <a:lumMod val="50000"/>
                  </a:schemeClr>
                </a:solidFill>
                <a:latin typeface="Bahnschrift Light Condensed" pitchFamily="34" charset="0"/>
              </a:rPr>
            </a:br>
            <a:r>
              <a:rPr lang="ru-RU" sz="1800" b="1" dirty="0" err="1">
                <a:solidFill>
                  <a:schemeClr val="accent1">
                    <a:lumMod val="50000"/>
                  </a:schemeClr>
                </a:solidFill>
                <a:latin typeface="Bahnschrift Light Condensed" pitchFamily="34" charset="0"/>
              </a:rPr>
              <a:t>Тижні</a:t>
            </a:r>
            <a:r>
              <a:rPr lang="ru-RU" sz="1800" b="1" dirty="0">
                <a:solidFill>
                  <a:schemeClr val="accent1">
                    <a:lumMod val="50000"/>
                  </a:schemeClr>
                </a:solidFill>
                <a:latin typeface="Bahnschrift Light Condensed" pitchFamily="34" charset="0"/>
              </a:rPr>
              <a:t> </a:t>
            </a:r>
            <a:r>
              <a:rPr lang="ru-RU" sz="1800" b="1" dirty="0" err="1">
                <a:solidFill>
                  <a:schemeClr val="accent1">
                    <a:lumMod val="50000"/>
                  </a:schemeClr>
                </a:solidFill>
                <a:latin typeface="Bahnschrift Light Condensed" pitchFamily="34" charset="0"/>
              </a:rPr>
              <a:t>професій</a:t>
            </a:r>
            <a:r>
              <a:rPr lang="ru-RU" sz="1800" b="1" dirty="0">
                <a:solidFill>
                  <a:schemeClr val="accent1">
                    <a:lumMod val="50000"/>
                  </a:schemeClr>
                </a:solidFill>
                <a:latin typeface="Bahnschrift Light Condensed" pitchFamily="34" charset="0"/>
              </a:rPr>
              <a:t>;</a:t>
            </a:r>
            <a:br>
              <a:rPr lang="ru-RU" sz="1800" b="1" dirty="0">
                <a:solidFill>
                  <a:schemeClr val="accent1">
                    <a:lumMod val="50000"/>
                  </a:schemeClr>
                </a:solidFill>
                <a:latin typeface="Bahnschrift Light Condensed" pitchFamily="34" charset="0"/>
              </a:rPr>
            </a:br>
            <a:r>
              <a:rPr lang="ru-RU" sz="1800" b="1" dirty="0" err="1">
                <a:solidFill>
                  <a:schemeClr val="accent1">
                    <a:lumMod val="50000"/>
                  </a:schemeClr>
                </a:solidFill>
                <a:latin typeface="Bahnschrift Light Condensed" pitchFamily="34" charset="0"/>
              </a:rPr>
              <a:t>Профорієнтаційні</a:t>
            </a:r>
            <a:r>
              <a:rPr lang="ru-RU" sz="1800" b="1" dirty="0">
                <a:solidFill>
                  <a:schemeClr val="accent1">
                    <a:lumMod val="50000"/>
                  </a:schemeClr>
                </a:solidFill>
                <a:latin typeface="Bahnschrift Light Condensed" pitchFamily="34" charset="0"/>
              </a:rPr>
              <a:t> </a:t>
            </a:r>
            <a:r>
              <a:rPr lang="ru-RU" sz="1800" b="1" dirty="0" err="1">
                <a:solidFill>
                  <a:schemeClr val="accent1">
                    <a:lumMod val="50000"/>
                  </a:schemeClr>
                </a:solidFill>
                <a:latin typeface="Bahnschrift Light Condensed" pitchFamily="34" charset="0"/>
              </a:rPr>
              <a:t>стріми</a:t>
            </a:r>
            <a:r>
              <a:rPr lang="ru-RU" sz="1800" b="1" dirty="0">
                <a:solidFill>
                  <a:schemeClr val="accent1">
                    <a:lumMod val="50000"/>
                  </a:schemeClr>
                </a:solidFill>
                <a:latin typeface="Bahnschrift Light Condensed" pitchFamily="34" charset="0"/>
              </a:rPr>
              <a:t/>
            </a:r>
            <a:br>
              <a:rPr lang="ru-RU" sz="1800" b="1" dirty="0">
                <a:solidFill>
                  <a:schemeClr val="accent1">
                    <a:lumMod val="50000"/>
                  </a:schemeClr>
                </a:solidFill>
                <a:latin typeface="Bahnschrift Light Condensed" pitchFamily="34" charset="0"/>
              </a:rPr>
            </a:br>
            <a:r>
              <a:rPr lang="ru-RU" sz="2200" dirty="0">
                <a:solidFill>
                  <a:schemeClr val="accent1">
                    <a:lumMod val="50000"/>
                  </a:schemeClr>
                </a:solidFill>
                <a:latin typeface="Bahnschrift Light Condensed" pitchFamily="34" charset="0"/>
              </a:rPr>
              <a:t> </a:t>
            </a:r>
            <a:br>
              <a:rPr lang="ru-RU" sz="2200" dirty="0">
                <a:solidFill>
                  <a:schemeClr val="accent1">
                    <a:lumMod val="50000"/>
                  </a:schemeClr>
                </a:solidFill>
                <a:latin typeface="Bahnschrift Light Condensed" pitchFamily="34" charset="0"/>
              </a:rPr>
            </a:br>
            <a:r>
              <a:rPr lang="ru-RU" sz="2200" dirty="0">
                <a:solidFill>
                  <a:schemeClr val="accent1">
                    <a:lumMod val="50000"/>
                  </a:schemeClr>
                </a:solidFill>
              </a:rPr>
              <a:t> </a:t>
            </a:r>
            <a:br>
              <a:rPr lang="ru-RU" sz="2200" dirty="0">
                <a:solidFill>
                  <a:schemeClr val="accent1">
                    <a:lumMod val="50000"/>
                  </a:schemeClr>
                </a:solidFill>
              </a:rPr>
            </a:br>
            <a:endParaRPr lang="ru-RU" sz="2200" b="1" dirty="0">
              <a:solidFill>
                <a:schemeClr val="accent1">
                  <a:lumMod val="50000"/>
                </a:scheme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345456">
            <a:off x="419222" y="1699730"/>
            <a:ext cx="1949211" cy="1299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E:\різні фото\екскурсія\Для ролика\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18646">
            <a:off x="567308" y="3402380"/>
            <a:ext cx="2016224" cy="15121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3" name="Picture 5" descr="E:\різні фото\Конкурс кухарі\Конкурс кухар\20230531_1137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2204396" flipV="1">
            <a:off x="7134082" y="1906222"/>
            <a:ext cx="1739114" cy="12795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4" name="Picture 6" descr="E:\різні фото\Творча робота  ЕМБЛЕМА ЛІЦЕЮ\20230625_18315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198888" flipV="1">
            <a:off x="7062277" y="3456384"/>
            <a:ext cx="1872207" cy="14041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5" name="Picture 7" descr="E:\різні фото\Колекціі Городок\IMG-8435cb73f1ef4e757983739c7feeb8f8-V.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28182" y="4725144"/>
            <a:ext cx="2120282" cy="19693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6"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3587" y="5117275"/>
            <a:ext cx="2156643" cy="16156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567" y="5157192"/>
            <a:ext cx="1626533"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1780286" flipV="1">
            <a:off x="2337921" y="5285168"/>
            <a:ext cx="1873771" cy="1279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774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circle(in)">
                                      <p:cBhvr>
                                        <p:cTn id="12" dur="20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circle(in)">
                                      <p:cBhvr>
                                        <p:cTn id="17" dur="20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53"/>
                                        </p:tgtEl>
                                        <p:attrNameLst>
                                          <p:attrName>style.visibility</p:attrName>
                                        </p:attrNameLst>
                                      </p:cBhvr>
                                      <p:to>
                                        <p:strVal val="visible"/>
                                      </p:to>
                                    </p:set>
                                    <p:animEffect transition="in" filter="circle(in)">
                                      <p:cBhvr>
                                        <p:cTn id="22" dur="2000"/>
                                        <p:tgtEl>
                                          <p:spTgt spid="205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circle(in)">
                                      <p:cBhvr>
                                        <p:cTn id="27" dur="2000"/>
                                        <p:tgtEl>
                                          <p:spTgt spid="205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57"/>
                                        </p:tgtEl>
                                        <p:attrNameLst>
                                          <p:attrName>style.visibility</p:attrName>
                                        </p:attrNameLst>
                                      </p:cBhvr>
                                      <p:to>
                                        <p:strVal val="visible"/>
                                      </p:to>
                                    </p:set>
                                    <p:animEffect transition="in" filter="circle(in)">
                                      <p:cBhvr>
                                        <p:cTn id="32" dur="2000"/>
                                        <p:tgtEl>
                                          <p:spTgt spid="205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055"/>
                                        </p:tgtEl>
                                        <p:attrNameLst>
                                          <p:attrName>style.visibility</p:attrName>
                                        </p:attrNameLst>
                                      </p:cBhvr>
                                      <p:to>
                                        <p:strVal val="visible"/>
                                      </p:to>
                                    </p:set>
                                    <p:animEffect transition="in" filter="circle(in)">
                                      <p:cBhvr>
                                        <p:cTn id="37" dur="2000"/>
                                        <p:tgtEl>
                                          <p:spTgt spid="205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056"/>
                                        </p:tgtEl>
                                        <p:attrNameLst>
                                          <p:attrName>style.visibility</p:attrName>
                                        </p:attrNameLst>
                                      </p:cBhvr>
                                      <p:to>
                                        <p:strVal val="visible"/>
                                      </p:to>
                                    </p:set>
                                    <p:animEffect transition="in" filter="circle(in)">
                                      <p:cBhvr>
                                        <p:cTn id="42" dur="2000"/>
                                        <p:tgtEl>
                                          <p:spTgt spid="205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058"/>
                                        </p:tgtEl>
                                        <p:attrNameLst>
                                          <p:attrName>style.visibility</p:attrName>
                                        </p:attrNameLst>
                                      </p:cBhvr>
                                      <p:to>
                                        <p:strVal val="visible"/>
                                      </p:to>
                                    </p:set>
                                    <p:animEffect transition="in" filter="circle(in)">
                                      <p:cBhvr>
                                        <p:cTn id="47" dur="2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683569" y="2132856"/>
            <a:ext cx="7596832" cy="3993307"/>
          </a:xfrm>
        </p:spPr>
        <p:txBody>
          <a:bodyPr>
            <a:normAutofit fontScale="70000" lnSpcReduction="20000"/>
          </a:bodyPr>
          <a:lstStyle/>
          <a:p>
            <a:pPr marL="0" indent="0" algn="ctr">
              <a:buNone/>
            </a:pPr>
            <a:r>
              <a:rPr lang="uk-UA" dirty="0" smtClean="0">
                <a:latin typeface="Georgia" pitchFamily="18" charset="0"/>
              </a:rPr>
              <a:t>ДНЗ </a:t>
            </a:r>
            <a:r>
              <a:rPr lang="uk-UA" dirty="0">
                <a:latin typeface="Georgia" pitchFamily="18" charset="0"/>
              </a:rPr>
              <a:t>«</a:t>
            </a:r>
            <a:r>
              <a:rPr lang="uk-UA" dirty="0" err="1">
                <a:latin typeface="Georgia" pitchFamily="18" charset="0"/>
              </a:rPr>
              <a:t>Лісоводський</a:t>
            </a:r>
            <a:r>
              <a:rPr lang="uk-UA" dirty="0">
                <a:latin typeface="Georgia" pitchFamily="18" charset="0"/>
              </a:rPr>
              <a:t> ПАЛ» здійснює підготовку здобувачів освіти для потреб сільськогосподарських, промислових підприємств, </a:t>
            </a:r>
            <a:r>
              <a:rPr lang="uk-UA" dirty="0" err="1">
                <a:latin typeface="Georgia" pitchFamily="18" charset="0"/>
              </a:rPr>
              <a:t>підприємств</a:t>
            </a:r>
            <a:r>
              <a:rPr lang="uk-UA" dirty="0">
                <a:latin typeface="Georgia" pitchFamily="18" charset="0"/>
              </a:rPr>
              <a:t> громадського харчування, будівельної сфери та швейного виробництва Хмельницької області.</a:t>
            </a:r>
            <a:endParaRPr lang="ru-RU" dirty="0">
              <a:latin typeface="Georgia" pitchFamily="18" charset="0"/>
            </a:endParaRPr>
          </a:p>
          <a:p>
            <a:pPr marL="0" indent="0" algn="ctr">
              <a:buNone/>
            </a:pPr>
            <a:r>
              <a:rPr lang="uk-UA" dirty="0">
                <a:latin typeface="Georgia" pitchFamily="18" charset="0"/>
              </a:rPr>
              <a:t>Прийом на навчання до ліцею здійснюється на основі «Правил прийому учнів  до ДНЗ «</a:t>
            </a:r>
            <a:r>
              <a:rPr lang="uk-UA" dirty="0" err="1">
                <a:latin typeface="Georgia" pitchFamily="18" charset="0"/>
              </a:rPr>
              <a:t>Лісоводський</a:t>
            </a:r>
            <a:r>
              <a:rPr lang="uk-UA" dirty="0">
                <a:latin typeface="Georgia" pitchFamily="18" charset="0"/>
              </a:rPr>
              <a:t> ПАЛ». </a:t>
            </a:r>
            <a:endParaRPr lang="ru-RU" dirty="0">
              <a:latin typeface="Georgia" pitchFamily="18" charset="0"/>
            </a:endParaRPr>
          </a:p>
          <a:p>
            <a:pPr marL="0" indent="0" algn="ctr">
              <a:buNone/>
            </a:pPr>
            <a:r>
              <a:rPr lang="uk-UA" dirty="0">
                <a:latin typeface="Georgia" pitchFamily="18" charset="0"/>
              </a:rPr>
              <a:t>Замовниками кадрів для підготовки здобувачів  освіти у ДНЗ «</a:t>
            </a:r>
            <a:r>
              <a:rPr lang="uk-UA" dirty="0" err="1">
                <a:latin typeface="Georgia" pitchFamily="18" charset="0"/>
              </a:rPr>
              <a:t>Лісоводський</a:t>
            </a:r>
            <a:r>
              <a:rPr lang="uk-UA" dirty="0">
                <a:latin typeface="Georgia" pitchFamily="18" charset="0"/>
              </a:rPr>
              <a:t> ПАЛ» є: ТОВ «Арден-Палац», ТДВ «</a:t>
            </a:r>
            <a:r>
              <a:rPr lang="uk-UA" dirty="0" err="1">
                <a:latin typeface="Georgia" pitchFamily="18" charset="0"/>
              </a:rPr>
              <a:t>Городоцьке</a:t>
            </a:r>
            <a:r>
              <a:rPr lang="uk-UA" dirty="0">
                <a:latin typeface="Georgia" pitchFamily="18" charset="0"/>
              </a:rPr>
              <a:t>», СКГ «</a:t>
            </a:r>
            <a:r>
              <a:rPr lang="uk-UA" dirty="0" err="1">
                <a:latin typeface="Georgia" pitchFamily="18" charset="0"/>
              </a:rPr>
              <a:t>Летава</a:t>
            </a:r>
            <a:r>
              <a:rPr lang="uk-UA" dirty="0">
                <a:latin typeface="Georgia" pitchFamily="18" charset="0"/>
              </a:rPr>
              <a:t>», ПП «Аграрна </a:t>
            </a:r>
            <a:r>
              <a:rPr lang="uk-UA" dirty="0" err="1">
                <a:latin typeface="Georgia" pitchFamily="18" charset="0"/>
              </a:rPr>
              <a:t>компанія-</a:t>
            </a:r>
            <a:r>
              <a:rPr lang="uk-UA" dirty="0">
                <a:latin typeface="Georgia" pitchFamily="18" charset="0"/>
              </a:rPr>
              <a:t> 2004», ПП «</a:t>
            </a:r>
            <a:r>
              <a:rPr lang="uk-UA" dirty="0" err="1">
                <a:latin typeface="Georgia" pitchFamily="18" charset="0"/>
              </a:rPr>
              <a:t>Унібуд</a:t>
            </a:r>
            <a:r>
              <a:rPr lang="uk-UA" dirty="0">
                <a:latin typeface="Georgia" pitchFamily="18" charset="0"/>
              </a:rPr>
              <a:t>», ПП «Магнолія», ПП «Гарт-Буд», «Агро-2012» та ін. </a:t>
            </a:r>
            <a:endParaRPr lang="ru-RU" dirty="0">
              <a:latin typeface="Georgia" pitchFamily="18" charset="0"/>
            </a:endParaRPr>
          </a:p>
          <a:p>
            <a:pPr marL="0" indent="0" algn="ctr">
              <a:buNone/>
            </a:pPr>
            <a:r>
              <a:rPr lang="ru-RU" dirty="0">
                <a:latin typeface="Georgia" pitchFamily="18" charset="0"/>
              </a:rPr>
              <a:t>Для </a:t>
            </a:r>
            <a:r>
              <a:rPr lang="ru-RU" dirty="0" err="1">
                <a:latin typeface="Georgia" pitchFamily="18" charset="0"/>
              </a:rPr>
              <a:t>організації</a:t>
            </a:r>
            <a:r>
              <a:rPr lang="ru-RU" dirty="0">
                <a:latin typeface="Georgia" pitchFamily="18" charset="0"/>
              </a:rPr>
              <a:t> </a:t>
            </a:r>
            <a:r>
              <a:rPr lang="ru-RU" dirty="0" err="1">
                <a:latin typeface="Georgia" pitchFamily="18" charset="0"/>
              </a:rPr>
              <a:t>роботи</a:t>
            </a:r>
            <a:r>
              <a:rPr lang="ru-RU" dirty="0">
                <a:latin typeface="Georgia" pitchFamily="18" charset="0"/>
              </a:rPr>
              <a:t> </a:t>
            </a:r>
            <a:r>
              <a:rPr lang="uk-UA" dirty="0">
                <a:latin typeface="Georgia" pitchFamily="18" charset="0"/>
              </a:rPr>
              <a:t>з</a:t>
            </a:r>
            <a:r>
              <a:rPr lang="ru-RU" dirty="0">
                <a:latin typeface="Georgia" pitchFamily="18" charset="0"/>
              </a:rPr>
              <a:t> </a:t>
            </a:r>
            <a:r>
              <a:rPr lang="ru-RU" dirty="0" err="1">
                <a:latin typeface="Georgia" pitchFamily="18" charset="0"/>
              </a:rPr>
              <a:t>прийому</a:t>
            </a:r>
            <a:r>
              <a:rPr lang="ru-RU" dirty="0">
                <a:latin typeface="Georgia" pitchFamily="18" charset="0"/>
              </a:rPr>
              <a:t> </a:t>
            </a:r>
            <a:r>
              <a:rPr lang="ru-RU" dirty="0" err="1">
                <a:latin typeface="Georgia" pitchFamily="18" charset="0"/>
              </a:rPr>
              <a:t>учнів</a:t>
            </a:r>
            <a:r>
              <a:rPr lang="ru-RU" dirty="0">
                <a:latin typeface="Georgia" pitchFamily="18" charset="0"/>
              </a:rPr>
              <a:t> на </a:t>
            </a:r>
            <a:r>
              <a:rPr lang="ru-RU" dirty="0" smtClean="0">
                <a:latin typeface="Georgia" pitchFamily="18" charset="0"/>
              </a:rPr>
              <a:t>2023-2024 </a:t>
            </a:r>
            <a:r>
              <a:rPr lang="ru-RU" dirty="0">
                <a:latin typeface="Georgia" pitchFamily="18" charset="0"/>
              </a:rPr>
              <a:t>н. р. наказом по </a:t>
            </a:r>
            <a:r>
              <a:rPr lang="uk-UA" dirty="0">
                <a:latin typeface="Georgia" pitchFamily="18" charset="0"/>
              </a:rPr>
              <a:t>ліцею</a:t>
            </a:r>
            <a:r>
              <a:rPr lang="ru-RU" dirty="0">
                <a:latin typeface="Georgia" pitchFamily="18" charset="0"/>
              </a:rPr>
              <a:t> </a:t>
            </a:r>
            <a:r>
              <a:rPr lang="ru-RU" dirty="0" err="1">
                <a:latin typeface="Georgia" pitchFamily="18" charset="0"/>
              </a:rPr>
              <a:t>була</a:t>
            </a:r>
            <a:r>
              <a:rPr lang="ru-RU" dirty="0">
                <a:latin typeface="Georgia" pitchFamily="18" charset="0"/>
              </a:rPr>
              <a:t> створена  </a:t>
            </a:r>
            <a:r>
              <a:rPr lang="ru-RU" dirty="0" err="1">
                <a:latin typeface="Georgia" pitchFamily="18" charset="0"/>
              </a:rPr>
              <a:t>приймальна</a:t>
            </a:r>
            <a:r>
              <a:rPr lang="ru-RU" dirty="0">
                <a:latin typeface="Georgia" pitchFamily="18" charset="0"/>
              </a:rPr>
              <a:t> </a:t>
            </a:r>
            <a:r>
              <a:rPr lang="ru-RU" dirty="0" err="1">
                <a:latin typeface="Georgia" pitchFamily="18" charset="0"/>
              </a:rPr>
              <a:t>комісія</a:t>
            </a:r>
            <a:r>
              <a:rPr lang="ru-RU" dirty="0">
                <a:latin typeface="Georgia" pitchFamily="18" charset="0"/>
              </a:rPr>
              <a:t>, яку </a:t>
            </a:r>
            <a:r>
              <a:rPr lang="ru-RU" dirty="0" err="1">
                <a:latin typeface="Georgia" pitchFamily="18" charset="0"/>
              </a:rPr>
              <a:t>очолив</a:t>
            </a:r>
            <a:r>
              <a:rPr lang="ru-RU" dirty="0">
                <a:latin typeface="Georgia" pitchFamily="18" charset="0"/>
              </a:rPr>
              <a:t> </a:t>
            </a:r>
            <a:r>
              <a:rPr lang="ru-RU" dirty="0" err="1">
                <a:latin typeface="Georgia" pitchFamily="18" charset="0"/>
              </a:rPr>
              <a:t>керівник</a:t>
            </a:r>
            <a:r>
              <a:rPr lang="ru-RU" dirty="0">
                <a:latin typeface="Georgia" pitchFamily="18" charset="0"/>
              </a:rPr>
              <a:t> </a:t>
            </a:r>
            <a:r>
              <a:rPr lang="ru-RU" dirty="0" err="1">
                <a:latin typeface="Georgia" pitchFamily="18" charset="0"/>
              </a:rPr>
              <a:t>навчального</a:t>
            </a:r>
            <a:r>
              <a:rPr lang="ru-RU" dirty="0">
                <a:latin typeface="Georgia" pitchFamily="18" charset="0"/>
              </a:rPr>
              <a:t> закладу.  До складу </a:t>
            </a:r>
            <a:r>
              <a:rPr lang="ru-RU" dirty="0" err="1">
                <a:latin typeface="Georgia" pitchFamily="18" charset="0"/>
              </a:rPr>
              <a:t>комісії</a:t>
            </a:r>
            <a:r>
              <a:rPr lang="ru-RU" dirty="0">
                <a:latin typeface="Georgia" pitchFamily="18" charset="0"/>
              </a:rPr>
              <a:t> входили заступники  </a:t>
            </a:r>
            <a:r>
              <a:rPr lang="ru-RU" dirty="0" smtClean="0">
                <a:latin typeface="Georgia" pitchFamily="18" charset="0"/>
              </a:rPr>
              <a:t>директора</a:t>
            </a:r>
            <a:r>
              <a:rPr lang="uk-UA" dirty="0">
                <a:latin typeface="Georgia" pitchFamily="18" charset="0"/>
              </a:rPr>
              <a:t>, старші майстри, методист, </a:t>
            </a:r>
            <a:r>
              <a:rPr lang="ru-RU" dirty="0" err="1">
                <a:latin typeface="Georgia" pitchFamily="18" charset="0"/>
              </a:rPr>
              <a:t>соціальний</a:t>
            </a:r>
            <a:r>
              <a:rPr lang="ru-RU" dirty="0">
                <a:latin typeface="Georgia" pitchFamily="18" charset="0"/>
              </a:rPr>
              <a:t> педагог, </a:t>
            </a:r>
            <a:r>
              <a:rPr lang="ru-RU" dirty="0" err="1">
                <a:latin typeface="Georgia" pitchFamily="18" charset="0"/>
              </a:rPr>
              <a:t>практичний</a:t>
            </a:r>
            <a:r>
              <a:rPr lang="ru-RU" dirty="0">
                <a:latin typeface="Georgia" pitchFamily="18" charset="0"/>
              </a:rPr>
              <a:t> психолог, </a:t>
            </a:r>
            <a:r>
              <a:rPr lang="ru-RU" dirty="0" err="1">
                <a:latin typeface="Georgia" pitchFamily="18" charset="0"/>
              </a:rPr>
              <a:t>викладачі</a:t>
            </a:r>
            <a:r>
              <a:rPr lang="ru-RU" dirty="0">
                <a:latin typeface="Georgia" pitchFamily="18" charset="0"/>
              </a:rPr>
              <a:t>, </a:t>
            </a:r>
            <a:r>
              <a:rPr lang="ru-RU" dirty="0" err="1">
                <a:latin typeface="Georgia" pitchFamily="18" charset="0"/>
              </a:rPr>
              <a:t>майстри</a:t>
            </a:r>
            <a:r>
              <a:rPr lang="ru-RU" dirty="0">
                <a:latin typeface="Georgia" pitchFamily="18" charset="0"/>
              </a:rPr>
              <a:t> в</a:t>
            </a:r>
            <a:r>
              <a:rPr lang="uk-UA" dirty="0" err="1">
                <a:latin typeface="Georgia" pitchFamily="18" charset="0"/>
              </a:rPr>
              <a:t>иробничого</a:t>
            </a:r>
            <a:r>
              <a:rPr lang="uk-UA" dirty="0">
                <a:latin typeface="Georgia" pitchFamily="18" charset="0"/>
              </a:rPr>
              <a:t> навчання</a:t>
            </a:r>
            <a:r>
              <a:rPr lang="ru-RU" dirty="0">
                <a:latin typeface="Georgia" pitchFamily="18" charset="0"/>
              </a:rPr>
              <a:t>. </a:t>
            </a:r>
          </a:p>
          <a:p>
            <a:pPr algn="ctr"/>
            <a:r>
              <a:rPr lang="ru-RU" dirty="0" err="1">
                <a:latin typeface="Georgia" pitchFamily="18" charset="0"/>
              </a:rPr>
              <a:t>Обсяг</a:t>
            </a:r>
            <a:r>
              <a:rPr lang="ru-RU" dirty="0">
                <a:latin typeface="Georgia" pitchFamily="18" charset="0"/>
              </a:rPr>
              <a:t> </a:t>
            </a:r>
            <a:r>
              <a:rPr lang="uk-UA" dirty="0">
                <a:latin typeface="Georgia" pitchFamily="18" charset="0"/>
              </a:rPr>
              <a:t>регіонального</a:t>
            </a:r>
            <a:r>
              <a:rPr lang="ru-RU" dirty="0">
                <a:latin typeface="Georgia" pitchFamily="18" charset="0"/>
              </a:rPr>
              <a:t> </a:t>
            </a:r>
            <a:r>
              <a:rPr lang="ru-RU" dirty="0" err="1">
                <a:latin typeface="Georgia" pitchFamily="18" charset="0"/>
              </a:rPr>
              <a:t>замовлення</a:t>
            </a:r>
            <a:r>
              <a:rPr lang="ru-RU" dirty="0">
                <a:latin typeface="Georgia" pitchFamily="18" charset="0"/>
              </a:rPr>
              <a:t> за </a:t>
            </a:r>
            <a:r>
              <a:rPr lang="ru-RU" dirty="0" smtClean="0">
                <a:latin typeface="Georgia" pitchFamily="18" charset="0"/>
              </a:rPr>
              <a:t>2023-2024 </a:t>
            </a:r>
            <a:r>
              <a:rPr lang="ru-RU" dirty="0">
                <a:latin typeface="Georgia" pitchFamily="18" charset="0"/>
              </a:rPr>
              <a:t>н. р.  становив</a:t>
            </a:r>
            <a:r>
              <a:rPr lang="uk-UA" dirty="0">
                <a:latin typeface="Georgia" pitchFamily="18" charset="0"/>
              </a:rPr>
              <a:t> 138 </a:t>
            </a:r>
            <a:r>
              <a:rPr lang="uk-UA" dirty="0" smtClean="0">
                <a:latin typeface="Georgia" pitchFamily="18" charset="0"/>
              </a:rPr>
              <a:t>осіб,  </a:t>
            </a:r>
            <a:r>
              <a:rPr lang="uk-UA" dirty="0">
                <a:latin typeface="Georgia" pitchFamily="18" charset="0"/>
              </a:rPr>
              <a:t>виконання  -   100% .</a:t>
            </a:r>
            <a:endParaRPr lang="ru-RU" dirty="0">
              <a:latin typeface="Georgia" pitchFamily="18" charset="0"/>
            </a:endParaRPr>
          </a:p>
          <a:p>
            <a:pPr algn="ctr"/>
            <a:endParaRPr lang="ru-RU" dirty="0"/>
          </a:p>
        </p:txBody>
      </p:sp>
      <p:sp>
        <p:nvSpPr>
          <p:cNvPr id="3" name="Заголовок 2"/>
          <p:cNvSpPr>
            <a:spLocks noGrp="1"/>
          </p:cNvSpPr>
          <p:nvPr>
            <p:ph type="title"/>
          </p:nvPr>
        </p:nvSpPr>
        <p:spPr/>
        <p:txBody>
          <a:bodyPr>
            <a:normAutofit/>
          </a:bodyPr>
          <a:lstStyle/>
          <a:p>
            <a:r>
              <a:rPr lang="ru-RU"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ІІ.Формування</a:t>
            </a:r>
            <a:r>
              <a:rPr lang="ru-RU"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контингенту </a:t>
            </a:r>
            <a:r>
              <a:rPr lang="ru-RU"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здобувачів</a:t>
            </a:r>
            <a:r>
              <a:rPr lang="ru-RU"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освіти</a:t>
            </a:r>
            <a:endParaRPr lang="ru-RU"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468815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623208006"/>
              </p:ext>
            </p:extLst>
          </p:nvPr>
        </p:nvGraphicFramePr>
        <p:xfrm>
          <a:off x="251521" y="908720"/>
          <a:ext cx="8640958" cy="5151727"/>
        </p:xfrm>
        <a:graphic>
          <a:graphicData uri="http://schemas.openxmlformats.org/drawingml/2006/table">
            <a:tbl>
              <a:tblPr firstRow="1" firstCol="1" lastRow="1" lastCol="1" bandRow="1" bandCol="1">
                <a:tableStyleId>{5C22544A-7EE6-4342-B048-85BDC9FD1C3A}</a:tableStyleId>
              </a:tblPr>
              <a:tblGrid>
                <a:gridCol w="285651"/>
                <a:gridCol w="714129"/>
                <a:gridCol w="2623844"/>
                <a:gridCol w="842500"/>
                <a:gridCol w="675602"/>
                <a:gridCol w="640705"/>
                <a:gridCol w="511000"/>
                <a:gridCol w="494827"/>
                <a:gridCol w="679176"/>
                <a:gridCol w="546573"/>
                <a:gridCol w="626951"/>
              </a:tblGrid>
              <a:tr h="502479">
                <a:tc rowSpan="2">
                  <a:txBody>
                    <a:bodyPr/>
                    <a:lstStyle/>
                    <a:p>
                      <a:pPr algn="just">
                        <a:lnSpc>
                          <a:spcPct val="107000"/>
                        </a:lnSpc>
                        <a:spcAft>
                          <a:spcPts val="0"/>
                        </a:spcAft>
                      </a:pPr>
                      <a:r>
                        <a:rPr lang="ru-RU" sz="1000" dirty="0">
                          <a:solidFill>
                            <a:schemeClr val="tx1"/>
                          </a:solidFill>
                          <a:effectLst/>
                        </a:rPr>
                        <a:t>  </a:t>
                      </a:r>
                      <a:endParaRPr lang="ru-RU" sz="1000" dirty="0" smtClean="0">
                        <a:solidFill>
                          <a:schemeClr val="tx1"/>
                        </a:solidFill>
                        <a:effectLst/>
                      </a:endParaRPr>
                    </a:p>
                    <a:p>
                      <a:pPr algn="just">
                        <a:lnSpc>
                          <a:spcPct val="107000"/>
                        </a:lnSpc>
                        <a:spcAft>
                          <a:spcPts val="0"/>
                        </a:spcAft>
                      </a:pPr>
                      <a:r>
                        <a:rPr lang="ru-RU" sz="1000" dirty="0" smtClean="0">
                          <a:solidFill>
                            <a:schemeClr val="tx1"/>
                          </a:solidFill>
                          <a:effectLst/>
                        </a:rPr>
                        <a:t>№ </a:t>
                      </a:r>
                      <a:r>
                        <a:rPr lang="ru-RU" sz="1000" dirty="0">
                          <a:solidFill>
                            <a:schemeClr val="tx1"/>
                          </a:solidFill>
                          <a:effectLst/>
                        </a:rPr>
                        <a:t>з/п</a:t>
                      </a:r>
                    </a:p>
                    <a:p>
                      <a:pPr algn="just">
                        <a:lnSpc>
                          <a:spcPct val="107000"/>
                        </a:lnSpc>
                        <a:spcAft>
                          <a:spcPts val="0"/>
                        </a:spcAft>
                      </a:pPr>
                      <a:r>
                        <a:rPr lang="ru-RU" sz="1000" dirty="0">
                          <a:solidFill>
                            <a:schemeClr val="tx1"/>
                          </a:solidFill>
                          <a:effectLst/>
                        </a:rPr>
                        <a:t> </a:t>
                      </a:r>
                    </a:p>
                    <a:p>
                      <a:pPr algn="just">
                        <a:lnSpc>
                          <a:spcPct val="107000"/>
                        </a:lnSpc>
                        <a:spcAft>
                          <a:spcPts val="0"/>
                        </a:spcAft>
                      </a:pPr>
                      <a:r>
                        <a:rPr lang="ru-RU" sz="1000" dirty="0">
                          <a:solidFill>
                            <a:schemeClr val="tx1"/>
                          </a:solidFill>
                          <a:effectLst/>
                        </a:rPr>
                        <a:t> </a:t>
                      </a:r>
                      <a:endParaRPr lang="ru-RU" sz="1000" dirty="0">
                        <a:solidFill>
                          <a:schemeClr val="tx1"/>
                        </a:solidFill>
                        <a:effectLst/>
                        <a:latin typeface="Calibri"/>
                        <a:ea typeface="Calibri"/>
                        <a:cs typeface="Times New Roman"/>
                      </a:endParaRPr>
                    </a:p>
                  </a:txBody>
                  <a:tcPr marL="29499" marR="29499" marT="0" marB="0" anchor="ctr"/>
                </a:tc>
                <a:tc rowSpan="2">
                  <a:txBody>
                    <a:bodyPr/>
                    <a:lstStyle/>
                    <a:p>
                      <a:pPr algn="just">
                        <a:lnSpc>
                          <a:spcPct val="107000"/>
                        </a:lnSpc>
                        <a:spcAft>
                          <a:spcPts val="0"/>
                        </a:spcAft>
                      </a:pPr>
                      <a:r>
                        <a:rPr lang="uk-UA" sz="1000">
                          <a:solidFill>
                            <a:schemeClr val="tx1"/>
                          </a:solidFill>
                          <a:effectLst/>
                        </a:rPr>
                        <a:t>К</a:t>
                      </a:r>
                      <a:r>
                        <a:rPr lang="ru-RU" sz="1000">
                          <a:solidFill>
                            <a:schemeClr val="tx1"/>
                          </a:solidFill>
                          <a:effectLst/>
                        </a:rPr>
                        <a:t>од за ДКП</a:t>
                      </a:r>
                      <a:endParaRPr lang="ru-RU" sz="1000">
                        <a:solidFill>
                          <a:schemeClr val="tx1"/>
                        </a:solidFill>
                        <a:effectLst/>
                        <a:latin typeface="Calibri"/>
                        <a:ea typeface="Calibri"/>
                        <a:cs typeface="Times New Roman"/>
                      </a:endParaRPr>
                    </a:p>
                  </a:txBody>
                  <a:tcPr marL="29499" marR="29499" marT="0" marB="0" anchor="ctr"/>
                </a:tc>
                <a:tc rowSpan="2">
                  <a:txBody>
                    <a:bodyPr/>
                    <a:lstStyle/>
                    <a:p>
                      <a:pPr algn="just">
                        <a:lnSpc>
                          <a:spcPct val="107000"/>
                        </a:lnSpc>
                        <a:spcAft>
                          <a:spcPts val="0"/>
                        </a:spcAft>
                      </a:pPr>
                      <a:r>
                        <a:rPr lang="ru-RU" sz="1000" dirty="0" err="1">
                          <a:solidFill>
                            <a:schemeClr val="tx1"/>
                          </a:solidFill>
                          <a:effectLst/>
                        </a:rPr>
                        <a:t>Назва</a:t>
                      </a:r>
                      <a:r>
                        <a:rPr lang="ru-RU" sz="1000" dirty="0">
                          <a:solidFill>
                            <a:schemeClr val="tx1"/>
                          </a:solidFill>
                          <a:effectLst/>
                        </a:rPr>
                        <a:t> </a:t>
                      </a:r>
                      <a:r>
                        <a:rPr lang="ru-RU" sz="1000" dirty="0" err="1">
                          <a:solidFill>
                            <a:schemeClr val="tx1"/>
                          </a:solidFill>
                          <a:effectLst/>
                        </a:rPr>
                        <a:t>професії</a:t>
                      </a:r>
                      <a:endParaRPr lang="ru-RU" sz="1000" dirty="0">
                        <a:solidFill>
                          <a:schemeClr val="tx1"/>
                        </a:solidFill>
                        <a:effectLst/>
                        <a:latin typeface="Calibri"/>
                        <a:ea typeface="Calibri"/>
                        <a:cs typeface="Times New Roman"/>
                      </a:endParaRPr>
                    </a:p>
                  </a:txBody>
                  <a:tcPr marL="29499" marR="29499" marT="0" marB="0" anchor="ctr"/>
                </a:tc>
                <a:tc rowSpan="2">
                  <a:txBody>
                    <a:bodyPr/>
                    <a:lstStyle/>
                    <a:p>
                      <a:pPr algn="just">
                        <a:lnSpc>
                          <a:spcPct val="107000"/>
                        </a:lnSpc>
                        <a:spcAft>
                          <a:spcPts val="0"/>
                        </a:spcAft>
                      </a:pPr>
                      <a:r>
                        <a:rPr lang="ru-RU" sz="1000" dirty="0">
                          <a:solidFill>
                            <a:schemeClr val="tx1"/>
                          </a:solidFill>
                          <a:effectLst/>
                        </a:rPr>
                        <a:t>Вид</a:t>
                      </a:r>
                    </a:p>
                    <a:p>
                      <a:pPr algn="just">
                        <a:lnSpc>
                          <a:spcPct val="107000"/>
                        </a:lnSpc>
                        <a:spcAft>
                          <a:spcPts val="0"/>
                        </a:spcAft>
                      </a:pPr>
                      <a:r>
                        <a:rPr lang="ru-RU" sz="1000" dirty="0" err="1" smtClean="0">
                          <a:solidFill>
                            <a:schemeClr val="tx1"/>
                          </a:solidFill>
                          <a:effectLst/>
                        </a:rPr>
                        <a:t>Професійної</a:t>
                      </a:r>
                      <a:r>
                        <a:rPr lang="ru-RU" sz="1000" baseline="0" dirty="0" smtClean="0">
                          <a:solidFill>
                            <a:schemeClr val="tx1"/>
                          </a:solidFill>
                          <a:effectLst/>
                        </a:rPr>
                        <a:t> </a:t>
                      </a:r>
                      <a:r>
                        <a:rPr lang="ru-RU" sz="1000" baseline="0" dirty="0" err="1" smtClean="0">
                          <a:solidFill>
                            <a:schemeClr val="tx1"/>
                          </a:solidFill>
                          <a:effectLst/>
                        </a:rPr>
                        <a:t>підготовки</a:t>
                      </a:r>
                      <a:endParaRPr lang="ru-RU" sz="1000" dirty="0">
                        <a:solidFill>
                          <a:schemeClr val="tx1"/>
                        </a:solidFill>
                        <a:effectLst/>
                        <a:latin typeface="Calibri"/>
                        <a:ea typeface="Calibri"/>
                        <a:cs typeface="Times New Roman"/>
                      </a:endParaRPr>
                    </a:p>
                  </a:txBody>
                  <a:tcPr marL="29499" marR="29499" marT="0" marB="0" anchor="ctr"/>
                </a:tc>
                <a:tc rowSpan="2">
                  <a:txBody>
                    <a:bodyPr/>
                    <a:lstStyle/>
                    <a:p>
                      <a:pPr algn="just">
                        <a:lnSpc>
                          <a:spcPct val="107000"/>
                        </a:lnSpc>
                        <a:spcAft>
                          <a:spcPts val="0"/>
                        </a:spcAft>
                      </a:pPr>
                      <a:r>
                        <a:rPr lang="ru-RU" sz="1000" dirty="0" err="1" smtClean="0">
                          <a:solidFill>
                            <a:schemeClr val="tx1"/>
                          </a:solidFill>
                          <a:effectLst/>
                        </a:rPr>
                        <a:t>Ліцен</a:t>
                      </a:r>
                      <a:r>
                        <a:rPr lang="ru-RU" sz="1000" dirty="0" err="1" smtClean="0">
                          <a:solidFill>
                            <a:schemeClr val="tx1"/>
                          </a:solidFill>
                          <a:effectLst/>
                          <a:latin typeface="Calibri"/>
                          <a:cs typeface="Times New Roman"/>
                        </a:rPr>
                        <a:t>зований</a:t>
                      </a:r>
                      <a:r>
                        <a:rPr lang="ru-RU" sz="1000" baseline="0" dirty="0" smtClean="0">
                          <a:solidFill>
                            <a:schemeClr val="tx1"/>
                          </a:solidFill>
                          <a:effectLst/>
                          <a:latin typeface="Calibri"/>
                          <a:cs typeface="Times New Roman"/>
                        </a:rPr>
                        <a:t> </a:t>
                      </a:r>
                      <a:r>
                        <a:rPr lang="ru-RU" sz="1000" baseline="0" dirty="0" err="1" smtClean="0">
                          <a:solidFill>
                            <a:schemeClr val="tx1"/>
                          </a:solidFill>
                          <a:effectLst/>
                          <a:latin typeface="Calibri"/>
                          <a:cs typeface="Times New Roman"/>
                        </a:rPr>
                        <a:t>обсяг</a:t>
                      </a:r>
                      <a:endParaRPr lang="ru-RU" sz="1000" dirty="0">
                        <a:solidFill>
                          <a:schemeClr val="tx1"/>
                        </a:solidFill>
                        <a:effectLst/>
                      </a:endParaRPr>
                    </a:p>
                  </a:txBody>
                  <a:tcPr marL="29499" marR="29499" marT="0" marB="0" anchor="ctr"/>
                </a:tc>
                <a:tc rowSpan="2">
                  <a:txBody>
                    <a:bodyPr/>
                    <a:lstStyle/>
                    <a:p>
                      <a:pPr algn="just">
                        <a:lnSpc>
                          <a:spcPct val="107000"/>
                        </a:lnSpc>
                        <a:spcAft>
                          <a:spcPts val="0"/>
                        </a:spcAft>
                      </a:pPr>
                      <a:r>
                        <a:rPr lang="uk-UA" sz="1000" dirty="0" smtClean="0">
                          <a:solidFill>
                            <a:schemeClr val="tx1"/>
                          </a:solidFill>
                          <a:effectLst/>
                        </a:rPr>
                        <a:t>Тер</a:t>
                      </a:r>
                      <a:r>
                        <a:rPr lang="ru-RU" sz="1000" dirty="0" err="1" smtClean="0">
                          <a:solidFill>
                            <a:schemeClr val="tx1"/>
                          </a:solidFill>
                          <a:effectLst/>
                        </a:rPr>
                        <a:t>мін</a:t>
                      </a:r>
                      <a:r>
                        <a:rPr lang="ru-RU" sz="1000" baseline="0" dirty="0" smtClean="0">
                          <a:solidFill>
                            <a:schemeClr val="tx1"/>
                          </a:solidFill>
                          <a:effectLst/>
                        </a:rPr>
                        <a:t> </a:t>
                      </a:r>
                      <a:r>
                        <a:rPr lang="ru-RU" sz="1000" baseline="0" dirty="0" err="1" smtClean="0">
                          <a:solidFill>
                            <a:schemeClr val="tx1"/>
                          </a:solidFill>
                          <a:effectLst/>
                        </a:rPr>
                        <a:t>навчання</a:t>
                      </a:r>
                      <a:endParaRPr lang="ru-RU" sz="1000" dirty="0">
                        <a:solidFill>
                          <a:schemeClr val="tx1"/>
                        </a:solidFill>
                        <a:effectLst/>
                      </a:endParaRPr>
                    </a:p>
                  </a:txBody>
                  <a:tcPr marL="29499" marR="29499" marT="0" marB="0" anchor="ctr"/>
                </a:tc>
                <a:tc gridSpan="4">
                  <a:txBody>
                    <a:bodyPr/>
                    <a:lstStyle/>
                    <a:p>
                      <a:pPr algn="just">
                        <a:lnSpc>
                          <a:spcPct val="107000"/>
                        </a:lnSpc>
                        <a:spcAft>
                          <a:spcPts val="0"/>
                        </a:spcAft>
                      </a:pPr>
                      <a:r>
                        <a:rPr lang="uk-UA" sz="1000">
                          <a:solidFill>
                            <a:schemeClr val="tx1"/>
                          </a:solidFill>
                          <a:effectLst/>
                        </a:rPr>
                        <a:t>Курс</a:t>
                      </a:r>
                      <a:endParaRPr lang="ru-RU" sz="1000">
                        <a:solidFill>
                          <a:schemeClr val="tx1"/>
                        </a:solidFill>
                        <a:effectLst/>
                        <a:latin typeface="Calibri"/>
                        <a:ea typeface="Calibri"/>
                        <a:cs typeface="Times New Roman"/>
                      </a:endParaRPr>
                    </a:p>
                  </a:txBody>
                  <a:tcPr marL="29499" marR="29499" marT="0" marB="0" anchor="ct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just">
                        <a:lnSpc>
                          <a:spcPct val="107000"/>
                        </a:lnSpc>
                        <a:spcAft>
                          <a:spcPts val="0"/>
                        </a:spcAft>
                      </a:pPr>
                      <a:r>
                        <a:rPr lang="uk-UA" sz="1000" dirty="0">
                          <a:solidFill>
                            <a:schemeClr val="tx1"/>
                          </a:solidFill>
                          <a:effectLst/>
                        </a:rPr>
                        <a:t>Всього</a:t>
                      </a:r>
                      <a:endParaRPr lang="ru-RU" sz="1000" dirty="0">
                        <a:solidFill>
                          <a:schemeClr val="tx1"/>
                        </a:solidFill>
                        <a:effectLst/>
                        <a:latin typeface="Calibri"/>
                        <a:ea typeface="Calibri"/>
                        <a:cs typeface="Times New Roman"/>
                      </a:endParaRPr>
                    </a:p>
                  </a:txBody>
                  <a:tcPr marL="29499" marR="29499" marT="0" marB="0" anchor="ctr"/>
                </a:tc>
              </a:tr>
              <a:tr h="349078">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just">
                        <a:lnSpc>
                          <a:spcPct val="107000"/>
                        </a:lnSpc>
                        <a:spcAft>
                          <a:spcPts val="0"/>
                        </a:spcAft>
                      </a:pPr>
                      <a:r>
                        <a:rPr lang="ru-RU" sz="800">
                          <a:effectLst/>
                        </a:rPr>
                        <a:t>І</a:t>
                      </a:r>
                      <a:endParaRPr lang="ru-RU" sz="800">
                        <a:effectLst/>
                        <a:latin typeface="Calibri"/>
                        <a:ea typeface="Calibri"/>
                        <a:cs typeface="Times New Roman"/>
                      </a:endParaRPr>
                    </a:p>
                  </a:txBody>
                  <a:tcPr marL="29499" marR="29499" marT="0" marB="0" anchor="ctr"/>
                </a:tc>
                <a:tc>
                  <a:txBody>
                    <a:bodyPr/>
                    <a:lstStyle/>
                    <a:p>
                      <a:pPr algn="just">
                        <a:lnSpc>
                          <a:spcPct val="107000"/>
                        </a:lnSpc>
                        <a:spcAft>
                          <a:spcPts val="0"/>
                        </a:spcAft>
                      </a:pPr>
                      <a:r>
                        <a:rPr lang="ru-RU" sz="800">
                          <a:effectLst/>
                        </a:rPr>
                        <a:t>ІІ</a:t>
                      </a:r>
                      <a:endParaRPr lang="ru-RU" sz="800">
                        <a:effectLst/>
                        <a:latin typeface="Calibri"/>
                        <a:ea typeface="Calibri"/>
                        <a:cs typeface="Times New Roman"/>
                      </a:endParaRPr>
                    </a:p>
                  </a:txBody>
                  <a:tcPr marL="29499" marR="29499" marT="0" marB="0" anchor="ctr"/>
                </a:tc>
                <a:tc>
                  <a:txBody>
                    <a:bodyPr/>
                    <a:lstStyle/>
                    <a:p>
                      <a:pPr algn="just">
                        <a:lnSpc>
                          <a:spcPct val="107000"/>
                        </a:lnSpc>
                        <a:spcAft>
                          <a:spcPts val="0"/>
                        </a:spcAft>
                      </a:pPr>
                      <a:r>
                        <a:rPr lang="ru-RU" sz="800">
                          <a:effectLst/>
                        </a:rPr>
                        <a:t>ІІІ</a:t>
                      </a:r>
                      <a:endParaRPr lang="ru-RU" sz="800">
                        <a:effectLst/>
                        <a:latin typeface="Calibri"/>
                        <a:ea typeface="Calibri"/>
                        <a:cs typeface="Times New Roman"/>
                      </a:endParaRPr>
                    </a:p>
                  </a:txBody>
                  <a:tcPr marL="29499" marR="29499" marT="0" marB="0" anchor="ctr"/>
                </a:tc>
                <a:tc>
                  <a:txBody>
                    <a:bodyPr/>
                    <a:lstStyle/>
                    <a:p>
                      <a:pPr algn="just">
                        <a:lnSpc>
                          <a:spcPct val="107000"/>
                        </a:lnSpc>
                        <a:spcAft>
                          <a:spcPts val="0"/>
                        </a:spcAft>
                      </a:pPr>
                      <a:r>
                        <a:rPr lang="uk-UA" sz="800">
                          <a:effectLst/>
                        </a:rPr>
                        <a:t>ППТ, ПК</a:t>
                      </a:r>
                      <a:endParaRPr lang="ru-RU" sz="800">
                        <a:effectLst/>
                        <a:latin typeface="Calibri"/>
                        <a:ea typeface="Calibri"/>
                        <a:cs typeface="Times New Roman"/>
                      </a:endParaRPr>
                    </a:p>
                  </a:txBody>
                  <a:tcPr marL="29499" marR="29499" marT="0" marB="0" anchor="ctr"/>
                </a:tc>
                <a:tc>
                  <a:txBody>
                    <a:bodyPr/>
                    <a:lstStyle/>
                    <a:p>
                      <a:pPr algn="just">
                        <a:lnSpc>
                          <a:spcPct val="107000"/>
                        </a:lnSpc>
                        <a:spcAft>
                          <a:spcPts val="0"/>
                        </a:spcAft>
                      </a:pPr>
                      <a:r>
                        <a:rPr lang="ru-RU" sz="600" dirty="0">
                          <a:effectLst/>
                        </a:rPr>
                        <a:t> </a:t>
                      </a:r>
                      <a:endParaRPr lang="ru-RU" sz="500" dirty="0">
                        <a:effectLst/>
                        <a:latin typeface="Calibri"/>
                        <a:ea typeface="Calibri"/>
                        <a:cs typeface="Times New Roman"/>
                      </a:endParaRPr>
                    </a:p>
                  </a:txBody>
                  <a:tcPr marL="29499" marR="29499" marT="0" marB="0"/>
                </a:tc>
              </a:tr>
              <a:tr h="516592">
                <a:tc>
                  <a:txBody>
                    <a:bodyPr/>
                    <a:lstStyle/>
                    <a:p>
                      <a:pPr algn="ctr">
                        <a:lnSpc>
                          <a:spcPct val="107000"/>
                        </a:lnSpc>
                        <a:spcAft>
                          <a:spcPts val="0"/>
                        </a:spcAft>
                      </a:pPr>
                      <a:r>
                        <a:rPr lang="ru-RU" sz="800" dirty="0">
                          <a:solidFill>
                            <a:schemeClr val="tx1"/>
                          </a:solidFill>
                          <a:effectLst/>
                        </a:rPr>
                        <a:t>1.</a:t>
                      </a:r>
                      <a:endParaRPr lang="ru-RU" sz="800"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8331</a:t>
                      </a:r>
                      <a:endParaRPr lang="ru-RU" sz="800" b="1" dirty="0">
                        <a:solidFill>
                          <a:schemeClr val="tx1"/>
                        </a:solidFill>
                        <a:effectLst/>
                      </a:endParaRPr>
                    </a:p>
                    <a:p>
                      <a:pPr algn="ctr">
                        <a:lnSpc>
                          <a:spcPct val="107000"/>
                        </a:lnSpc>
                        <a:spcAft>
                          <a:spcPts val="0"/>
                        </a:spcAft>
                      </a:pPr>
                      <a:r>
                        <a:rPr lang="uk-UA" sz="800" b="1" dirty="0">
                          <a:solidFill>
                            <a:schemeClr val="tx1"/>
                          </a:solidFill>
                          <a:effectLst/>
                        </a:rPr>
                        <a:t> </a:t>
                      </a:r>
                      <a:r>
                        <a:rPr lang="uk-UA" sz="800" b="1" dirty="0" smtClean="0">
                          <a:solidFill>
                            <a:schemeClr val="tx1"/>
                          </a:solidFill>
                          <a:effectLst/>
                        </a:rPr>
                        <a:t>7233</a:t>
                      </a:r>
                      <a:endParaRPr lang="ru-RU" sz="800" b="1" dirty="0">
                        <a:solidFill>
                          <a:schemeClr val="tx1"/>
                        </a:solidFill>
                        <a:effectLst/>
                      </a:endParaRPr>
                    </a:p>
                    <a:p>
                      <a:pPr algn="ctr">
                        <a:lnSpc>
                          <a:spcPct val="107000"/>
                        </a:lnSpc>
                        <a:spcAft>
                          <a:spcPts val="0"/>
                        </a:spcAft>
                      </a:pPr>
                      <a:r>
                        <a:rPr lang="uk-UA" sz="800" b="1" dirty="0">
                          <a:solidFill>
                            <a:schemeClr val="tx1"/>
                          </a:solidFill>
                          <a:effectLst/>
                        </a:rPr>
                        <a:t> </a:t>
                      </a:r>
                      <a:r>
                        <a:rPr lang="uk-UA" sz="800" b="1" dirty="0" smtClean="0">
                          <a:solidFill>
                            <a:schemeClr val="tx1"/>
                          </a:solidFill>
                          <a:effectLst/>
                        </a:rPr>
                        <a:t>8322</a:t>
                      </a:r>
                      <a:endParaRPr lang="ru-RU" sz="800" b="1" dirty="0">
                        <a:solidFill>
                          <a:schemeClr val="tx1"/>
                        </a:solidFill>
                        <a:effectLst/>
                        <a:latin typeface="Calibri"/>
                        <a:ea typeface="Calibri"/>
                        <a:cs typeface="Times New Roman"/>
                      </a:endParaRPr>
                    </a:p>
                  </a:txBody>
                  <a:tcPr marL="29499" marR="29499" marT="0" marB="0"/>
                </a:tc>
                <a:tc>
                  <a:txBody>
                    <a:bodyPr/>
                    <a:lstStyle/>
                    <a:p>
                      <a:pPr>
                        <a:lnSpc>
                          <a:spcPct val="107000"/>
                        </a:lnSpc>
                        <a:spcAft>
                          <a:spcPts val="0"/>
                        </a:spcAft>
                      </a:pPr>
                      <a:r>
                        <a:rPr lang="uk-UA" sz="800" b="1" dirty="0">
                          <a:solidFill>
                            <a:schemeClr val="tx1"/>
                          </a:solidFill>
                          <a:effectLst/>
                        </a:rPr>
                        <a:t>Тракторист-машиніст с/г виробництва, категорія, А1, А2; </a:t>
                      </a:r>
                      <a:endParaRPr lang="ru-RU" sz="800" b="1" dirty="0">
                        <a:solidFill>
                          <a:schemeClr val="tx1"/>
                        </a:solidFill>
                        <a:effectLst/>
                      </a:endParaRPr>
                    </a:p>
                    <a:p>
                      <a:pPr>
                        <a:lnSpc>
                          <a:spcPct val="107000"/>
                        </a:lnSpc>
                        <a:spcAft>
                          <a:spcPts val="0"/>
                        </a:spcAft>
                      </a:pPr>
                      <a:r>
                        <a:rPr lang="uk-UA" sz="800" b="1" dirty="0">
                          <a:solidFill>
                            <a:schemeClr val="tx1"/>
                          </a:solidFill>
                          <a:effectLst/>
                        </a:rPr>
                        <a:t>Слюсар з ремонту с/г машин та устаткування;</a:t>
                      </a:r>
                      <a:endParaRPr lang="ru-RU" sz="800" b="1" dirty="0">
                        <a:solidFill>
                          <a:schemeClr val="tx1"/>
                        </a:solidFill>
                        <a:effectLst/>
                      </a:endParaRPr>
                    </a:p>
                    <a:p>
                      <a:pPr>
                        <a:lnSpc>
                          <a:spcPct val="107000"/>
                        </a:lnSpc>
                        <a:spcAft>
                          <a:spcPts val="0"/>
                        </a:spcAft>
                      </a:pPr>
                      <a:r>
                        <a:rPr lang="uk-UA" sz="800" b="1" dirty="0">
                          <a:solidFill>
                            <a:schemeClr val="tx1"/>
                          </a:solidFill>
                          <a:effectLst/>
                        </a:rPr>
                        <a:t> Водій автотранспортних засобі, категорія С</a:t>
                      </a:r>
                      <a:endParaRPr lang="ru-RU" sz="800" b="1" dirty="0">
                        <a:solidFill>
                          <a:schemeClr val="tx1"/>
                        </a:solidFill>
                        <a:effectLst/>
                        <a:latin typeface="Calibri"/>
                        <a:ea typeface="Calibri"/>
                        <a:cs typeface="Times New Roman"/>
                      </a:endParaRPr>
                    </a:p>
                  </a:txBody>
                  <a:tcPr marL="29499" marR="29499" marT="0" marB="0"/>
                </a:tc>
                <a:tc>
                  <a:txBody>
                    <a:bodyPr/>
                    <a:lstStyle/>
                    <a:p>
                      <a:pPr algn="ctr">
                        <a:lnSpc>
                          <a:spcPct val="107000"/>
                        </a:lnSpc>
                        <a:spcAft>
                          <a:spcPts val="0"/>
                        </a:spcAft>
                      </a:pPr>
                      <a:r>
                        <a:rPr lang="uk-UA" sz="800" b="1" dirty="0">
                          <a:solidFill>
                            <a:schemeClr val="tx1"/>
                          </a:solidFill>
                          <a:effectLst/>
                        </a:rPr>
                        <a:t>ППП</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60</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3 р</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23</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21</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20</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64</a:t>
                      </a:r>
                      <a:endParaRPr lang="ru-RU" sz="800" b="1" dirty="0">
                        <a:solidFill>
                          <a:schemeClr val="tx1"/>
                        </a:solidFill>
                        <a:effectLst/>
                        <a:latin typeface="Calibri"/>
                        <a:ea typeface="Calibri"/>
                        <a:cs typeface="Times New Roman"/>
                      </a:endParaRPr>
                    </a:p>
                  </a:txBody>
                  <a:tcPr marL="29499" marR="29499" marT="0" marB="0" anchor="ctr"/>
                </a:tc>
              </a:tr>
              <a:tr h="681192">
                <a:tc>
                  <a:txBody>
                    <a:bodyPr/>
                    <a:lstStyle/>
                    <a:p>
                      <a:pPr algn="ctr">
                        <a:lnSpc>
                          <a:spcPct val="107000"/>
                        </a:lnSpc>
                        <a:spcAft>
                          <a:spcPts val="0"/>
                        </a:spcAft>
                      </a:pPr>
                      <a:r>
                        <a:rPr lang="uk-UA" sz="800" dirty="0">
                          <a:solidFill>
                            <a:schemeClr val="tx1"/>
                          </a:solidFill>
                          <a:effectLst/>
                        </a:rPr>
                        <a:t>2</a:t>
                      </a:r>
                      <a:r>
                        <a:rPr lang="ru-RU" sz="800" dirty="0">
                          <a:solidFill>
                            <a:schemeClr val="tx1"/>
                          </a:solidFill>
                          <a:effectLst/>
                        </a:rPr>
                        <a:t>.</a:t>
                      </a:r>
                      <a:endParaRPr lang="ru-RU" sz="800"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7212</a:t>
                      </a:r>
                      <a:endParaRPr lang="ru-RU" sz="800" b="1" dirty="0">
                        <a:solidFill>
                          <a:schemeClr val="tx1"/>
                        </a:solidFill>
                        <a:effectLst/>
                      </a:endParaRPr>
                    </a:p>
                    <a:p>
                      <a:pPr algn="ctr">
                        <a:lnSpc>
                          <a:spcPct val="107000"/>
                        </a:lnSpc>
                        <a:spcAft>
                          <a:spcPts val="0"/>
                        </a:spcAft>
                      </a:pPr>
                      <a:r>
                        <a:rPr lang="uk-UA" sz="800" b="1" dirty="0">
                          <a:solidFill>
                            <a:schemeClr val="tx1"/>
                          </a:solidFill>
                          <a:effectLst/>
                        </a:rPr>
                        <a:t> </a:t>
                      </a:r>
                      <a:endParaRPr lang="ru-RU" sz="800" b="1" dirty="0">
                        <a:solidFill>
                          <a:schemeClr val="tx1"/>
                        </a:solidFill>
                        <a:effectLst/>
                      </a:endParaRPr>
                    </a:p>
                    <a:p>
                      <a:pPr algn="ctr">
                        <a:lnSpc>
                          <a:spcPct val="107000"/>
                        </a:lnSpc>
                        <a:spcAft>
                          <a:spcPts val="0"/>
                        </a:spcAft>
                      </a:pPr>
                      <a:r>
                        <a:rPr lang="uk-UA" sz="800" b="1" dirty="0">
                          <a:solidFill>
                            <a:schemeClr val="tx1"/>
                          </a:solidFill>
                          <a:effectLst/>
                        </a:rPr>
                        <a:t>8322</a:t>
                      </a:r>
                      <a:endParaRPr lang="ru-RU" sz="800" b="1" dirty="0">
                        <a:solidFill>
                          <a:schemeClr val="tx1"/>
                        </a:solidFill>
                        <a:effectLst/>
                      </a:endParaRPr>
                    </a:p>
                    <a:p>
                      <a:pPr algn="ctr">
                        <a:lnSpc>
                          <a:spcPct val="107000"/>
                        </a:lnSpc>
                        <a:spcAft>
                          <a:spcPts val="0"/>
                        </a:spcAft>
                      </a:pPr>
                      <a:r>
                        <a:rPr lang="uk-UA" sz="800" b="1" dirty="0">
                          <a:solidFill>
                            <a:schemeClr val="tx1"/>
                          </a:solidFill>
                          <a:effectLst/>
                        </a:rPr>
                        <a:t> </a:t>
                      </a:r>
                      <a:endParaRPr lang="ru-RU" sz="800" b="1" dirty="0">
                        <a:solidFill>
                          <a:schemeClr val="tx1"/>
                        </a:solidFill>
                        <a:effectLst/>
                      </a:endParaRPr>
                    </a:p>
                    <a:p>
                      <a:pPr algn="ctr">
                        <a:lnSpc>
                          <a:spcPct val="107000"/>
                        </a:lnSpc>
                        <a:spcAft>
                          <a:spcPts val="0"/>
                        </a:spcAft>
                      </a:pPr>
                      <a:r>
                        <a:rPr lang="uk-UA" sz="800" b="1" dirty="0">
                          <a:solidFill>
                            <a:schemeClr val="tx1"/>
                          </a:solidFill>
                          <a:effectLst/>
                        </a:rPr>
                        <a:t>7221</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nSpc>
                          <a:spcPct val="107000"/>
                        </a:lnSpc>
                        <a:spcAft>
                          <a:spcPts val="0"/>
                        </a:spcAft>
                      </a:pPr>
                      <a:r>
                        <a:rPr lang="uk-UA" sz="800" b="1" dirty="0">
                          <a:solidFill>
                            <a:schemeClr val="tx1"/>
                          </a:solidFill>
                          <a:effectLst/>
                        </a:rPr>
                        <a:t>Електрозварник ручного зварювання;</a:t>
                      </a:r>
                      <a:endParaRPr lang="ru-RU" sz="800" b="1" dirty="0">
                        <a:solidFill>
                          <a:schemeClr val="tx1"/>
                        </a:solidFill>
                        <a:effectLst/>
                      </a:endParaRPr>
                    </a:p>
                    <a:p>
                      <a:pPr>
                        <a:lnSpc>
                          <a:spcPct val="107000"/>
                        </a:lnSpc>
                        <a:spcAft>
                          <a:spcPts val="0"/>
                        </a:spcAft>
                      </a:pPr>
                      <a:r>
                        <a:rPr lang="uk-UA" sz="800" b="1" dirty="0">
                          <a:solidFill>
                            <a:schemeClr val="tx1"/>
                          </a:solidFill>
                          <a:effectLst/>
                        </a:rPr>
                        <a:t>Водій транспортних засобів, категорія С;</a:t>
                      </a:r>
                      <a:endParaRPr lang="ru-RU" sz="800" b="1" dirty="0">
                        <a:solidFill>
                          <a:schemeClr val="tx1"/>
                        </a:solidFill>
                        <a:effectLst/>
                      </a:endParaRPr>
                    </a:p>
                    <a:p>
                      <a:pPr>
                        <a:lnSpc>
                          <a:spcPct val="107000"/>
                        </a:lnSpc>
                        <a:spcAft>
                          <a:spcPts val="0"/>
                        </a:spcAft>
                      </a:pPr>
                      <a:r>
                        <a:rPr lang="uk-UA" sz="800" b="1" dirty="0">
                          <a:solidFill>
                            <a:schemeClr val="tx1"/>
                          </a:solidFill>
                          <a:effectLst/>
                        </a:rPr>
                        <a:t>Коваль ручного кування</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ППП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60</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3 р</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23</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20</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12</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55</a:t>
                      </a:r>
                      <a:endParaRPr lang="ru-RU" sz="800" b="1" dirty="0">
                        <a:solidFill>
                          <a:schemeClr val="tx1"/>
                        </a:solidFill>
                        <a:effectLst/>
                        <a:latin typeface="Calibri"/>
                        <a:ea typeface="Calibri"/>
                        <a:cs typeface="Times New Roman"/>
                      </a:endParaRPr>
                    </a:p>
                  </a:txBody>
                  <a:tcPr marL="29499" marR="29499" marT="0" marB="0" anchor="ctr"/>
                </a:tc>
              </a:tr>
              <a:tr h="268863">
                <a:tc>
                  <a:txBody>
                    <a:bodyPr/>
                    <a:lstStyle/>
                    <a:p>
                      <a:pPr algn="ctr">
                        <a:lnSpc>
                          <a:spcPct val="107000"/>
                        </a:lnSpc>
                        <a:spcAft>
                          <a:spcPts val="0"/>
                        </a:spcAft>
                      </a:pPr>
                      <a:r>
                        <a:rPr lang="ru-RU" sz="800" dirty="0">
                          <a:solidFill>
                            <a:schemeClr val="tx1"/>
                          </a:solidFill>
                          <a:effectLst/>
                        </a:rPr>
                        <a:t>3.</a:t>
                      </a:r>
                      <a:endParaRPr lang="ru-RU" sz="800"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5122</a:t>
                      </a:r>
                      <a:endParaRPr lang="ru-RU" sz="800" b="1">
                        <a:solidFill>
                          <a:schemeClr val="tx1"/>
                        </a:solidFill>
                        <a:effectLst/>
                      </a:endParaRPr>
                    </a:p>
                    <a:p>
                      <a:pPr algn="ctr">
                        <a:lnSpc>
                          <a:spcPct val="107000"/>
                        </a:lnSpc>
                        <a:spcAft>
                          <a:spcPts val="0"/>
                        </a:spcAft>
                      </a:pPr>
                      <a:r>
                        <a:rPr lang="uk-UA" sz="800" b="1">
                          <a:solidFill>
                            <a:schemeClr val="tx1"/>
                          </a:solidFill>
                          <a:effectLst/>
                        </a:rPr>
                        <a:t>7412</a:t>
                      </a:r>
                      <a:endParaRPr lang="ru-RU" sz="800" b="1">
                        <a:solidFill>
                          <a:schemeClr val="tx1"/>
                        </a:solidFill>
                        <a:effectLst/>
                        <a:latin typeface="Calibri"/>
                        <a:ea typeface="Calibri"/>
                        <a:cs typeface="Times New Roman"/>
                      </a:endParaRPr>
                    </a:p>
                  </a:txBody>
                  <a:tcPr marL="29499" marR="29499" marT="0" marB="0" anchor="ctr"/>
                </a:tc>
                <a:tc>
                  <a:txBody>
                    <a:bodyPr/>
                    <a:lstStyle/>
                    <a:p>
                      <a:pPr>
                        <a:lnSpc>
                          <a:spcPct val="107000"/>
                        </a:lnSpc>
                        <a:spcAft>
                          <a:spcPts val="0"/>
                        </a:spcAft>
                      </a:pPr>
                      <a:r>
                        <a:rPr lang="uk-UA" sz="800" b="1">
                          <a:solidFill>
                            <a:schemeClr val="tx1"/>
                          </a:solidFill>
                          <a:effectLst/>
                        </a:rPr>
                        <a:t>Кухар;</a:t>
                      </a:r>
                      <a:endParaRPr lang="ru-RU" sz="800" b="1">
                        <a:solidFill>
                          <a:schemeClr val="tx1"/>
                        </a:solidFill>
                        <a:effectLst/>
                      </a:endParaRPr>
                    </a:p>
                    <a:p>
                      <a:pPr>
                        <a:lnSpc>
                          <a:spcPct val="107000"/>
                        </a:lnSpc>
                        <a:spcAft>
                          <a:spcPts val="0"/>
                        </a:spcAft>
                      </a:pPr>
                      <a:r>
                        <a:rPr lang="uk-UA" sz="800" b="1">
                          <a:solidFill>
                            <a:schemeClr val="tx1"/>
                          </a:solidFill>
                          <a:effectLst/>
                        </a:rPr>
                        <a:t>Кондитер</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ППП</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60</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3 р</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23</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23</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20</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66</a:t>
                      </a:r>
                      <a:endParaRPr lang="ru-RU" sz="800" b="1" dirty="0">
                        <a:solidFill>
                          <a:schemeClr val="tx1"/>
                        </a:solidFill>
                        <a:effectLst/>
                        <a:latin typeface="Calibri"/>
                        <a:ea typeface="Calibri"/>
                        <a:cs typeface="Times New Roman"/>
                      </a:endParaRPr>
                    </a:p>
                  </a:txBody>
                  <a:tcPr marL="29499" marR="29499" marT="0" marB="0" anchor="ctr"/>
                </a:tc>
              </a:tr>
              <a:tr h="634121">
                <a:tc>
                  <a:txBody>
                    <a:bodyPr/>
                    <a:lstStyle/>
                    <a:p>
                      <a:pPr algn="ctr">
                        <a:lnSpc>
                          <a:spcPct val="107000"/>
                        </a:lnSpc>
                        <a:spcAft>
                          <a:spcPts val="0"/>
                        </a:spcAft>
                      </a:pPr>
                      <a:r>
                        <a:rPr lang="ru-RU" sz="800" dirty="0">
                          <a:solidFill>
                            <a:schemeClr val="tx1"/>
                          </a:solidFill>
                          <a:effectLst/>
                        </a:rPr>
                        <a:t>4.</a:t>
                      </a:r>
                      <a:endParaRPr lang="ru-RU" sz="800"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8331</a:t>
                      </a:r>
                      <a:endParaRPr lang="ru-RU" sz="800" b="1" dirty="0">
                        <a:solidFill>
                          <a:schemeClr val="tx1"/>
                        </a:solidFill>
                        <a:effectLst/>
                      </a:endParaRPr>
                    </a:p>
                    <a:p>
                      <a:pPr algn="ctr">
                        <a:lnSpc>
                          <a:spcPct val="107000"/>
                        </a:lnSpc>
                        <a:spcAft>
                          <a:spcPts val="0"/>
                        </a:spcAft>
                      </a:pPr>
                      <a:r>
                        <a:rPr lang="uk-UA" sz="800" b="1" dirty="0">
                          <a:solidFill>
                            <a:schemeClr val="tx1"/>
                          </a:solidFill>
                          <a:effectLst/>
                        </a:rPr>
                        <a:t> </a:t>
                      </a:r>
                      <a:endParaRPr lang="ru-RU" sz="800" b="1" dirty="0">
                        <a:solidFill>
                          <a:schemeClr val="tx1"/>
                        </a:solidFill>
                        <a:effectLst/>
                      </a:endParaRPr>
                    </a:p>
                    <a:p>
                      <a:pPr algn="ctr">
                        <a:lnSpc>
                          <a:spcPct val="107000"/>
                        </a:lnSpc>
                        <a:spcAft>
                          <a:spcPts val="0"/>
                        </a:spcAft>
                      </a:pPr>
                      <a:r>
                        <a:rPr lang="uk-UA" sz="800" b="1" dirty="0" smtClean="0">
                          <a:solidFill>
                            <a:schemeClr val="tx1"/>
                          </a:solidFill>
                          <a:effectLst/>
                        </a:rPr>
                        <a:t>8322</a:t>
                      </a:r>
                      <a:endParaRPr lang="ru-RU" sz="800" b="1" dirty="0">
                        <a:solidFill>
                          <a:schemeClr val="tx1"/>
                        </a:solidFill>
                        <a:effectLst/>
                      </a:endParaRPr>
                    </a:p>
                    <a:p>
                      <a:pPr algn="ctr">
                        <a:lnSpc>
                          <a:spcPct val="107000"/>
                        </a:lnSpc>
                        <a:spcAft>
                          <a:spcPts val="0"/>
                        </a:spcAft>
                      </a:pPr>
                      <a:r>
                        <a:rPr lang="uk-UA" sz="800" b="1" dirty="0">
                          <a:solidFill>
                            <a:schemeClr val="tx1"/>
                          </a:solidFill>
                          <a:effectLst/>
                        </a:rPr>
                        <a:t> </a:t>
                      </a:r>
                      <a:r>
                        <a:rPr lang="uk-UA" sz="800" b="1" dirty="0" smtClean="0">
                          <a:solidFill>
                            <a:schemeClr val="tx1"/>
                          </a:solidFill>
                          <a:effectLst/>
                        </a:rPr>
                        <a:t>7233</a:t>
                      </a:r>
                      <a:endParaRPr lang="ru-RU" sz="800" b="1" dirty="0">
                        <a:solidFill>
                          <a:schemeClr val="tx1"/>
                        </a:solidFill>
                        <a:effectLst/>
                        <a:latin typeface="Calibri"/>
                        <a:ea typeface="Calibri"/>
                        <a:cs typeface="Times New Roman"/>
                      </a:endParaRPr>
                    </a:p>
                  </a:txBody>
                  <a:tcPr marL="29499" marR="29499" marT="0" marB="0"/>
                </a:tc>
                <a:tc>
                  <a:txBody>
                    <a:bodyPr/>
                    <a:lstStyle/>
                    <a:p>
                      <a:pPr>
                        <a:lnSpc>
                          <a:spcPct val="107000"/>
                        </a:lnSpc>
                        <a:spcAft>
                          <a:spcPts val="0"/>
                        </a:spcAft>
                      </a:pPr>
                      <a:r>
                        <a:rPr lang="uk-UA" sz="800" b="1">
                          <a:solidFill>
                            <a:schemeClr val="tx1"/>
                          </a:solidFill>
                          <a:effectLst/>
                        </a:rPr>
                        <a:t>Тракторист-машиніст с/г виробництва,  категорія А1, А2, В1; </a:t>
                      </a:r>
                      <a:endParaRPr lang="ru-RU" sz="800" b="1">
                        <a:solidFill>
                          <a:schemeClr val="tx1"/>
                        </a:solidFill>
                        <a:effectLst/>
                      </a:endParaRPr>
                    </a:p>
                    <a:p>
                      <a:pPr>
                        <a:lnSpc>
                          <a:spcPct val="107000"/>
                        </a:lnSpc>
                        <a:spcAft>
                          <a:spcPts val="0"/>
                        </a:spcAft>
                      </a:pPr>
                      <a:r>
                        <a:rPr lang="uk-UA" sz="800" b="1">
                          <a:solidFill>
                            <a:schemeClr val="tx1"/>
                          </a:solidFill>
                          <a:effectLst/>
                        </a:rPr>
                        <a:t>Водій транспортних засобі, категорія  С;</a:t>
                      </a:r>
                      <a:endParaRPr lang="ru-RU" sz="800" b="1">
                        <a:solidFill>
                          <a:schemeClr val="tx1"/>
                        </a:solidFill>
                        <a:effectLst/>
                      </a:endParaRPr>
                    </a:p>
                    <a:p>
                      <a:pPr>
                        <a:lnSpc>
                          <a:spcPct val="107000"/>
                        </a:lnSpc>
                        <a:spcAft>
                          <a:spcPts val="0"/>
                        </a:spcAft>
                      </a:pPr>
                      <a:r>
                        <a:rPr lang="uk-UA" sz="800" b="1">
                          <a:solidFill>
                            <a:schemeClr val="tx1"/>
                          </a:solidFill>
                          <a:effectLst/>
                        </a:rPr>
                        <a:t>Слюсар з ремонту с/г машин та устаткування</a:t>
                      </a:r>
                      <a:endParaRPr lang="ru-RU" sz="800" b="1">
                        <a:solidFill>
                          <a:schemeClr val="tx1"/>
                        </a:solidFill>
                        <a:effectLst/>
                        <a:latin typeface="Calibri"/>
                        <a:ea typeface="Calibri"/>
                        <a:cs typeface="Times New Roman"/>
                      </a:endParaRPr>
                    </a:p>
                  </a:txBody>
                  <a:tcPr marL="29499" marR="29499" marT="0" marB="0"/>
                </a:tc>
                <a:tc>
                  <a:txBody>
                    <a:bodyPr/>
                    <a:lstStyle/>
                    <a:p>
                      <a:pPr algn="ctr">
                        <a:lnSpc>
                          <a:spcPct val="107000"/>
                        </a:lnSpc>
                        <a:spcAft>
                          <a:spcPts val="0"/>
                        </a:spcAft>
                      </a:pPr>
                      <a:r>
                        <a:rPr lang="uk-UA" sz="800" b="1">
                          <a:solidFill>
                            <a:schemeClr val="tx1"/>
                          </a:solidFill>
                          <a:effectLst/>
                        </a:rPr>
                        <a:t>ППП</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60</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1рік</a:t>
                      </a:r>
                      <a:endParaRPr lang="ru-RU" sz="800" b="1">
                        <a:solidFill>
                          <a:schemeClr val="tx1"/>
                        </a:solidFill>
                        <a:effectLst/>
                      </a:endParaRPr>
                    </a:p>
                    <a:p>
                      <a:pPr algn="ctr">
                        <a:lnSpc>
                          <a:spcPct val="107000"/>
                        </a:lnSpc>
                        <a:spcAft>
                          <a:spcPts val="0"/>
                        </a:spcAft>
                      </a:pPr>
                      <a:r>
                        <a:rPr lang="uk-UA" sz="800" b="1">
                          <a:solidFill>
                            <a:schemeClr val="tx1"/>
                          </a:solidFill>
                          <a:effectLst/>
                        </a:rPr>
                        <a:t>6 міс.</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latin typeface="+mn-lt"/>
                          <a:ea typeface="+mn-ea"/>
                          <a:cs typeface="+mn-cs"/>
                        </a:rPr>
                        <a:t>26</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27</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53</a:t>
                      </a:r>
                      <a:endParaRPr lang="ru-RU" sz="800" b="1" dirty="0">
                        <a:solidFill>
                          <a:schemeClr val="tx1"/>
                        </a:solidFill>
                        <a:effectLst/>
                        <a:latin typeface="Calibri"/>
                        <a:ea typeface="Calibri"/>
                        <a:cs typeface="Times New Roman"/>
                      </a:endParaRPr>
                    </a:p>
                  </a:txBody>
                  <a:tcPr marL="29499" marR="29499" marT="0" marB="0" anchor="ctr"/>
                </a:tc>
              </a:tr>
              <a:tr h="268863">
                <a:tc>
                  <a:txBody>
                    <a:bodyPr/>
                    <a:lstStyle/>
                    <a:p>
                      <a:pPr algn="ctr">
                        <a:lnSpc>
                          <a:spcPct val="107000"/>
                        </a:lnSpc>
                        <a:spcAft>
                          <a:spcPts val="0"/>
                        </a:spcAft>
                      </a:pPr>
                      <a:r>
                        <a:rPr lang="ru-RU" sz="800" dirty="0">
                          <a:solidFill>
                            <a:schemeClr val="tx1"/>
                          </a:solidFill>
                          <a:effectLst/>
                        </a:rPr>
                        <a:t>5.</a:t>
                      </a:r>
                      <a:endParaRPr lang="ru-RU" sz="800"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7433</a:t>
                      </a:r>
                      <a:endParaRPr lang="ru-RU" sz="800" b="1">
                        <a:solidFill>
                          <a:schemeClr val="tx1"/>
                        </a:solidFill>
                        <a:effectLst/>
                        <a:latin typeface="Calibri"/>
                        <a:ea typeface="Calibri"/>
                        <a:cs typeface="Times New Roman"/>
                      </a:endParaRPr>
                    </a:p>
                  </a:txBody>
                  <a:tcPr marL="29499" marR="29499" marT="0" marB="0" anchor="ctr"/>
                </a:tc>
                <a:tc>
                  <a:txBody>
                    <a:bodyPr/>
                    <a:lstStyle/>
                    <a:p>
                      <a:pPr>
                        <a:lnSpc>
                          <a:spcPct val="107000"/>
                        </a:lnSpc>
                        <a:spcAft>
                          <a:spcPts val="0"/>
                        </a:spcAft>
                      </a:pPr>
                      <a:r>
                        <a:rPr lang="uk-UA" sz="800" b="1">
                          <a:solidFill>
                            <a:schemeClr val="tx1"/>
                          </a:solidFill>
                          <a:effectLst/>
                        </a:rPr>
                        <a:t>Кравець</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ППП, ПТН, ПК</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45</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1рік</a:t>
                      </a:r>
                      <a:endParaRPr lang="ru-RU" sz="800" b="1">
                        <a:solidFill>
                          <a:schemeClr val="tx1"/>
                        </a:solidFill>
                        <a:effectLst/>
                      </a:endParaRPr>
                    </a:p>
                    <a:p>
                      <a:pPr algn="ctr">
                        <a:lnSpc>
                          <a:spcPct val="107000"/>
                        </a:lnSpc>
                        <a:spcAft>
                          <a:spcPts val="0"/>
                        </a:spcAft>
                      </a:pPr>
                      <a:r>
                        <a:rPr lang="uk-UA" sz="800" b="1">
                          <a:solidFill>
                            <a:schemeClr val="tx1"/>
                          </a:solidFill>
                          <a:effectLst/>
                        </a:rPr>
                        <a:t>6 міс.</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24</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latin typeface="+mn-lt"/>
                          <a:ea typeface="+mn-ea"/>
                          <a:cs typeface="+mn-cs"/>
                        </a:rPr>
                        <a:t>19</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43</a:t>
                      </a:r>
                      <a:endParaRPr lang="ru-RU" sz="800" b="1" dirty="0">
                        <a:solidFill>
                          <a:schemeClr val="tx1"/>
                        </a:solidFill>
                        <a:effectLst/>
                        <a:latin typeface="Calibri"/>
                        <a:ea typeface="Calibri"/>
                        <a:cs typeface="Times New Roman"/>
                      </a:endParaRPr>
                    </a:p>
                  </a:txBody>
                  <a:tcPr marL="29499" marR="29499" marT="0" marB="0" anchor="ctr"/>
                </a:tc>
              </a:tr>
              <a:tr h="268863">
                <a:tc>
                  <a:txBody>
                    <a:bodyPr/>
                    <a:lstStyle/>
                    <a:p>
                      <a:pPr algn="ctr">
                        <a:lnSpc>
                          <a:spcPct val="107000"/>
                        </a:lnSpc>
                        <a:spcAft>
                          <a:spcPts val="0"/>
                        </a:spcAft>
                      </a:pPr>
                      <a:r>
                        <a:rPr lang="ru-RU" sz="800" dirty="0">
                          <a:solidFill>
                            <a:schemeClr val="tx1"/>
                          </a:solidFill>
                          <a:effectLst/>
                        </a:rPr>
                        <a:t>6.</a:t>
                      </a:r>
                      <a:endParaRPr lang="ru-RU" sz="800"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7133</a:t>
                      </a:r>
                      <a:endParaRPr lang="ru-RU" sz="800" b="1">
                        <a:solidFill>
                          <a:schemeClr val="tx1"/>
                        </a:solidFill>
                        <a:effectLst/>
                      </a:endParaRPr>
                    </a:p>
                    <a:p>
                      <a:pPr algn="ctr">
                        <a:lnSpc>
                          <a:spcPct val="107000"/>
                        </a:lnSpc>
                        <a:spcAft>
                          <a:spcPts val="0"/>
                        </a:spcAft>
                      </a:pPr>
                      <a:r>
                        <a:rPr lang="uk-UA" sz="800" b="1">
                          <a:solidFill>
                            <a:schemeClr val="tx1"/>
                          </a:solidFill>
                          <a:effectLst/>
                        </a:rPr>
                        <a:t>7132</a:t>
                      </a:r>
                      <a:endParaRPr lang="ru-RU" sz="800" b="1">
                        <a:solidFill>
                          <a:schemeClr val="tx1"/>
                        </a:solidFill>
                        <a:effectLst/>
                        <a:latin typeface="Calibri"/>
                        <a:ea typeface="Calibri"/>
                        <a:cs typeface="Times New Roman"/>
                      </a:endParaRPr>
                    </a:p>
                  </a:txBody>
                  <a:tcPr marL="29499" marR="29499" marT="0" marB="0"/>
                </a:tc>
                <a:tc>
                  <a:txBody>
                    <a:bodyPr/>
                    <a:lstStyle/>
                    <a:p>
                      <a:pPr>
                        <a:lnSpc>
                          <a:spcPct val="107000"/>
                        </a:lnSpc>
                        <a:spcAft>
                          <a:spcPts val="0"/>
                        </a:spcAft>
                      </a:pPr>
                      <a:r>
                        <a:rPr lang="uk-UA" sz="800" b="1">
                          <a:solidFill>
                            <a:schemeClr val="tx1"/>
                          </a:solidFill>
                          <a:effectLst/>
                        </a:rPr>
                        <a:t>Штукатур;</a:t>
                      </a:r>
                      <a:endParaRPr lang="ru-RU" sz="800" b="1">
                        <a:solidFill>
                          <a:schemeClr val="tx1"/>
                        </a:solidFill>
                        <a:effectLst/>
                      </a:endParaRPr>
                    </a:p>
                    <a:p>
                      <a:pPr>
                        <a:lnSpc>
                          <a:spcPct val="107000"/>
                        </a:lnSpc>
                        <a:spcAft>
                          <a:spcPts val="0"/>
                        </a:spcAft>
                      </a:pPr>
                      <a:r>
                        <a:rPr lang="uk-UA" sz="800" b="1">
                          <a:solidFill>
                            <a:schemeClr val="tx1"/>
                          </a:solidFill>
                          <a:effectLst/>
                        </a:rPr>
                        <a:t>лицювальник-плиточник</a:t>
                      </a:r>
                      <a:endParaRPr lang="ru-RU" sz="800" b="1">
                        <a:solidFill>
                          <a:schemeClr val="tx1"/>
                        </a:solidFill>
                        <a:effectLst/>
                        <a:latin typeface="Calibri"/>
                        <a:ea typeface="Calibri"/>
                        <a:cs typeface="Times New Roman"/>
                      </a:endParaRPr>
                    </a:p>
                  </a:txBody>
                  <a:tcPr marL="29499" marR="29499" marT="0" marB="0"/>
                </a:tc>
                <a:tc>
                  <a:txBody>
                    <a:bodyPr/>
                    <a:lstStyle/>
                    <a:p>
                      <a:pPr algn="ctr">
                        <a:lnSpc>
                          <a:spcPct val="107000"/>
                        </a:lnSpc>
                        <a:spcAft>
                          <a:spcPts val="0"/>
                        </a:spcAft>
                      </a:pPr>
                      <a:r>
                        <a:rPr lang="uk-UA" sz="800" b="1">
                          <a:solidFill>
                            <a:schemeClr val="tx1"/>
                          </a:solidFill>
                          <a:effectLst/>
                        </a:rPr>
                        <a:t>ППП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30</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1рік</a:t>
                      </a:r>
                      <a:endParaRPr lang="ru-RU" sz="800" b="1">
                        <a:solidFill>
                          <a:schemeClr val="tx1"/>
                        </a:solidFill>
                        <a:effectLst/>
                      </a:endParaRPr>
                    </a:p>
                    <a:p>
                      <a:pPr algn="ctr">
                        <a:lnSpc>
                          <a:spcPct val="107000"/>
                        </a:lnSpc>
                        <a:spcAft>
                          <a:spcPts val="0"/>
                        </a:spcAft>
                      </a:pPr>
                      <a:r>
                        <a:rPr lang="uk-UA" sz="800" b="1">
                          <a:solidFill>
                            <a:schemeClr val="tx1"/>
                          </a:solidFill>
                          <a:effectLst/>
                        </a:rPr>
                        <a:t>6 міс.</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latin typeface="+mn-lt"/>
                          <a:ea typeface="+mn-ea"/>
                          <a:cs typeface="+mn-cs"/>
                        </a:rPr>
                        <a:t>23</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28</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ru-RU"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ru-RU" sz="800" b="1" dirty="0">
                          <a:solidFill>
                            <a:schemeClr val="tx1"/>
                          </a:solidFill>
                          <a:effectLst/>
                        </a:rPr>
                        <a:t>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51</a:t>
                      </a:r>
                      <a:endParaRPr lang="ru-RU" sz="800" b="1" dirty="0">
                        <a:solidFill>
                          <a:schemeClr val="tx1"/>
                        </a:solidFill>
                        <a:effectLst/>
                        <a:latin typeface="Calibri"/>
                        <a:ea typeface="Calibri"/>
                        <a:cs typeface="Times New Roman"/>
                      </a:endParaRPr>
                    </a:p>
                  </a:txBody>
                  <a:tcPr marL="29499" marR="29499" marT="0" marB="0" anchor="ctr"/>
                </a:tc>
              </a:tr>
              <a:tr h="268863">
                <a:tc rowSpan="2">
                  <a:txBody>
                    <a:bodyPr/>
                    <a:lstStyle/>
                    <a:p>
                      <a:pPr algn="ctr">
                        <a:lnSpc>
                          <a:spcPct val="107000"/>
                        </a:lnSpc>
                        <a:spcAft>
                          <a:spcPts val="0"/>
                        </a:spcAft>
                      </a:pPr>
                      <a:r>
                        <a:rPr lang="uk-UA" sz="800" dirty="0">
                          <a:solidFill>
                            <a:schemeClr val="tx1"/>
                          </a:solidFill>
                          <a:effectLst/>
                        </a:rPr>
                        <a:t>7</a:t>
                      </a:r>
                      <a:endParaRPr lang="ru-RU" sz="800" dirty="0">
                        <a:solidFill>
                          <a:schemeClr val="tx1"/>
                        </a:solidFill>
                        <a:effectLst/>
                        <a:latin typeface="Calibri"/>
                        <a:ea typeface="Calibri"/>
                        <a:cs typeface="Times New Roman"/>
                      </a:endParaRPr>
                    </a:p>
                  </a:txBody>
                  <a:tcPr marL="29499" marR="29499" marT="0" marB="0" anchor="ctr"/>
                </a:tc>
                <a:tc rowSpan="2">
                  <a:txBody>
                    <a:bodyPr/>
                    <a:lstStyle/>
                    <a:p>
                      <a:pPr algn="ctr">
                        <a:lnSpc>
                          <a:spcPct val="107000"/>
                        </a:lnSpc>
                        <a:spcAft>
                          <a:spcPts val="0"/>
                        </a:spcAft>
                      </a:pPr>
                      <a:r>
                        <a:rPr lang="uk-UA" sz="800" b="1">
                          <a:solidFill>
                            <a:schemeClr val="tx1"/>
                          </a:solidFill>
                          <a:effectLst/>
                        </a:rPr>
                        <a:t>8162</a:t>
                      </a:r>
                      <a:endParaRPr lang="ru-RU" sz="800" b="1">
                        <a:solidFill>
                          <a:schemeClr val="tx1"/>
                        </a:solidFill>
                        <a:effectLst/>
                        <a:latin typeface="Calibri"/>
                        <a:ea typeface="Calibri"/>
                        <a:cs typeface="Times New Roman"/>
                      </a:endParaRPr>
                    </a:p>
                  </a:txBody>
                  <a:tcPr marL="29499" marR="29499" marT="0" marB="0" anchor="ctr"/>
                </a:tc>
                <a:tc rowSpan="2">
                  <a:txBody>
                    <a:bodyPr/>
                    <a:lstStyle/>
                    <a:p>
                      <a:pPr>
                        <a:lnSpc>
                          <a:spcPct val="107000"/>
                        </a:lnSpc>
                        <a:spcAft>
                          <a:spcPts val="0"/>
                        </a:spcAft>
                      </a:pPr>
                      <a:r>
                        <a:rPr lang="uk-UA" sz="800" b="1">
                          <a:solidFill>
                            <a:schemeClr val="tx1"/>
                          </a:solidFill>
                          <a:effectLst/>
                        </a:rPr>
                        <a:t>Оператор котельні</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ПТН, </a:t>
                      </a:r>
                      <a:endParaRPr lang="ru-RU" sz="800" b="1">
                        <a:solidFill>
                          <a:schemeClr val="tx1"/>
                        </a:solidFill>
                        <a:effectLst/>
                        <a:latin typeface="Calibri"/>
                        <a:ea typeface="Calibri"/>
                        <a:cs typeface="Times New Roman"/>
                      </a:endParaRPr>
                    </a:p>
                  </a:txBody>
                  <a:tcPr marL="29499" marR="29499" marT="0" marB="0" anchor="ctr"/>
                </a:tc>
                <a:tc rowSpan="2">
                  <a:txBody>
                    <a:bodyPr/>
                    <a:lstStyle/>
                    <a:p>
                      <a:pPr algn="ctr">
                        <a:lnSpc>
                          <a:spcPct val="107000"/>
                        </a:lnSpc>
                        <a:spcAft>
                          <a:spcPts val="0"/>
                        </a:spcAft>
                      </a:pPr>
                      <a:r>
                        <a:rPr lang="uk-UA" sz="800" b="1" dirty="0">
                          <a:solidFill>
                            <a:schemeClr val="tx1"/>
                          </a:solidFill>
                          <a:effectLst/>
                        </a:rPr>
                        <a:t>30</a:t>
                      </a:r>
                      <a:endParaRPr lang="ru-RU" sz="800" b="1" dirty="0">
                        <a:solidFill>
                          <a:schemeClr val="tx1"/>
                        </a:solidFill>
                        <a:effectLst/>
                        <a:latin typeface="Calibri"/>
                        <a:ea typeface="Calibri"/>
                        <a:cs typeface="Times New Roman"/>
                      </a:endParaRPr>
                    </a:p>
                  </a:txBody>
                  <a:tcPr marL="29499" marR="29499" marT="0" marB="0"/>
                </a:tc>
                <a:tc>
                  <a:txBody>
                    <a:bodyPr/>
                    <a:lstStyle/>
                    <a:p>
                      <a:pPr algn="ctr">
                        <a:lnSpc>
                          <a:spcPct val="107000"/>
                        </a:lnSpc>
                        <a:spcAft>
                          <a:spcPts val="0"/>
                        </a:spcAft>
                      </a:pPr>
                      <a:r>
                        <a:rPr lang="uk-UA" sz="800" b="1">
                          <a:solidFill>
                            <a:schemeClr val="tx1"/>
                          </a:solidFill>
                          <a:effectLst/>
                        </a:rPr>
                        <a:t>3</a:t>
                      </a:r>
                      <a:endParaRPr lang="ru-RU" sz="800" b="1">
                        <a:solidFill>
                          <a:schemeClr val="tx1"/>
                        </a:solidFill>
                        <a:effectLst/>
                      </a:endParaRPr>
                    </a:p>
                    <a:p>
                      <a:pPr algn="ctr">
                        <a:lnSpc>
                          <a:spcPct val="107000"/>
                        </a:lnSpc>
                        <a:spcAft>
                          <a:spcPts val="0"/>
                        </a:spcAft>
                      </a:pPr>
                      <a:r>
                        <a:rPr lang="uk-UA" sz="800" b="1">
                          <a:solidFill>
                            <a:schemeClr val="tx1"/>
                          </a:solidFill>
                          <a:effectLst/>
                        </a:rPr>
                        <a:t>міс.</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ru-RU" sz="800" b="1" dirty="0">
                          <a:solidFill>
                            <a:schemeClr val="tx1"/>
                          </a:solidFill>
                          <a:effectLst/>
                        </a:rPr>
                        <a:t>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ru-RU" sz="800" b="1" dirty="0">
                          <a:solidFill>
                            <a:schemeClr val="tx1"/>
                          </a:solidFill>
                          <a:effectLst/>
                        </a:rPr>
                        <a:t>37</a:t>
                      </a:r>
                      <a:endParaRPr lang="ru-RU" sz="800" b="1" dirty="0">
                        <a:solidFill>
                          <a:schemeClr val="tx1"/>
                        </a:solidFill>
                        <a:effectLst/>
                        <a:latin typeface="Calibri"/>
                        <a:ea typeface="Calibri"/>
                        <a:cs typeface="Times New Roman"/>
                      </a:endParaRPr>
                    </a:p>
                  </a:txBody>
                  <a:tcPr marL="29499" marR="29499" marT="0" marB="0" anchor="ctr"/>
                </a:tc>
                <a:tc rowSpan="2">
                  <a:txBody>
                    <a:bodyPr/>
                    <a:lstStyle/>
                    <a:p>
                      <a:pPr algn="ctr">
                        <a:lnSpc>
                          <a:spcPct val="107000"/>
                        </a:lnSpc>
                        <a:spcAft>
                          <a:spcPts val="0"/>
                        </a:spcAft>
                      </a:pPr>
                      <a:r>
                        <a:rPr lang="uk-UA" sz="800" b="1" dirty="0">
                          <a:solidFill>
                            <a:schemeClr val="tx1"/>
                          </a:solidFill>
                          <a:effectLst/>
                        </a:rPr>
                        <a:t>162</a:t>
                      </a:r>
                      <a:endParaRPr lang="ru-RU" sz="800" b="1" dirty="0">
                        <a:solidFill>
                          <a:schemeClr val="tx1"/>
                        </a:solidFill>
                        <a:effectLst/>
                        <a:latin typeface="Calibri"/>
                        <a:ea typeface="Calibri"/>
                        <a:cs typeface="Times New Roman"/>
                      </a:endParaRPr>
                    </a:p>
                  </a:txBody>
                  <a:tcPr marL="29499" marR="29499" marT="0" marB="0" anchor="ctr"/>
                </a:tc>
              </a:tr>
              <a:tr h="167493">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07000"/>
                        </a:lnSpc>
                        <a:spcAft>
                          <a:spcPts val="0"/>
                        </a:spcAft>
                      </a:pPr>
                      <a:r>
                        <a:rPr lang="uk-UA" sz="800" b="1">
                          <a:solidFill>
                            <a:schemeClr val="tx1"/>
                          </a:solidFill>
                          <a:effectLst/>
                        </a:rPr>
                        <a:t>ПК</a:t>
                      </a:r>
                      <a:endParaRPr lang="ru-RU" sz="800" b="1">
                        <a:solidFill>
                          <a:schemeClr val="tx1"/>
                        </a:solidFill>
                        <a:effectLst/>
                        <a:latin typeface="Calibri"/>
                        <a:ea typeface="Calibri"/>
                        <a:cs typeface="Times New Roman"/>
                      </a:endParaRPr>
                    </a:p>
                  </a:txBody>
                  <a:tcPr marL="29499" marR="29499" marT="0" marB="0" anchor="ctr"/>
                </a:tc>
                <a:tc vMerge="1">
                  <a:txBody>
                    <a:bodyPr/>
                    <a:lstStyle/>
                    <a:p>
                      <a:endParaRPr lang="ru-RU"/>
                    </a:p>
                  </a:txBody>
                  <a:tcPr/>
                </a:tc>
                <a:tc>
                  <a:txBody>
                    <a:bodyPr/>
                    <a:lstStyle/>
                    <a:p>
                      <a:pPr algn="ctr">
                        <a:lnSpc>
                          <a:spcPct val="107000"/>
                        </a:lnSpc>
                        <a:spcAft>
                          <a:spcPts val="0"/>
                        </a:spcAft>
                      </a:pPr>
                      <a:r>
                        <a:rPr lang="uk-UA" sz="800" b="1">
                          <a:solidFill>
                            <a:schemeClr val="tx1"/>
                          </a:solidFill>
                          <a:effectLst/>
                        </a:rPr>
                        <a:t>8 днів</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ru-RU" sz="800" b="1" dirty="0">
                          <a:solidFill>
                            <a:schemeClr val="tx1"/>
                          </a:solidFill>
                          <a:effectLst/>
                        </a:rPr>
                        <a:t>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ru-RU" sz="800" b="1" dirty="0">
                          <a:solidFill>
                            <a:schemeClr val="tx1"/>
                          </a:solidFill>
                          <a:effectLst/>
                        </a:rPr>
                        <a:t>79</a:t>
                      </a:r>
                      <a:endParaRPr lang="ru-RU" sz="800" b="1" dirty="0">
                        <a:solidFill>
                          <a:schemeClr val="tx1"/>
                        </a:solidFill>
                        <a:effectLst/>
                        <a:latin typeface="Calibri"/>
                        <a:ea typeface="Calibri"/>
                        <a:cs typeface="Times New Roman"/>
                      </a:endParaRPr>
                    </a:p>
                  </a:txBody>
                  <a:tcPr marL="29499" marR="29499" marT="0" marB="0" anchor="ctr"/>
                </a:tc>
                <a:tc vMerge="1">
                  <a:txBody>
                    <a:bodyPr/>
                    <a:lstStyle/>
                    <a:p>
                      <a:endParaRPr lang="ru-RU"/>
                    </a:p>
                  </a:txBody>
                  <a:tcPr/>
                </a:tc>
              </a:tr>
              <a:tr h="167493">
                <a:tc>
                  <a:txBody>
                    <a:bodyPr/>
                    <a:lstStyle/>
                    <a:p>
                      <a:pPr algn="ctr">
                        <a:lnSpc>
                          <a:spcPct val="107000"/>
                        </a:lnSpc>
                        <a:spcAft>
                          <a:spcPts val="0"/>
                        </a:spcAft>
                      </a:pPr>
                      <a:r>
                        <a:rPr lang="uk-UA" sz="800" dirty="0">
                          <a:solidFill>
                            <a:schemeClr val="tx1"/>
                          </a:solidFill>
                          <a:effectLst/>
                        </a:rPr>
                        <a:t>8</a:t>
                      </a:r>
                      <a:endParaRPr lang="ru-RU" sz="800"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8322</a:t>
                      </a:r>
                      <a:endParaRPr lang="ru-RU" sz="800" b="1">
                        <a:solidFill>
                          <a:schemeClr val="tx1"/>
                        </a:solidFill>
                        <a:effectLst/>
                        <a:latin typeface="Calibri"/>
                        <a:ea typeface="Calibri"/>
                        <a:cs typeface="Times New Roman"/>
                      </a:endParaRPr>
                    </a:p>
                  </a:txBody>
                  <a:tcPr marL="29499" marR="29499" marT="0" marB="0" anchor="ctr"/>
                </a:tc>
                <a:tc>
                  <a:txBody>
                    <a:bodyPr/>
                    <a:lstStyle/>
                    <a:p>
                      <a:pPr>
                        <a:lnSpc>
                          <a:spcPct val="107000"/>
                        </a:lnSpc>
                        <a:spcAft>
                          <a:spcPts val="0"/>
                        </a:spcAft>
                      </a:pPr>
                      <a:r>
                        <a:rPr lang="uk-UA" sz="800" b="1">
                          <a:solidFill>
                            <a:schemeClr val="tx1"/>
                          </a:solidFill>
                          <a:effectLst/>
                        </a:rPr>
                        <a:t>Водій автотранспортних засобів, категорія В</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ПТН</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25</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3 міс.</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ru-RU"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20</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latin typeface="+mn-lt"/>
                          <a:ea typeface="+mn-ea"/>
                          <a:cs typeface="+mn-cs"/>
                        </a:rPr>
                        <a:t>20</a:t>
                      </a:r>
                      <a:endParaRPr lang="ru-RU" sz="800" b="1" dirty="0">
                        <a:solidFill>
                          <a:schemeClr val="tx1"/>
                        </a:solidFill>
                        <a:effectLst/>
                        <a:latin typeface="Calibri"/>
                        <a:ea typeface="Calibri"/>
                        <a:cs typeface="Times New Roman"/>
                      </a:endParaRPr>
                    </a:p>
                  </a:txBody>
                  <a:tcPr marL="29499" marR="29499" marT="0" marB="0" anchor="ctr"/>
                </a:tc>
              </a:tr>
              <a:tr h="268863">
                <a:tc>
                  <a:txBody>
                    <a:bodyPr/>
                    <a:lstStyle/>
                    <a:p>
                      <a:pPr algn="ctr">
                        <a:lnSpc>
                          <a:spcPct val="107000"/>
                        </a:lnSpc>
                        <a:spcAft>
                          <a:spcPts val="0"/>
                        </a:spcAft>
                      </a:pPr>
                      <a:r>
                        <a:rPr lang="uk-UA" sz="800" dirty="0">
                          <a:solidFill>
                            <a:schemeClr val="tx1"/>
                          </a:solidFill>
                          <a:effectLst/>
                        </a:rPr>
                        <a:t>9</a:t>
                      </a:r>
                      <a:endParaRPr lang="ru-RU" sz="800"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8331</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nSpc>
                          <a:spcPct val="107000"/>
                        </a:lnSpc>
                        <a:spcAft>
                          <a:spcPts val="0"/>
                        </a:spcAft>
                      </a:pPr>
                      <a:r>
                        <a:rPr lang="uk-UA" sz="800" b="1" dirty="0">
                          <a:solidFill>
                            <a:schemeClr val="tx1"/>
                          </a:solidFill>
                          <a:effectLst/>
                        </a:rPr>
                        <a:t>Тракторист-машиніст с/г виробництва,  категорія А1</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ПТН,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60</a:t>
                      </a:r>
                      <a:endParaRPr lang="ru-RU" sz="800" b="1" dirty="0">
                        <a:solidFill>
                          <a:schemeClr val="tx1"/>
                        </a:solidFill>
                        <a:effectLst/>
                        <a:latin typeface="Calibri"/>
                        <a:ea typeface="Calibri"/>
                        <a:cs typeface="Times New Roman"/>
                      </a:endParaRPr>
                    </a:p>
                  </a:txBody>
                  <a:tcPr marL="29499" marR="29499" marT="0" marB="0"/>
                </a:tc>
                <a:tc>
                  <a:txBody>
                    <a:bodyPr/>
                    <a:lstStyle/>
                    <a:p>
                      <a:pPr algn="ctr">
                        <a:lnSpc>
                          <a:spcPct val="107000"/>
                        </a:lnSpc>
                        <a:spcAft>
                          <a:spcPts val="0"/>
                        </a:spcAft>
                      </a:pPr>
                      <a:r>
                        <a:rPr lang="uk-UA" sz="800" b="1" dirty="0">
                          <a:solidFill>
                            <a:schemeClr val="tx1"/>
                          </a:solidFill>
                          <a:effectLst/>
                        </a:rPr>
                        <a:t>6,5</a:t>
                      </a:r>
                      <a:endParaRPr lang="ru-RU" sz="800" b="1" dirty="0">
                        <a:solidFill>
                          <a:schemeClr val="tx1"/>
                        </a:solidFill>
                        <a:effectLst/>
                      </a:endParaRPr>
                    </a:p>
                    <a:p>
                      <a:pPr algn="ctr">
                        <a:lnSpc>
                          <a:spcPct val="107000"/>
                        </a:lnSpc>
                        <a:spcAft>
                          <a:spcPts val="0"/>
                        </a:spcAft>
                      </a:pPr>
                      <a:r>
                        <a:rPr lang="uk-UA" sz="800" b="1" dirty="0">
                          <a:solidFill>
                            <a:schemeClr val="tx1"/>
                          </a:solidFill>
                          <a:effectLst/>
                        </a:rPr>
                        <a:t>міс.</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ru-RU" sz="800" b="1" dirty="0">
                          <a:solidFill>
                            <a:schemeClr val="tx1"/>
                          </a:solidFill>
                          <a:effectLst/>
                        </a:rPr>
                        <a:t>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nSpc>
                          <a:spcPct val="107000"/>
                        </a:lnSpc>
                        <a:spcAft>
                          <a:spcPts val="0"/>
                        </a:spcAft>
                        <a:tabLst>
                          <a:tab pos="25400" algn="l"/>
                        </a:tabLst>
                      </a:pPr>
                      <a:r>
                        <a:rPr lang="ru-RU" sz="800" b="1" baseline="0" dirty="0" smtClean="0">
                          <a:solidFill>
                            <a:schemeClr val="tx1"/>
                          </a:solidFill>
                          <a:effectLst/>
                          <a:latin typeface="+mn-lt"/>
                          <a:ea typeface="+mn-ea"/>
                          <a:cs typeface="+mn-cs"/>
                        </a:rPr>
                        <a:t>         77</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77</a:t>
                      </a:r>
                      <a:endParaRPr lang="ru-RU" sz="800" b="1" dirty="0">
                        <a:solidFill>
                          <a:schemeClr val="tx1"/>
                        </a:solidFill>
                        <a:effectLst/>
                        <a:latin typeface="Calibri"/>
                        <a:ea typeface="Calibri"/>
                        <a:cs typeface="Times New Roman"/>
                      </a:endParaRPr>
                    </a:p>
                  </a:txBody>
                  <a:tcPr marL="29499" marR="29499" marT="0" marB="0" anchor="ctr"/>
                </a:tc>
              </a:tr>
              <a:tr h="268863">
                <a:tc>
                  <a:txBody>
                    <a:bodyPr/>
                    <a:lstStyle/>
                    <a:p>
                      <a:pPr algn="ctr">
                        <a:lnSpc>
                          <a:spcPct val="107000"/>
                        </a:lnSpc>
                        <a:spcAft>
                          <a:spcPts val="0"/>
                        </a:spcAft>
                      </a:pPr>
                      <a:r>
                        <a:rPr lang="ru-RU" sz="800" dirty="0" smtClean="0">
                          <a:solidFill>
                            <a:schemeClr val="tx1"/>
                          </a:solidFill>
                          <a:effectLst/>
                          <a:latin typeface="Calibri"/>
                          <a:ea typeface="Calibri"/>
                          <a:cs typeface="Times New Roman"/>
                        </a:rPr>
                        <a:t>10</a:t>
                      </a:r>
                      <a:endParaRPr lang="ru-RU" sz="800"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8331</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nSpc>
                          <a:spcPct val="107000"/>
                        </a:lnSpc>
                        <a:spcAft>
                          <a:spcPts val="0"/>
                        </a:spcAft>
                      </a:pPr>
                      <a:r>
                        <a:rPr lang="uk-UA" sz="800" b="1" dirty="0">
                          <a:solidFill>
                            <a:schemeClr val="tx1"/>
                          </a:solidFill>
                          <a:effectLst/>
                        </a:rPr>
                        <a:t>Тракторист-машиніст с/г виробництва,  категорія </a:t>
                      </a:r>
                      <a:r>
                        <a:rPr lang="uk-UA" sz="800" b="1" dirty="0" smtClean="0">
                          <a:solidFill>
                            <a:schemeClr val="tx1"/>
                          </a:solidFill>
                          <a:effectLst/>
                        </a:rPr>
                        <a:t>А2</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ПТН,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endParaRPr lang="ru-RU" sz="800" b="1" dirty="0">
                        <a:solidFill>
                          <a:schemeClr val="tx1"/>
                        </a:solidFill>
                        <a:effectLst/>
                        <a:latin typeface="Calibri"/>
                        <a:ea typeface="Calibri"/>
                        <a:cs typeface="Times New Roman"/>
                      </a:endParaRPr>
                    </a:p>
                  </a:txBody>
                  <a:tcPr marL="29499" marR="29499" marT="0" marB="0"/>
                </a:tc>
                <a:tc>
                  <a:txBody>
                    <a:bodyPr/>
                    <a:lstStyle/>
                    <a:p>
                      <a:pPr algn="ctr">
                        <a:lnSpc>
                          <a:spcPct val="107000"/>
                        </a:lnSpc>
                        <a:spcAft>
                          <a:spcPts val="0"/>
                        </a:spcAft>
                      </a:pPr>
                      <a:r>
                        <a:rPr lang="uk-UA" sz="800" b="1" dirty="0" smtClean="0">
                          <a:solidFill>
                            <a:schemeClr val="tx1"/>
                          </a:solidFill>
                          <a:effectLst/>
                        </a:rPr>
                        <a:t>2,0</a:t>
                      </a:r>
                      <a:endParaRPr lang="ru-RU" sz="800" b="1" dirty="0">
                        <a:solidFill>
                          <a:schemeClr val="tx1"/>
                        </a:solidFill>
                        <a:effectLst/>
                      </a:endParaRPr>
                    </a:p>
                    <a:p>
                      <a:pPr algn="ctr">
                        <a:lnSpc>
                          <a:spcPct val="107000"/>
                        </a:lnSpc>
                        <a:spcAft>
                          <a:spcPts val="0"/>
                        </a:spcAft>
                      </a:pPr>
                      <a:r>
                        <a:rPr lang="uk-UA" sz="800" b="1" dirty="0">
                          <a:solidFill>
                            <a:schemeClr val="tx1"/>
                          </a:solidFill>
                          <a:effectLst/>
                        </a:rPr>
                        <a:t>міс.</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endParaRPr lang="ru-RU" sz="800" b="1" dirty="0">
                        <a:solidFill>
                          <a:schemeClr val="tx1"/>
                        </a:solidFill>
                        <a:effectLst/>
                        <a:latin typeface="Calibri"/>
                        <a:ea typeface="Calibri"/>
                        <a:cs typeface="Times New Roman"/>
                      </a:endParaRPr>
                    </a:p>
                  </a:txBody>
                  <a:tcPr marL="29499" marR="29499" marT="0" marB="0" anchor="ctr"/>
                </a:tc>
                <a:tc>
                  <a:txBody>
                    <a:bodyPr/>
                    <a:lstStyle/>
                    <a:p>
                      <a:pPr>
                        <a:lnSpc>
                          <a:spcPct val="107000"/>
                        </a:lnSpc>
                        <a:spcAft>
                          <a:spcPts val="0"/>
                        </a:spcAft>
                        <a:tabLst>
                          <a:tab pos="25400" algn="l"/>
                        </a:tabLst>
                      </a:pPr>
                      <a:r>
                        <a:rPr lang="ru-RU" sz="800" b="1" dirty="0" smtClean="0">
                          <a:solidFill>
                            <a:schemeClr val="tx1"/>
                          </a:solidFill>
                          <a:effectLst/>
                          <a:latin typeface="Calibri"/>
                          <a:ea typeface="Calibri"/>
                          <a:cs typeface="Times New Roman"/>
                        </a:rPr>
                        <a:t>         17</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ru-RU" sz="800" b="1" dirty="0" smtClean="0">
                          <a:solidFill>
                            <a:schemeClr val="tx1"/>
                          </a:solidFill>
                          <a:effectLst/>
                          <a:latin typeface="Calibri"/>
                          <a:ea typeface="Calibri"/>
                          <a:cs typeface="Times New Roman"/>
                        </a:rPr>
                        <a:t>17</a:t>
                      </a:r>
                      <a:endParaRPr lang="ru-RU" sz="800" b="1" dirty="0">
                        <a:solidFill>
                          <a:schemeClr val="tx1"/>
                        </a:solidFill>
                        <a:effectLst/>
                        <a:latin typeface="Calibri"/>
                        <a:ea typeface="Calibri"/>
                        <a:cs typeface="Times New Roman"/>
                      </a:endParaRPr>
                    </a:p>
                  </a:txBody>
                  <a:tcPr marL="29499" marR="29499" marT="0" marB="0" anchor="ctr"/>
                </a:tc>
              </a:tr>
              <a:tr h="268863">
                <a:tc>
                  <a:txBody>
                    <a:bodyPr/>
                    <a:lstStyle/>
                    <a:p>
                      <a:pPr algn="ctr">
                        <a:lnSpc>
                          <a:spcPct val="107000"/>
                        </a:lnSpc>
                        <a:spcAft>
                          <a:spcPts val="0"/>
                        </a:spcAft>
                      </a:pPr>
                      <a:r>
                        <a:rPr lang="uk-UA" sz="800" dirty="0">
                          <a:solidFill>
                            <a:schemeClr val="tx1"/>
                          </a:solidFill>
                          <a:effectLst/>
                        </a:rPr>
                        <a:t> </a:t>
                      </a:r>
                      <a:endParaRPr lang="ru-RU" sz="800"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smtClean="0">
                          <a:solidFill>
                            <a:schemeClr val="tx1"/>
                          </a:solidFill>
                          <a:effectLst/>
                        </a:rPr>
                        <a:t>8331</a:t>
                      </a:r>
                      <a:r>
                        <a:rPr lang="uk-UA" sz="800" b="1" dirty="0">
                          <a:solidFill>
                            <a:schemeClr val="tx1"/>
                          </a:solidFill>
                          <a:effectLst/>
                        </a:rPr>
                        <a:t>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nSpc>
                          <a:spcPct val="107000"/>
                        </a:lnSpc>
                        <a:spcAft>
                          <a:spcPts val="0"/>
                        </a:spcAft>
                      </a:pPr>
                      <a:r>
                        <a:rPr lang="uk-UA" sz="800" b="1">
                          <a:solidFill>
                            <a:schemeClr val="tx1"/>
                          </a:solidFill>
                          <a:effectLst/>
                        </a:rPr>
                        <a:t>Категорія Е1</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ПК</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1,2 міс.</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ru-RU" sz="800" b="1" dirty="0">
                          <a:solidFill>
                            <a:schemeClr val="tx1"/>
                          </a:solidFill>
                          <a:effectLst/>
                        </a:rPr>
                        <a:t> </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tabLst>
                          <a:tab pos="25400" algn="l"/>
                        </a:tabLst>
                      </a:pPr>
                      <a:r>
                        <a:rPr lang="uk-UA" sz="800" b="1" dirty="0" smtClean="0">
                          <a:solidFill>
                            <a:schemeClr val="tx1"/>
                          </a:solidFill>
                          <a:effectLst/>
                          <a:latin typeface="+mn-lt"/>
                          <a:ea typeface="+mn-ea"/>
                          <a:cs typeface="+mn-cs"/>
                        </a:rPr>
                        <a:t>20</a:t>
                      </a:r>
                      <a:endParaRPr lang="ru-RU" sz="800" b="1" dirty="0">
                        <a:solidFill>
                          <a:schemeClr val="tx1"/>
                        </a:solidFill>
                        <a:effectLst/>
                        <a:latin typeface="Calibri"/>
                        <a:ea typeface="Calibri"/>
                        <a:cs typeface="Times New Roman"/>
                      </a:endParaRPr>
                    </a:p>
                  </a:txBody>
                  <a:tcPr marL="29499" marR="29499" marT="0" marB="0" anchor="ctr"/>
                </a:tc>
                <a:tc>
                  <a:txBody>
                    <a:bodyPr/>
                    <a:lstStyle/>
                    <a:p>
                      <a:pPr algn="ctr">
                        <a:lnSpc>
                          <a:spcPct val="107000"/>
                        </a:lnSpc>
                        <a:spcAft>
                          <a:spcPts val="0"/>
                        </a:spcAft>
                      </a:pPr>
                      <a:r>
                        <a:rPr lang="uk-UA" sz="800" b="1" dirty="0">
                          <a:solidFill>
                            <a:schemeClr val="tx1"/>
                          </a:solidFill>
                          <a:effectLst/>
                        </a:rPr>
                        <a:t> </a:t>
                      </a:r>
                      <a:endParaRPr lang="ru-RU" sz="800" b="1" dirty="0">
                        <a:solidFill>
                          <a:schemeClr val="tx1"/>
                        </a:solidFill>
                        <a:effectLst/>
                      </a:endParaRPr>
                    </a:p>
                    <a:p>
                      <a:pPr algn="ctr">
                        <a:lnSpc>
                          <a:spcPct val="107000"/>
                        </a:lnSpc>
                        <a:spcAft>
                          <a:spcPts val="0"/>
                        </a:spcAft>
                      </a:pPr>
                      <a:r>
                        <a:rPr lang="uk-UA" sz="800" b="1" dirty="0" smtClean="0">
                          <a:solidFill>
                            <a:schemeClr val="tx1"/>
                          </a:solidFill>
                          <a:effectLst/>
                          <a:latin typeface="+mn-lt"/>
                          <a:ea typeface="+mn-ea"/>
                          <a:cs typeface="+mn-cs"/>
                        </a:rPr>
                        <a:t>20</a:t>
                      </a:r>
                      <a:endParaRPr lang="ru-RU" sz="800" b="1" dirty="0">
                        <a:solidFill>
                          <a:schemeClr val="tx1"/>
                        </a:solidFill>
                        <a:effectLst/>
                        <a:latin typeface="Calibri"/>
                        <a:ea typeface="Calibri"/>
                        <a:cs typeface="Times New Roman"/>
                      </a:endParaRPr>
                    </a:p>
                  </a:txBody>
                  <a:tcPr marL="29499" marR="29499" marT="0" marB="0"/>
                </a:tc>
              </a:tr>
              <a:tr h="251238">
                <a:tc>
                  <a:txBody>
                    <a:bodyPr/>
                    <a:lstStyle/>
                    <a:p>
                      <a:pPr algn="just">
                        <a:lnSpc>
                          <a:spcPct val="107000"/>
                        </a:lnSpc>
                        <a:spcAft>
                          <a:spcPts val="0"/>
                        </a:spcAft>
                      </a:pPr>
                      <a:r>
                        <a:rPr lang="ru-RU" sz="600" dirty="0">
                          <a:effectLst/>
                        </a:rPr>
                        <a:t> </a:t>
                      </a:r>
                      <a:endParaRPr lang="ru-RU" sz="500" dirty="0">
                        <a:effectLst/>
                        <a:latin typeface="Calibri"/>
                        <a:ea typeface="Calibri"/>
                        <a:cs typeface="Times New Roman"/>
                      </a:endParaRPr>
                    </a:p>
                  </a:txBody>
                  <a:tcPr marL="29499" marR="29499" marT="0" marB="0"/>
                </a:tc>
                <a:tc>
                  <a:txBody>
                    <a:bodyPr/>
                    <a:lstStyle/>
                    <a:p>
                      <a:pPr algn="ctr">
                        <a:lnSpc>
                          <a:spcPct val="107000"/>
                        </a:lnSpc>
                        <a:spcAft>
                          <a:spcPts val="0"/>
                        </a:spcAft>
                      </a:pPr>
                      <a:r>
                        <a:rPr lang="ru-RU"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tc>
                <a:tc gridSpan="3">
                  <a:txBody>
                    <a:bodyPr/>
                    <a:lstStyle/>
                    <a:p>
                      <a:pPr>
                        <a:lnSpc>
                          <a:spcPct val="107000"/>
                        </a:lnSpc>
                        <a:spcAft>
                          <a:spcPts val="0"/>
                        </a:spcAft>
                      </a:pPr>
                      <a:r>
                        <a:rPr lang="uk-UA" sz="800" b="1">
                          <a:solidFill>
                            <a:schemeClr val="tx1"/>
                          </a:solidFill>
                          <a:effectLst/>
                        </a:rPr>
                        <a:t>Всього:</a:t>
                      </a:r>
                      <a:endParaRPr lang="ru-RU" sz="800" b="1">
                        <a:solidFill>
                          <a:schemeClr val="tx1"/>
                        </a:solidFill>
                        <a:effectLst/>
                        <a:latin typeface="Calibri"/>
                        <a:ea typeface="Calibri"/>
                        <a:cs typeface="Times New Roman"/>
                      </a:endParaRPr>
                    </a:p>
                  </a:txBody>
                  <a:tcPr marL="29499" marR="29499" marT="0" marB="0"/>
                </a:tc>
                <a:tc hMerge="1">
                  <a:txBody>
                    <a:bodyPr/>
                    <a:lstStyle/>
                    <a:p>
                      <a:endParaRPr lang="ru-RU"/>
                    </a:p>
                  </a:txBody>
                  <a:tcPr/>
                </a:tc>
                <a:tc hMerge="1">
                  <a:txBody>
                    <a:bodyPr/>
                    <a:lstStyle/>
                    <a:p>
                      <a:endParaRPr lang="ru-RU"/>
                    </a:p>
                  </a:txBody>
                  <a:tcPr/>
                </a:tc>
                <a:tc>
                  <a:txBody>
                    <a:bodyPr/>
                    <a:lstStyle/>
                    <a:p>
                      <a:pPr algn="ctr">
                        <a:lnSpc>
                          <a:spcPct val="107000"/>
                        </a:lnSpc>
                        <a:spcAft>
                          <a:spcPts val="0"/>
                        </a:spcAft>
                      </a:pPr>
                      <a:r>
                        <a:rPr lang="uk-UA" sz="800" b="1">
                          <a:solidFill>
                            <a:schemeClr val="tx1"/>
                          </a:solidFill>
                          <a:effectLst/>
                        </a:rPr>
                        <a:t> </a:t>
                      </a:r>
                      <a:endParaRPr lang="ru-RU" sz="800" b="1">
                        <a:solidFill>
                          <a:schemeClr val="tx1"/>
                        </a:solidFill>
                        <a:effectLst/>
                        <a:latin typeface="Calibri"/>
                        <a:ea typeface="Calibri"/>
                        <a:cs typeface="Times New Roman"/>
                      </a:endParaRPr>
                    </a:p>
                  </a:txBody>
                  <a:tcPr marL="29499" marR="29499" marT="0" marB="0"/>
                </a:tc>
                <a:tc>
                  <a:txBody>
                    <a:bodyPr/>
                    <a:lstStyle/>
                    <a:p>
                      <a:pPr algn="ctr">
                        <a:lnSpc>
                          <a:spcPct val="107000"/>
                        </a:lnSpc>
                        <a:spcAft>
                          <a:spcPts val="0"/>
                        </a:spcAft>
                      </a:pPr>
                      <a:r>
                        <a:rPr lang="uk-UA" sz="800" b="1" dirty="0" smtClean="0">
                          <a:solidFill>
                            <a:schemeClr val="tx1"/>
                          </a:solidFill>
                          <a:effectLst/>
                        </a:rPr>
                        <a:t>172</a:t>
                      </a:r>
                      <a:endParaRPr lang="ru-RU" sz="800" b="1" dirty="0">
                        <a:solidFill>
                          <a:schemeClr val="tx1"/>
                        </a:solidFill>
                        <a:effectLst/>
                        <a:latin typeface="Calibri"/>
                        <a:ea typeface="Calibri"/>
                        <a:cs typeface="Times New Roman"/>
                      </a:endParaRPr>
                    </a:p>
                  </a:txBody>
                  <a:tcPr marL="29499" marR="29499" marT="0" marB="0"/>
                </a:tc>
                <a:tc>
                  <a:txBody>
                    <a:bodyPr/>
                    <a:lstStyle/>
                    <a:p>
                      <a:pPr algn="ctr">
                        <a:lnSpc>
                          <a:spcPct val="107000"/>
                        </a:lnSpc>
                        <a:spcAft>
                          <a:spcPts val="0"/>
                        </a:spcAft>
                      </a:pPr>
                      <a:r>
                        <a:rPr lang="uk-UA" sz="800" b="1" dirty="0" smtClean="0">
                          <a:solidFill>
                            <a:schemeClr val="tx1"/>
                          </a:solidFill>
                          <a:effectLst/>
                        </a:rPr>
                        <a:t>138</a:t>
                      </a:r>
                      <a:endParaRPr lang="ru-RU" sz="800" b="1" dirty="0">
                        <a:solidFill>
                          <a:schemeClr val="tx1"/>
                        </a:solidFill>
                        <a:effectLst/>
                        <a:latin typeface="Calibri"/>
                        <a:ea typeface="Calibri"/>
                        <a:cs typeface="Times New Roman"/>
                      </a:endParaRPr>
                    </a:p>
                  </a:txBody>
                  <a:tcPr marL="29499" marR="29499" marT="0" marB="0"/>
                </a:tc>
                <a:tc>
                  <a:txBody>
                    <a:bodyPr/>
                    <a:lstStyle/>
                    <a:p>
                      <a:pPr algn="ctr">
                        <a:lnSpc>
                          <a:spcPct val="107000"/>
                        </a:lnSpc>
                        <a:spcAft>
                          <a:spcPts val="0"/>
                        </a:spcAft>
                      </a:pPr>
                      <a:r>
                        <a:rPr lang="uk-UA" sz="800" b="1" dirty="0" smtClean="0">
                          <a:solidFill>
                            <a:schemeClr val="tx1"/>
                          </a:solidFill>
                          <a:effectLst/>
                          <a:latin typeface="+mn-lt"/>
                          <a:ea typeface="+mn-ea"/>
                          <a:cs typeface="+mn-cs"/>
                        </a:rPr>
                        <a:t>52</a:t>
                      </a:r>
                      <a:endParaRPr lang="ru-RU" sz="800" b="1" dirty="0">
                        <a:solidFill>
                          <a:schemeClr val="tx1"/>
                        </a:solidFill>
                        <a:effectLst/>
                        <a:latin typeface="Calibri"/>
                        <a:ea typeface="Calibri"/>
                        <a:cs typeface="Times New Roman"/>
                      </a:endParaRPr>
                    </a:p>
                  </a:txBody>
                  <a:tcPr marL="29499" marR="29499" marT="0" marB="0"/>
                </a:tc>
                <a:tc>
                  <a:txBody>
                    <a:bodyPr/>
                    <a:lstStyle/>
                    <a:p>
                      <a:pPr algn="ctr">
                        <a:lnSpc>
                          <a:spcPct val="107000"/>
                        </a:lnSpc>
                        <a:spcAft>
                          <a:spcPts val="0"/>
                        </a:spcAft>
                      </a:pPr>
                      <a:r>
                        <a:rPr lang="uk-UA" sz="800" b="1" dirty="0" smtClean="0">
                          <a:solidFill>
                            <a:schemeClr val="tx1"/>
                          </a:solidFill>
                          <a:effectLst/>
                          <a:latin typeface="+mn-lt"/>
                          <a:ea typeface="+mn-ea"/>
                          <a:cs typeface="+mn-cs"/>
                        </a:rPr>
                        <a:t>250</a:t>
                      </a:r>
                      <a:endParaRPr lang="ru-RU" sz="800" b="1" dirty="0">
                        <a:solidFill>
                          <a:schemeClr val="tx1"/>
                        </a:solidFill>
                        <a:effectLst/>
                        <a:latin typeface="Calibri"/>
                        <a:ea typeface="Calibri"/>
                        <a:cs typeface="Times New Roman"/>
                      </a:endParaRPr>
                    </a:p>
                  </a:txBody>
                  <a:tcPr marL="29499" marR="29499" marT="0" marB="0"/>
                </a:tc>
                <a:tc>
                  <a:txBody>
                    <a:bodyPr/>
                    <a:lstStyle/>
                    <a:p>
                      <a:pPr>
                        <a:lnSpc>
                          <a:spcPct val="107000"/>
                        </a:lnSpc>
                        <a:spcAft>
                          <a:spcPts val="0"/>
                        </a:spcAft>
                      </a:pPr>
                      <a:r>
                        <a:rPr lang="uk-UA" sz="800" b="1" dirty="0" smtClean="0">
                          <a:solidFill>
                            <a:schemeClr val="tx1"/>
                          </a:solidFill>
                          <a:effectLst/>
                        </a:rPr>
                        <a:t>612</a:t>
                      </a:r>
                      <a:endParaRPr lang="ru-RU" sz="800" b="1" dirty="0">
                        <a:solidFill>
                          <a:schemeClr val="tx1"/>
                        </a:solidFill>
                        <a:effectLst/>
                        <a:latin typeface="Calibri"/>
                        <a:ea typeface="Calibri"/>
                        <a:cs typeface="Times New Roman"/>
                      </a:endParaRPr>
                    </a:p>
                  </a:txBody>
                  <a:tcPr marL="29499" marR="29499" marT="0" marB="0"/>
                </a:tc>
              </a:tr>
            </a:tbl>
          </a:graphicData>
        </a:graphic>
      </p:graphicFrame>
      <p:sp>
        <p:nvSpPr>
          <p:cNvPr id="3" name="Заголовок 2"/>
          <p:cNvSpPr>
            <a:spLocks noGrp="1"/>
          </p:cNvSpPr>
          <p:nvPr>
            <p:ph type="title"/>
          </p:nvPr>
        </p:nvSpPr>
        <p:spPr>
          <a:xfrm>
            <a:off x="0" y="116632"/>
            <a:ext cx="9036496" cy="576064"/>
          </a:xfrm>
        </p:spPr>
        <p:txBody>
          <a:bodyPr>
            <a:normAutofit fontScale="90000"/>
          </a:bodyPr>
          <a:lstStyle/>
          <a:p>
            <a:pPr lvl="0" indent="539750" fontAlgn="base">
              <a:spcAft>
                <a:spcPct val="0"/>
              </a:spcAft>
              <a:tabLst>
                <a:tab pos="25400" algn="l"/>
              </a:tabLst>
            </a:pPr>
            <a:r>
              <a:rPr lang="ru-RU" sz="1400" dirty="0" smtClean="0">
                <a:solidFill>
                  <a:prstClr val="black"/>
                </a:solidFill>
                <a:latin typeface="Times New Roman" pitchFamily="18" charset="0"/>
                <a:ea typeface="Times New Roman" pitchFamily="18" charset="0"/>
                <a:cs typeface="Times New Roman" pitchFamily="18" charset="0"/>
              </a:rPr>
              <a:t/>
            </a:r>
            <a:br>
              <a:rPr lang="ru-RU" sz="1400" dirty="0" smtClean="0">
                <a:solidFill>
                  <a:prstClr val="black"/>
                </a:solidFill>
                <a:latin typeface="Times New Roman" pitchFamily="18" charset="0"/>
                <a:ea typeface="Times New Roman" pitchFamily="18" charset="0"/>
                <a:cs typeface="Times New Roman" pitchFamily="18" charset="0"/>
              </a:rPr>
            </a:br>
            <a:r>
              <a:rPr lang="ru-RU" sz="1400" dirty="0">
                <a:solidFill>
                  <a:prstClr val="black"/>
                </a:solidFill>
                <a:latin typeface="Times New Roman" pitchFamily="18" charset="0"/>
                <a:ea typeface="Times New Roman" pitchFamily="18" charset="0"/>
                <a:cs typeface="Times New Roman" pitchFamily="18" charset="0"/>
              </a:rPr>
              <a:t/>
            </a:r>
            <a:br>
              <a:rPr lang="ru-RU" sz="1400" dirty="0">
                <a:solidFill>
                  <a:prstClr val="black"/>
                </a:solidFill>
                <a:latin typeface="Times New Roman" pitchFamily="18" charset="0"/>
                <a:ea typeface="Times New Roman" pitchFamily="18" charset="0"/>
                <a:cs typeface="Times New Roman" pitchFamily="18" charset="0"/>
              </a:rPr>
            </a:br>
            <a:r>
              <a:rPr lang="ru-RU" sz="1400" dirty="0" smtClean="0">
                <a:solidFill>
                  <a:prstClr val="black"/>
                </a:solidFill>
                <a:latin typeface="Times New Roman" pitchFamily="18" charset="0"/>
                <a:ea typeface="Times New Roman" pitchFamily="18" charset="0"/>
                <a:cs typeface="Times New Roman" pitchFamily="18" charset="0"/>
              </a:rPr>
              <a:t/>
            </a:r>
            <a:br>
              <a:rPr lang="ru-RU" sz="1400" dirty="0" smtClean="0">
                <a:solidFill>
                  <a:prstClr val="black"/>
                </a:solidFill>
                <a:latin typeface="Times New Roman" pitchFamily="18" charset="0"/>
                <a:ea typeface="Times New Roman" pitchFamily="18" charset="0"/>
                <a:cs typeface="Times New Roman" pitchFamily="18" charset="0"/>
              </a:rPr>
            </a:br>
            <a:r>
              <a:rPr lang="ru-RU" sz="1400" dirty="0">
                <a:solidFill>
                  <a:prstClr val="black"/>
                </a:solidFill>
                <a:latin typeface="Times New Roman" pitchFamily="18" charset="0"/>
                <a:ea typeface="Times New Roman" pitchFamily="18" charset="0"/>
                <a:cs typeface="Times New Roman" pitchFamily="18" charset="0"/>
              </a:rPr>
              <a:t> </a:t>
            </a:r>
            <a:r>
              <a:rPr lang="ru-RU" sz="1400" dirty="0" smtClean="0">
                <a:solidFill>
                  <a:prstClr val="black"/>
                </a:solidFill>
                <a:latin typeface="Times New Roman" pitchFamily="18" charset="0"/>
                <a:ea typeface="Times New Roman" pitchFamily="18" charset="0"/>
                <a:cs typeface="Times New Roman" pitchFamily="18" charset="0"/>
              </a:rPr>
              <a:t>        </a:t>
            </a:r>
            <a:br>
              <a:rPr lang="ru-RU" sz="1400" dirty="0" smtClean="0">
                <a:solidFill>
                  <a:prstClr val="black"/>
                </a:solidFill>
                <a:latin typeface="Times New Roman" pitchFamily="18" charset="0"/>
                <a:ea typeface="Times New Roman" pitchFamily="18" charset="0"/>
                <a:cs typeface="Times New Roman" pitchFamily="18" charset="0"/>
              </a:rPr>
            </a:br>
            <a:r>
              <a:rPr lang="ru-RU" sz="1400" dirty="0" smtClean="0">
                <a:solidFill>
                  <a:prstClr val="black"/>
                </a:solidFill>
                <a:latin typeface="Times New Roman" pitchFamily="18" charset="0"/>
                <a:ea typeface="Times New Roman" pitchFamily="18" charset="0"/>
                <a:cs typeface="Times New Roman" pitchFamily="18" charset="0"/>
              </a:rPr>
              <a:t> </a:t>
            </a:r>
            <a:r>
              <a:rPr lang="ru-RU" sz="1800" dirty="0" smtClean="0">
                <a:solidFill>
                  <a:prstClr val="black"/>
                </a:solidFill>
                <a:latin typeface="Times New Roman" pitchFamily="18" charset="0"/>
                <a:ea typeface="Times New Roman" pitchFamily="18" charset="0"/>
                <a:cs typeface="Times New Roman" pitchFamily="18" charset="0"/>
              </a:rPr>
              <a:t>Контингент </a:t>
            </a:r>
            <a:r>
              <a:rPr lang="ru-RU" sz="1800" dirty="0" err="1">
                <a:solidFill>
                  <a:prstClr val="black"/>
                </a:solidFill>
                <a:latin typeface="Times New Roman" pitchFamily="18" charset="0"/>
                <a:ea typeface="Times New Roman" pitchFamily="18" charset="0"/>
                <a:cs typeface="Times New Roman" pitchFamily="18" charset="0"/>
              </a:rPr>
              <a:t>учнів</a:t>
            </a:r>
            <a:r>
              <a:rPr lang="ru-RU" sz="1800" dirty="0">
                <a:solidFill>
                  <a:prstClr val="black"/>
                </a:solidFill>
                <a:latin typeface="Times New Roman" pitchFamily="18" charset="0"/>
                <a:ea typeface="Times New Roman" pitchFamily="18" charset="0"/>
                <a:cs typeface="Times New Roman" pitchFamily="18" charset="0"/>
              </a:rPr>
              <a:t> і </a:t>
            </a:r>
            <a:r>
              <a:rPr lang="ru-RU" sz="1800" dirty="0" err="1">
                <a:solidFill>
                  <a:prstClr val="black"/>
                </a:solidFill>
                <a:latin typeface="Times New Roman" pitchFamily="18" charset="0"/>
                <a:ea typeface="Times New Roman" pitchFamily="18" charset="0"/>
                <a:cs typeface="Times New Roman" pitchFamily="18" charset="0"/>
              </a:rPr>
              <a:t>слухачів</a:t>
            </a:r>
            <a:r>
              <a:rPr lang="ru-RU" sz="1800" dirty="0">
                <a:solidFill>
                  <a:prstClr val="black"/>
                </a:solidFill>
                <a:latin typeface="Times New Roman" pitchFamily="18" charset="0"/>
                <a:ea typeface="Times New Roman" pitchFamily="18" charset="0"/>
                <a:cs typeface="Times New Roman" pitchFamily="18" charset="0"/>
              </a:rPr>
              <a:t> </a:t>
            </a:r>
            <a:r>
              <a:rPr lang="uk-UA" sz="1800" dirty="0">
                <a:solidFill>
                  <a:prstClr val="black"/>
                </a:solidFill>
                <a:latin typeface="Times New Roman" pitchFamily="18" charset="0"/>
                <a:ea typeface="Times New Roman" pitchFamily="18" charset="0"/>
                <a:cs typeface="Times New Roman" pitchFamily="18" charset="0"/>
              </a:rPr>
              <a:t> у </a:t>
            </a:r>
            <a:r>
              <a:rPr lang="uk-UA" sz="1800" dirty="0" smtClean="0">
                <a:solidFill>
                  <a:prstClr val="black"/>
                </a:solidFill>
                <a:latin typeface="Times New Roman" pitchFamily="18" charset="0"/>
                <a:ea typeface="Times New Roman" pitchFamily="18" charset="0"/>
                <a:cs typeface="Times New Roman" pitchFamily="18" charset="0"/>
              </a:rPr>
              <a:t>2023-2024 </a:t>
            </a:r>
            <a:r>
              <a:rPr lang="uk-UA" sz="1800" dirty="0">
                <a:solidFill>
                  <a:prstClr val="black"/>
                </a:solidFill>
                <a:latin typeface="Times New Roman" pitchFamily="18" charset="0"/>
                <a:ea typeface="Times New Roman" pitchFamily="18" charset="0"/>
                <a:cs typeface="Times New Roman" pitchFamily="18" charset="0"/>
              </a:rPr>
              <a:t>н. р. </a:t>
            </a:r>
            <a:r>
              <a:rPr lang="ru-RU" sz="1800" dirty="0">
                <a:solidFill>
                  <a:prstClr val="black"/>
                </a:solidFill>
                <a:latin typeface="Times New Roman" pitchFamily="18" charset="0"/>
                <a:ea typeface="Times New Roman" pitchFamily="18" charset="0"/>
                <a:cs typeface="Times New Roman" pitchFamily="18" charset="0"/>
              </a:rPr>
              <a:t>становив </a:t>
            </a:r>
            <a:r>
              <a:rPr lang="uk-UA" sz="1800" b="1" dirty="0">
                <a:solidFill>
                  <a:prstClr val="black"/>
                </a:solidFill>
                <a:latin typeface="Times New Roman" pitchFamily="18" charset="0"/>
                <a:ea typeface="Times New Roman" pitchFamily="18" charset="0"/>
                <a:cs typeface="Times New Roman" pitchFamily="18" charset="0"/>
              </a:rPr>
              <a:t> </a:t>
            </a:r>
            <a:r>
              <a:rPr lang="uk-UA" sz="1800" b="1" dirty="0" smtClean="0">
                <a:solidFill>
                  <a:prstClr val="black"/>
                </a:solidFill>
                <a:latin typeface="Times New Roman" pitchFamily="18" charset="0"/>
                <a:ea typeface="Times New Roman" pitchFamily="18" charset="0"/>
                <a:cs typeface="Times New Roman" pitchFamily="18" charset="0"/>
              </a:rPr>
              <a:t>612 осіб</a:t>
            </a:r>
            <a:r>
              <a:rPr lang="ru-RU" sz="1800" b="1" dirty="0">
                <a:solidFill>
                  <a:prstClr val="black"/>
                </a:solidFill>
                <a:latin typeface="Times New Roman" pitchFamily="18" charset="0"/>
                <a:ea typeface="Times New Roman" pitchFamily="18" charset="0"/>
                <a:cs typeface="Times New Roman" pitchFamily="18" charset="0"/>
              </a:rPr>
              <a:t>, </a:t>
            </a:r>
            <a:r>
              <a:rPr lang="ru-RU" sz="1800" b="1" dirty="0" smtClean="0">
                <a:solidFill>
                  <a:prstClr val="black"/>
                </a:solidFill>
                <a:latin typeface="Times New Roman" pitchFamily="18" charset="0"/>
                <a:ea typeface="Times New Roman" pitchFamily="18" charset="0"/>
                <a:cs typeface="Times New Roman" pitchFamily="18" charset="0"/>
              </a:rPr>
              <a:t/>
            </a:r>
            <a:br>
              <a:rPr lang="ru-RU" sz="1800" b="1" dirty="0" smtClean="0">
                <a:solidFill>
                  <a:prstClr val="black"/>
                </a:solidFill>
                <a:latin typeface="Times New Roman" pitchFamily="18" charset="0"/>
                <a:ea typeface="Times New Roman" pitchFamily="18" charset="0"/>
                <a:cs typeface="Times New Roman" pitchFamily="18" charset="0"/>
              </a:rPr>
            </a:br>
            <a:r>
              <a:rPr lang="ru-RU" sz="1800" b="1" dirty="0" smtClean="0">
                <a:solidFill>
                  <a:prstClr val="black"/>
                </a:solidFill>
                <a:latin typeface="Times New Roman" pitchFamily="18" charset="0"/>
                <a:ea typeface="Times New Roman" pitchFamily="18" charset="0"/>
                <a:cs typeface="Times New Roman" pitchFamily="18" charset="0"/>
              </a:rPr>
              <a:t>з них</a:t>
            </a:r>
            <a:r>
              <a:rPr lang="ru-RU" sz="1800" dirty="0" smtClean="0">
                <a:solidFill>
                  <a:prstClr val="black"/>
                </a:solidFill>
                <a:latin typeface="Times New Roman" pitchFamily="18" charset="0"/>
                <a:ea typeface="Times New Roman" pitchFamily="18" charset="0"/>
                <a:cs typeface="Times New Roman" pitchFamily="18" charset="0"/>
              </a:rPr>
              <a:t>  </a:t>
            </a:r>
            <a:r>
              <a:rPr lang="uk-UA" sz="1800" dirty="0">
                <a:solidFill>
                  <a:prstClr val="black"/>
                </a:solidFill>
                <a:latin typeface="Times New Roman" pitchFamily="18" charset="0"/>
                <a:ea typeface="Times New Roman" pitchFamily="18" charset="0"/>
                <a:cs typeface="Times New Roman" pitchFamily="18" charset="0"/>
              </a:rPr>
              <a:t>за контрактом – </a:t>
            </a:r>
            <a:r>
              <a:rPr lang="uk-UA" sz="1800" dirty="0" smtClean="0">
                <a:solidFill>
                  <a:prstClr val="black"/>
                </a:solidFill>
                <a:latin typeface="Times New Roman" pitchFamily="18" charset="0"/>
                <a:ea typeface="Times New Roman" pitchFamily="18" charset="0"/>
                <a:cs typeface="Times New Roman" pitchFamily="18" charset="0"/>
              </a:rPr>
              <a:t>19 здобувачів освіти</a:t>
            </a:r>
            <a:r>
              <a:rPr lang="ru-RU" sz="1800" dirty="0">
                <a:solidFill>
                  <a:prstClr val="black"/>
                </a:solidFill>
                <a:latin typeface="Times New Roman" pitchFamily="18" charset="0"/>
                <a:ea typeface="+mn-ea"/>
                <a:cs typeface="Times New Roman" pitchFamily="18" charset="0"/>
              </a:rPr>
              <a:t/>
            </a:r>
            <a:br>
              <a:rPr lang="ru-RU" sz="1800" dirty="0">
                <a:solidFill>
                  <a:prstClr val="black"/>
                </a:solidFill>
                <a:latin typeface="Times New Roman" pitchFamily="18" charset="0"/>
                <a:ea typeface="+mn-ea"/>
                <a:cs typeface="Times New Roman" pitchFamily="18" charset="0"/>
              </a:rPr>
            </a:br>
            <a:r>
              <a:rPr lang="ru-RU" sz="1800" dirty="0" smtClean="0">
                <a:solidFill>
                  <a:prstClr val="black"/>
                </a:solidFill>
                <a:latin typeface="Arial" pitchFamily="34" charset="0"/>
                <a:ea typeface="+mn-ea"/>
                <a:cs typeface="Arial" pitchFamily="34" charset="0"/>
              </a:rPr>
              <a:t/>
            </a:r>
            <a:br>
              <a:rPr lang="ru-RU" sz="1800" dirty="0" smtClean="0">
                <a:solidFill>
                  <a:prstClr val="black"/>
                </a:solidFill>
                <a:latin typeface="Arial" pitchFamily="34" charset="0"/>
                <a:ea typeface="+mn-ea"/>
                <a:cs typeface="Arial" pitchFamily="34" charset="0"/>
              </a:rPr>
            </a:br>
            <a:endParaRPr lang="ru-RU" sz="1800" dirty="0"/>
          </a:p>
        </p:txBody>
      </p:sp>
      <p:sp>
        <p:nvSpPr>
          <p:cNvPr id="6" name="Прямоугольник 5"/>
          <p:cNvSpPr/>
          <p:nvPr/>
        </p:nvSpPr>
        <p:spPr>
          <a:xfrm rot="10800000" flipV="1">
            <a:off x="107504" y="5893240"/>
            <a:ext cx="8784976" cy="861774"/>
          </a:xfrm>
          <a:prstGeom prst="rect">
            <a:avLst/>
          </a:prstGeom>
        </p:spPr>
        <p:txBody>
          <a:bodyPr wrap="square">
            <a:spAutoFit/>
          </a:bodyPr>
          <a:lstStyle/>
          <a:p>
            <a:pPr algn="ctr"/>
            <a:endParaRPr lang="uk-UA" sz="1000" b="1" dirty="0" smtClean="0">
              <a:solidFill>
                <a:prstClr val="black"/>
              </a:solidFill>
              <a:latin typeface="Times New Roman" pitchFamily="18" charset="0"/>
              <a:ea typeface="Times New Roman" pitchFamily="18" charset="0"/>
              <a:cs typeface="Times New Roman" pitchFamily="18" charset="0"/>
            </a:endParaRPr>
          </a:p>
          <a:p>
            <a:pPr algn="ctr"/>
            <a:r>
              <a:rPr lang="uk-UA" sz="1000" b="1" dirty="0" smtClean="0">
                <a:solidFill>
                  <a:prstClr val="black"/>
                </a:solidFill>
                <a:latin typeface="Times New Roman" pitchFamily="18" charset="0"/>
                <a:ea typeface="Times New Roman" pitchFamily="18" charset="0"/>
                <a:cs typeface="Times New Roman" pitchFamily="18" charset="0"/>
              </a:rPr>
              <a:t>Випуск </a:t>
            </a:r>
            <a:r>
              <a:rPr lang="uk-UA" sz="1000" b="1" dirty="0">
                <a:solidFill>
                  <a:prstClr val="black"/>
                </a:solidFill>
                <a:latin typeface="Times New Roman" pitchFamily="18" charset="0"/>
                <a:ea typeface="Times New Roman" pitchFamily="18" charset="0"/>
                <a:cs typeface="Times New Roman" pitchFamily="18" charset="0"/>
              </a:rPr>
              <a:t>учнів у ДНЗ «</a:t>
            </a:r>
            <a:r>
              <a:rPr lang="uk-UA" sz="1000" b="1" dirty="0" err="1">
                <a:solidFill>
                  <a:prstClr val="black"/>
                </a:solidFill>
                <a:latin typeface="Times New Roman" pitchFamily="18" charset="0"/>
                <a:ea typeface="Times New Roman" pitchFamily="18" charset="0"/>
                <a:cs typeface="Times New Roman" pitchFamily="18" charset="0"/>
              </a:rPr>
              <a:t>Лісоводський</a:t>
            </a:r>
            <a:r>
              <a:rPr lang="uk-UA" sz="1000" b="1" dirty="0">
                <a:solidFill>
                  <a:prstClr val="black"/>
                </a:solidFill>
                <a:latin typeface="Times New Roman" pitchFamily="18" charset="0"/>
                <a:ea typeface="Times New Roman" pitchFamily="18" charset="0"/>
                <a:cs typeface="Times New Roman" pitchFamily="18" charset="0"/>
              </a:rPr>
              <a:t> ПАЛ» здійснювався на підставі Закону України «Про професійну (професійно-технічну) освіту», Положення про організацію навчально-виробничого процесу, Положення про порядок кваліфікаційної атестації та присвоєння кваліфікації особам, які здобувають  професійно-технічну освіту. </a:t>
            </a:r>
            <a:r>
              <a:rPr lang="ru-RU" sz="1000" b="1" dirty="0">
                <a:solidFill>
                  <a:prstClr val="black"/>
                </a:solidFill>
                <a:latin typeface="Times New Roman" pitchFamily="18" charset="0"/>
                <a:ea typeface="+mj-ea"/>
                <a:cs typeface="Times New Roman" pitchFamily="18" charset="0"/>
              </a:rPr>
              <a:t/>
            </a:r>
            <a:br>
              <a:rPr lang="ru-RU" sz="1000" b="1" dirty="0">
                <a:solidFill>
                  <a:prstClr val="black"/>
                </a:solidFill>
                <a:latin typeface="Times New Roman" pitchFamily="18" charset="0"/>
                <a:ea typeface="+mj-ea"/>
                <a:cs typeface="Times New Roman" pitchFamily="18" charset="0"/>
              </a:rPr>
            </a:br>
            <a:r>
              <a:rPr lang="uk-UA" sz="1000" b="1" dirty="0">
                <a:solidFill>
                  <a:prstClr val="black"/>
                </a:solidFill>
                <a:latin typeface="Times New Roman" pitchFamily="18" charset="0"/>
                <a:ea typeface="Times New Roman" pitchFamily="18" charset="0"/>
                <a:cs typeface="Times New Roman" pitchFamily="18" charset="0"/>
              </a:rPr>
              <a:t>У </a:t>
            </a:r>
            <a:r>
              <a:rPr lang="uk-UA" sz="1000" b="1" dirty="0" smtClean="0">
                <a:solidFill>
                  <a:prstClr val="black"/>
                </a:solidFill>
                <a:latin typeface="Times New Roman" pitchFamily="18" charset="0"/>
                <a:ea typeface="Times New Roman" pitchFamily="18" charset="0"/>
                <a:cs typeface="Times New Roman" pitchFamily="18" charset="0"/>
              </a:rPr>
              <a:t>2023-20234н</a:t>
            </a:r>
            <a:r>
              <a:rPr lang="uk-UA" sz="1000" b="1" dirty="0">
                <a:solidFill>
                  <a:prstClr val="black"/>
                </a:solidFill>
                <a:latin typeface="Times New Roman" pitchFamily="18" charset="0"/>
                <a:ea typeface="Times New Roman" pitchFamily="18" charset="0"/>
                <a:cs typeface="Times New Roman" pitchFamily="18" charset="0"/>
              </a:rPr>
              <a:t>. р. підготовлено та випущено </a:t>
            </a:r>
            <a:r>
              <a:rPr lang="ru-RU" sz="1000" b="1" dirty="0" smtClean="0">
                <a:solidFill>
                  <a:prstClr val="black"/>
                </a:solidFill>
                <a:latin typeface="Times New Roman" pitchFamily="18" charset="0"/>
                <a:ea typeface="Times New Roman" pitchFamily="18" charset="0"/>
                <a:cs typeface="Times New Roman" pitchFamily="18" charset="0"/>
              </a:rPr>
              <a:t>376 </a:t>
            </a:r>
            <a:r>
              <a:rPr lang="ru-RU" sz="1000" b="1" dirty="0" err="1" smtClean="0">
                <a:solidFill>
                  <a:prstClr val="black"/>
                </a:solidFill>
                <a:latin typeface="Times New Roman" pitchFamily="18" charset="0"/>
                <a:ea typeface="Times New Roman" pitchFamily="18" charset="0"/>
                <a:cs typeface="Times New Roman" pitchFamily="18" charset="0"/>
              </a:rPr>
              <a:t>здобувачів</a:t>
            </a:r>
            <a:r>
              <a:rPr lang="ru-RU" sz="1000" b="1" dirty="0" smtClean="0">
                <a:solidFill>
                  <a:prstClr val="black"/>
                </a:solidFill>
                <a:latin typeface="Times New Roman" pitchFamily="18" charset="0"/>
                <a:ea typeface="Times New Roman" pitchFamily="18" charset="0"/>
                <a:cs typeface="Times New Roman" pitchFamily="18" charset="0"/>
              </a:rPr>
              <a:t> </a:t>
            </a:r>
            <a:r>
              <a:rPr lang="ru-RU" sz="1000" b="1" dirty="0" err="1">
                <a:solidFill>
                  <a:prstClr val="black"/>
                </a:solidFill>
                <a:latin typeface="Times New Roman" pitchFamily="18" charset="0"/>
                <a:ea typeface="Times New Roman" pitchFamily="18" charset="0"/>
                <a:cs typeface="Times New Roman" pitchFamily="18" charset="0"/>
              </a:rPr>
              <a:t>освіти</a:t>
            </a:r>
            <a:r>
              <a:rPr lang="ru-RU" sz="1000" b="1" dirty="0">
                <a:solidFill>
                  <a:prstClr val="black"/>
                </a:solidFill>
                <a:latin typeface="Times New Roman" pitchFamily="18" charset="0"/>
                <a:ea typeface="Times New Roman" pitchFamily="18" charset="0"/>
                <a:cs typeface="Times New Roman" pitchFamily="18" charset="0"/>
              </a:rPr>
              <a:t>, з них: </a:t>
            </a:r>
            <a:r>
              <a:rPr lang="ru-RU" sz="1000" b="1" dirty="0" smtClean="0">
                <a:solidFill>
                  <a:prstClr val="black"/>
                </a:solidFill>
                <a:latin typeface="Times New Roman" pitchFamily="18" charset="0"/>
                <a:ea typeface="Times New Roman" pitchFamily="18" charset="0"/>
                <a:cs typeface="Times New Roman" pitchFamily="18" charset="0"/>
              </a:rPr>
              <a:t>52 - </a:t>
            </a:r>
            <a:r>
              <a:rPr lang="ru-RU" sz="1000" b="1" dirty="0">
                <a:solidFill>
                  <a:prstClr val="black"/>
                </a:solidFill>
                <a:latin typeface="Times New Roman" pitchFamily="18" charset="0"/>
                <a:ea typeface="Times New Roman" pitchFamily="18" charset="0"/>
                <a:cs typeface="Times New Roman" pitchFamily="18" charset="0"/>
              </a:rPr>
              <a:t>ППП</a:t>
            </a:r>
            <a:r>
              <a:rPr lang="ru-RU" sz="1000" b="1" dirty="0" smtClean="0">
                <a:solidFill>
                  <a:prstClr val="black"/>
                </a:solidFill>
                <a:latin typeface="Times New Roman" pitchFamily="18" charset="0"/>
                <a:ea typeface="Times New Roman" pitchFamily="18" charset="0"/>
                <a:cs typeface="Times New Roman" pitchFamily="18" charset="0"/>
              </a:rPr>
              <a:t>; ПТН - 74, ПК, ППТ- 250 </a:t>
            </a:r>
            <a:r>
              <a:rPr lang="ru-RU" sz="1000" b="1" dirty="0" err="1" smtClean="0">
                <a:solidFill>
                  <a:prstClr val="black"/>
                </a:solidFill>
                <a:latin typeface="Times New Roman" pitchFamily="18" charset="0"/>
                <a:ea typeface="Times New Roman" pitchFamily="18" charset="0"/>
                <a:cs typeface="Times New Roman" pitchFamily="18" charset="0"/>
              </a:rPr>
              <a:t>осіб</a:t>
            </a:r>
            <a:r>
              <a:rPr lang="ru-RU" sz="800" dirty="0" smtClean="0">
                <a:solidFill>
                  <a:prstClr val="black"/>
                </a:solidFill>
                <a:latin typeface="Times New Roman" pitchFamily="18" charset="0"/>
                <a:ea typeface="Times New Roman" pitchFamily="18" charset="0"/>
                <a:cs typeface="Times New Roman" pitchFamily="18" charset="0"/>
              </a:rPr>
              <a:t>.</a:t>
            </a:r>
            <a:endParaRPr lang="ru-RU" sz="800" dirty="0"/>
          </a:p>
        </p:txBody>
      </p:sp>
    </p:spTree>
    <p:extLst>
      <p:ext uri="{BB962C8B-B14F-4D97-AF65-F5344CB8AC3E}">
        <p14:creationId xmlns:p14="http://schemas.microsoft.com/office/powerpoint/2010/main" val="2491590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052736"/>
            <a:ext cx="8964487" cy="5805264"/>
          </a:xfrm>
        </p:spPr>
        <p:txBody>
          <a:bodyPr>
            <a:noAutofit/>
          </a:bodyPr>
          <a:lstStyle/>
          <a:p>
            <a:pPr indent="0" algn="just">
              <a:lnSpc>
                <a:spcPct val="150000"/>
              </a:lnSpc>
              <a:spcAft>
                <a:spcPts val="0"/>
              </a:spcAft>
              <a:buNone/>
            </a:pPr>
            <a:r>
              <a:rPr lang="uk-UA" sz="1000" dirty="0" smtClean="0">
                <a:latin typeface="Times New Roman"/>
                <a:ea typeface="Times New Roman"/>
                <a:cs typeface="Times New Roman"/>
              </a:rPr>
              <a:t>    Освітній </a:t>
            </a:r>
            <a:r>
              <a:rPr lang="uk-UA" sz="1000" dirty="0">
                <a:latin typeface="Times New Roman"/>
                <a:ea typeface="Times New Roman"/>
                <a:cs typeface="Times New Roman"/>
              </a:rPr>
              <a:t>процес у навчальному закладі здійснювався відповідно до Положення про організацію навчально-виробничого процесу у професійно-технічних навчальних закладах.</a:t>
            </a:r>
            <a:endParaRPr lang="ru-RU" sz="1000" dirty="0">
              <a:latin typeface="Calibri"/>
              <a:ea typeface="Calibri"/>
              <a:cs typeface="Times New Roman"/>
            </a:endParaRPr>
          </a:p>
          <a:p>
            <a:pPr indent="0" algn="just">
              <a:lnSpc>
                <a:spcPct val="150000"/>
              </a:lnSpc>
              <a:spcAft>
                <a:spcPts val="0"/>
              </a:spcAft>
              <a:buNone/>
            </a:pPr>
            <a:r>
              <a:rPr lang="uk-UA" sz="1000" dirty="0" smtClean="0">
                <a:latin typeface="Times New Roman"/>
                <a:ea typeface="Times New Roman"/>
                <a:cs typeface="Times New Roman"/>
              </a:rPr>
              <a:t>   Організація </a:t>
            </a:r>
            <a:r>
              <a:rPr lang="uk-UA" sz="1000" dirty="0">
                <a:latin typeface="Times New Roman"/>
                <a:ea typeface="Times New Roman"/>
                <a:cs typeface="Times New Roman"/>
              </a:rPr>
              <a:t>діяльності педагогічного колективу щодо забезпечення навчально-виробничого процесу здійснювалася згідно з планом роботи ліцею на навчальний рік. </a:t>
            </a:r>
            <a:endParaRPr lang="ru-RU" sz="1000" dirty="0">
              <a:latin typeface="Calibri"/>
              <a:ea typeface="Calibri"/>
              <a:cs typeface="Times New Roman"/>
            </a:endParaRPr>
          </a:p>
          <a:p>
            <a:pPr indent="0" algn="just">
              <a:lnSpc>
                <a:spcPct val="150000"/>
              </a:lnSpc>
              <a:spcAft>
                <a:spcPts val="0"/>
              </a:spcAft>
              <a:buNone/>
            </a:pPr>
            <a:r>
              <a:rPr lang="uk-UA" sz="1000" spc="15" dirty="0" smtClean="0">
                <a:latin typeface="Times New Roman"/>
                <a:ea typeface="Times New Roman"/>
                <a:cs typeface="Times New Roman"/>
              </a:rPr>
              <a:t>    Планування </a:t>
            </a:r>
            <a:r>
              <a:rPr lang="uk-UA" sz="1000" spc="15" dirty="0">
                <a:latin typeface="Times New Roman"/>
                <a:ea typeface="Times New Roman"/>
                <a:cs typeface="Times New Roman"/>
              </a:rPr>
              <a:t>і організація навчально-виробничої діяльності здійснювалися за розробленими поурочно-тематичними планами, </a:t>
            </a:r>
            <a:r>
              <a:rPr lang="uk-UA" sz="1000" spc="15" dirty="0" err="1">
                <a:latin typeface="Times New Roman"/>
                <a:ea typeface="Times New Roman"/>
                <a:cs typeface="Times New Roman"/>
              </a:rPr>
              <a:t>планами</a:t>
            </a:r>
            <a:r>
              <a:rPr lang="uk-UA" sz="1000" spc="15" dirty="0">
                <a:latin typeface="Times New Roman"/>
                <a:ea typeface="Times New Roman"/>
                <a:cs typeface="Times New Roman"/>
              </a:rPr>
              <a:t> уроків, переліком навчально-виробничих робіт, які відповідають  вимогам навчальних планів і програм.</a:t>
            </a:r>
            <a:endParaRPr lang="ru-RU" sz="1000" dirty="0">
              <a:latin typeface="Calibri"/>
              <a:ea typeface="Calibri"/>
              <a:cs typeface="Times New Roman"/>
            </a:endParaRPr>
          </a:p>
          <a:p>
            <a:pPr indent="0" algn="just">
              <a:lnSpc>
                <a:spcPct val="150000"/>
              </a:lnSpc>
              <a:spcAft>
                <a:spcPts val="0"/>
              </a:spcAft>
              <a:buNone/>
            </a:pPr>
            <a:r>
              <a:rPr lang="ru-RU" sz="1000" dirty="0" smtClean="0">
                <a:latin typeface="Times New Roman"/>
                <a:ea typeface="Times New Roman"/>
                <a:cs typeface="Times New Roman"/>
              </a:rPr>
              <a:t>     Режим </a:t>
            </a:r>
            <a:r>
              <a:rPr lang="ru-RU" sz="1000" dirty="0" err="1">
                <a:latin typeface="Times New Roman"/>
                <a:ea typeface="Times New Roman"/>
                <a:cs typeface="Times New Roman"/>
              </a:rPr>
              <a:t>навчального</a:t>
            </a:r>
            <a:r>
              <a:rPr lang="ru-RU" sz="1000" dirty="0">
                <a:latin typeface="Times New Roman"/>
                <a:ea typeface="Times New Roman"/>
                <a:cs typeface="Times New Roman"/>
              </a:rPr>
              <a:t> </a:t>
            </a:r>
            <a:r>
              <a:rPr lang="ru-RU" sz="1000" dirty="0" err="1">
                <a:latin typeface="Times New Roman"/>
                <a:ea typeface="Times New Roman"/>
                <a:cs typeface="Times New Roman"/>
              </a:rPr>
              <a:t>процесу</a:t>
            </a:r>
            <a:r>
              <a:rPr lang="ru-RU" sz="1000" dirty="0">
                <a:latin typeface="Times New Roman"/>
                <a:ea typeface="Times New Roman"/>
                <a:cs typeface="Times New Roman"/>
              </a:rPr>
              <a:t> </a:t>
            </a:r>
            <a:r>
              <a:rPr lang="ru-RU" sz="1000" dirty="0" err="1">
                <a:latin typeface="Times New Roman"/>
                <a:ea typeface="Times New Roman"/>
                <a:cs typeface="Times New Roman"/>
              </a:rPr>
              <a:t>відповідав</a:t>
            </a:r>
            <a:r>
              <a:rPr lang="ru-RU" sz="1000" dirty="0">
                <a:latin typeface="Times New Roman"/>
                <a:ea typeface="Times New Roman"/>
                <a:cs typeface="Times New Roman"/>
              </a:rPr>
              <a:t> </a:t>
            </a:r>
            <a:r>
              <a:rPr lang="ru-RU" sz="1000" dirty="0" err="1">
                <a:latin typeface="Times New Roman"/>
                <a:ea typeface="Times New Roman"/>
                <a:cs typeface="Times New Roman"/>
              </a:rPr>
              <a:t>санітарно-гігієнічним</a:t>
            </a:r>
            <a:r>
              <a:rPr lang="ru-RU" sz="1000" dirty="0">
                <a:latin typeface="Times New Roman"/>
                <a:ea typeface="Times New Roman"/>
                <a:cs typeface="Times New Roman"/>
              </a:rPr>
              <a:t> </a:t>
            </a:r>
            <a:r>
              <a:rPr lang="ru-RU" sz="1000" dirty="0" err="1">
                <a:latin typeface="Times New Roman"/>
                <a:ea typeface="Times New Roman"/>
                <a:cs typeface="Times New Roman"/>
              </a:rPr>
              <a:t>вимогам</a:t>
            </a:r>
            <a:r>
              <a:rPr lang="ru-RU" sz="1000" dirty="0">
                <a:latin typeface="Times New Roman"/>
                <a:ea typeface="Times New Roman"/>
                <a:cs typeface="Times New Roman"/>
              </a:rPr>
              <a:t> та «</a:t>
            </a:r>
            <a:r>
              <a:rPr lang="ru-RU" sz="1000" dirty="0" err="1">
                <a:latin typeface="Times New Roman"/>
                <a:ea typeface="Times New Roman"/>
                <a:cs typeface="Times New Roman"/>
              </a:rPr>
              <a:t>Положенню</a:t>
            </a:r>
            <a:r>
              <a:rPr lang="ru-RU" sz="1000" dirty="0">
                <a:latin typeface="Times New Roman"/>
                <a:ea typeface="Times New Roman"/>
                <a:cs typeface="Times New Roman"/>
              </a:rPr>
              <a:t> про </a:t>
            </a:r>
            <a:r>
              <a:rPr lang="ru-RU" sz="1000" dirty="0" err="1">
                <a:latin typeface="Times New Roman"/>
                <a:ea typeface="Times New Roman"/>
                <a:cs typeface="Times New Roman"/>
              </a:rPr>
              <a:t>професійно-технічний</a:t>
            </a:r>
            <a:r>
              <a:rPr lang="ru-RU" sz="1000" dirty="0">
                <a:latin typeface="Times New Roman"/>
                <a:ea typeface="Times New Roman"/>
                <a:cs typeface="Times New Roman"/>
              </a:rPr>
              <a:t> </a:t>
            </a:r>
            <a:r>
              <a:rPr lang="ru-RU" sz="1000" dirty="0" err="1">
                <a:latin typeface="Times New Roman"/>
                <a:ea typeface="Times New Roman"/>
                <a:cs typeface="Times New Roman"/>
              </a:rPr>
              <a:t>навчальний</a:t>
            </a:r>
            <a:r>
              <a:rPr lang="ru-RU" sz="1000" dirty="0">
                <a:latin typeface="Times New Roman"/>
                <a:ea typeface="Times New Roman"/>
                <a:cs typeface="Times New Roman"/>
              </a:rPr>
              <a:t> заклад». </a:t>
            </a:r>
            <a:endParaRPr lang="ru-RU" sz="1000" dirty="0">
              <a:latin typeface="Calibri"/>
              <a:ea typeface="Calibri"/>
              <a:cs typeface="Times New Roman"/>
            </a:endParaRPr>
          </a:p>
          <a:p>
            <a:pPr indent="0" algn="just">
              <a:lnSpc>
                <a:spcPct val="150000"/>
              </a:lnSpc>
              <a:spcAft>
                <a:spcPts val="0"/>
              </a:spcAft>
              <a:buNone/>
            </a:pPr>
            <a:r>
              <a:rPr lang="uk-UA" sz="1000" dirty="0" smtClean="0">
                <a:latin typeface="Times New Roman"/>
                <a:ea typeface="Calibri"/>
                <a:cs typeface="Times New Roman"/>
              </a:rPr>
              <a:t>     Виробниче </a:t>
            </a:r>
            <a:r>
              <a:rPr lang="uk-UA" sz="1000" dirty="0">
                <a:latin typeface="Times New Roman"/>
                <a:ea typeface="Calibri"/>
                <a:cs typeface="Times New Roman"/>
              </a:rPr>
              <a:t>навчання проводилося у 9 навчально-виробничих майстернях ліцею та   частково на базах підприємств: ПП «Аграрна компанія - 2004»,   ПП «Магнолія», ПСК «Мальва» ресторан «Весна», ПП «Арден-Палац», ФГ «Агро-КОМ». </a:t>
            </a:r>
            <a:endParaRPr lang="ru-RU" sz="1000" dirty="0">
              <a:latin typeface="Calibri"/>
              <a:ea typeface="Calibri"/>
              <a:cs typeface="Times New Roman"/>
            </a:endParaRPr>
          </a:p>
          <a:p>
            <a:pPr indent="0" algn="just">
              <a:lnSpc>
                <a:spcPct val="150000"/>
              </a:lnSpc>
              <a:spcAft>
                <a:spcPts val="0"/>
              </a:spcAft>
              <a:buNone/>
            </a:pPr>
            <a:r>
              <a:rPr lang="uk-UA" sz="1000" dirty="0" smtClean="0">
                <a:latin typeface="Times New Roman"/>
                <a:ea typeface="Calibri"/>
                <a:cs typeface="Times New Roman"/>
              </a:rPr>
              <a:t>     В</a:t>
            </a:r>
            <a:r>
              <a:rPr lang="uk-UA" sz="1000" dirty="0" smtClean="0">
                <a:latin typeface="Times New Roman"/>
                <a:ea typeface="Times New Roman"/>
                <a:cs typeface="Times New Roman"/>
              </a:rPr>
              <a:t>иробничу </a:t>
            </a:r>
            <a:r>
              <a:rPr lang="uk-UA" sz="1000" dirty="0">
                <a:latin typeface="Times New Roman"/>
                <a:ea typeface="Times New Roman"/>
                <a:cs typeface="Times New Roman"/>
              </a:rPr>
              <a:t>практику здобувачі освіти  проходили на підприємствах, у господарствах Хмельницького та </a:t>
            </a:r>
            <a:r>
              <a:rPr lang="uk-UA" sz="1000" dirty="0" err="1">
                <a:latin typeface="Times New Roman"/>
                <a:ea typeface="Times New Roman"/>
                <a:cs typeface="Times New Roman"/>
              </a:rPr>
              <a:t>Кам</a:t>
            </a:r>
            <a:r>
              <a:rPr lang="ru-RU" sz="1000" dirty="0">
                <a:latin typeface="Times New Roman"/>
                <a:ea typeface="Times New Roman"/>
                <a:cs typeface="Times New Roman"/>
              </a:rPr>
              <a:t>’</a:t>
            </a:r>
            <a:r>
              <a:rPr lang="ru-RU" sz="1000" dirty="0" err="1">
                <a:latin typeface="Times New Roman"/>
                <a:ea typeface="Times New Roman"/>
                <a:cs typeface="Times New Roman"/>
              </a:rPr>
              <a:t>янець</a:t>
            </a:r>
            <a:r>
              <a:rPr lang="ru-RU" sz="1000" dirty="0">
                <a:latin typeface="Times New Roman"/>
                <a:ea typeface="Times New Roman"/>
                <a:cs typeface="Times New Roman"/>
              </a:rPr>
              <a:t> - </a:t>
            </a:r>
            <a:r>
              <a:rPr lang="ru-RU" sz="1000" dirty="0" err="1">
                <a:latin typeface="Times New Roman"/>
                <a:ea typeface="Times New Roman"/>
                <a:cs typeface="Times New Roman"/>
              </a:rPr>
              <a:t>Подільського</a:t>
            </a:r>
            <a:r>
              <a:rPr lang="uk-UA" sz="1000" dirty="0">
                <a:latin typeface="Times New Roman"/>
                <a:ea typeface="Times New Roman"/>
                <a:cs typeface="Times New Roman"/>
              </a:rPr>
              <a:t> районів на основі укладених договорів, відповідно до вимог Порядку надання робочих місць для проходження виробничого навчання та виробничої практики, затвердженого Постановою Кабінету Міністрів України №</a:t>
            </a:r>
            <a:r>
              <a:rPr lang="uk-UA" sz="1000" dirty="0" smtClean="0">
                <a:latin typeface="Times New Roman"/>
                <a:ea typeface="Times New Roman"/>
                <a:cs typeface="Times New Roman"/>
              </a:rPr>
              <a:t>992:</a:t>
            </a:r>
            <a:r>
              <a:rPr lang="en-US" sz="1000" dirty="0" smtClean="0">
                <a:latin typeface="Times New Roman"/>
                <a:ea typeface="Times New Roman"/>
                <a:cs typeface="Times New Roman"/>
              </a:rPr>
              <a:t> </a:t>
            </a:r>
            <a:r>
              <a:rPr lang="ru-RU" sz="1000" dirty="0" smtClean="0">
                <a:latin typeface="Times New Roman"/>
                <a:ea typeface="Calibri"/>
                <a:cs typeface="Times New Roman"/>
              </a:rPr>
              <a:t>ПП </a:t>
            </a:r>
            <a:r>
              <a:rPr lang="ru-RU" sz="1000" dirty="0">
                <a:latin typeface="Times New Roman"/>
                <a:ea typeface="Calibri"/>
                <a:cs typeface="Times New Roman"/>
              </a:rPr>
              <a:t>«</a:t>
            </a:r>
            <a:r>
              <a:rPr lang="ru-RU" sz="1000" dirty="0" err="1">
                <a:latin typeface="Times New Roman"/>
                <a:ea typeface="Calibri"/>
                <a:cs typeface="Times New Roman"/>
              </a:rPr>
              <a:t>Аграрна</a:t>
            </a:r>
            <a:r>
              <a:rPr lang="ru-RU" sz="1000" dirty="0">
                <a:latin typeface="Times New Roman"/>
                <a:ea typeface="Calibri"/>
                <a:cs typeface="Times New Roman"/>
              </a:rPr>
              <a:t> компанія-2004</a:t>
            </a:r>
            <a:r>
              <a:rPr lang="ru-RU" sz="1000" dirty="0" smtClean="0">
                <a:latin typeface="Times New Roman"/>
                <a:ea typeface="Calibri"/>
                <a:cs typeface="Times New Roman"/>
              </a:rPr>
              <a:t>»;</a:t>
            </a:r>
            <a:r>
              <a:rPr lang="ru-RU" sz="1000" dirty="0" smtClean="0">
                <a:latin typeface="Calibri"/>
                <a:ea typeface="Calibri"/>
                <a:cs typeface="Times New Roman"/>
              </a:rPr>
              <a:t>  </a:t>
            </a:r>
            <a:r>
              <a:rPr lang="ru-RU" sz="1000" dirty="0" smtClean="0">
                <a:latin typeface="Times New Roman"/>
                <a:ea typeface="Calibri"/>
                <a:cs typeface="Times New Roman"/>
              </a:rPr>
              <a:t>ПП </a:t>
            </a:r>
            <a:r>
              <a:rPr lang="ru-RU" sz="1000" dirty="0">
                <a:latin typeface="Times New Roman"/>
                <a:ea typeface="Calibri"/>
                <a:cs typeface="Times New Roman"/>
              </a:rPr>
              <a:t>«</a:t>
            </a:r>
            <a:r>
              <a:rPr lang="ru-RU" sz="1000" dirty="0" err="1">
                <a:latin typeface="Times New Roman"/>
                <a:ea typeface="Calibri"/>
                <a:cs typeface="Times New Roman"/>
              </a:rPr>
              <a:t>Арден</a:t>
            </a:r>
            <a:r>
              <a:rPr lang="ru-RU" sz="1000" dirty="0">
                <a:latin typeface="Times New Roman"/>
                <a:ea typeface="Calibri"/>
                <a:cs typeface="Times New Roman"/>
              </a:rPr>
              <a:t>-Палац</a:t>
            </a:r>
            <a:r>
              <a:rPr lang="ru-RU" sz="1000" dirty="0" smtClean="0">
                <a:latin typeface="Times New Roman"/>
                <a:ea typeface="Calibri"/>
                <a:cs typeface="Times New Roman"/>
              </a:rPr>
              <a:t>»;</a:t>
            </a:r>
            <a:r>
              <a:rPr lang="ru-RU" sz="1000" dirty="0" smtClean="0">
                <a:latin typeface="Calibri"/>
                <a:ea typeface="Calibri"/>
                <a:cs typeface="Times New Roman"/>
              </a:rPr>
              <a:t>   </a:t>
            </a:r>
            <a:r>
              <a:rPr lang="ru-RU" sz="1000" dirty="0" smtClean="0">
                <a:latin typeface="Times New Roman"/>
                <a:ea typeface="Calibri"/>
                <a:cs typeface="Times New Roman"/>
              </a:rPr>
              <a:t>ПП </a:t>
            </a:r>
            <a:r>
              <a:rPr lang="ru-RU" sz="1000" dirty="0">
                <a:latin typeface="Times New Roman"/>
                <a:ea typeface="Calibri"/>
                <a:cs typeface="Times New Roman"/>
              </a:rPr>
              <a:t>«</a:t>
            </a:r>
            <a:r>
              <a:rPr lang="ru-RU" sz="1000" dirty="0" err="1">
                <a:latin typeface="Times New Roman"/>
                <a:ea typeface="Calibri"/>
                <a:cs typeface="Times New Roman"/>
              </a:rPr>
              <a:t>Подільський</a:t>
            </a:r>
            <a:r>
              <a:rPr lang="ru-RU" sz="1000" dirty="0">
                <a:latin typeface="Times New Roman"/>
                <a:ea typeface="Calibri"/>
                <a:cs typeface="Times New Roman"/>
              </a:rPr>
              <a:t> Лан</a:t>
            </a:r>
            <a:r>
              <a:rPr lang="ru-RU" sz="1000" dirty="0" smtClean="0">
                <a:latin typeface="Times New Roman"/>
                <a:ea typeface="Calibri"/>
                <a:cs typeface="Times New Roman"/>
              </a:rPr>
              <a:t>»;</a:t>
            </a:r>
            <a:r>
              <a:rPr lang="ru-RU" sz="1000" dirty="0" smtClean="0">
                <a:latin typeface="Calibri"/>
                <a:ea typeface="Calibri"/>
                <a:cs typeface="Times New Roman"/>
              </a:rPr>
              <a:t>  </a:t>
            </a:r>
            <a:r>
              <a:rPr lang="ru-RU" sz="1000" dirty="0" smtClean="0">
                <a:latin typeface="Times New Roman"/>
                <a:ea typeface="Calibri"/>
                <a:cs typeface="Times New Roman"/>
              </a:rPr>
              <a:t>ФГ </a:t>
            </a:r>
            <a:r>
              <a:rPr lang="ru-RU" sz="1000" dirty="0">
                <a:latin typeface="Times New Roman"/>
                <a:ea typeface="Calibri"/>
                <a:cs typeface="Times New Roman"/>
              </a:rPr>
              <a:t>«Агро-КОМ</a:t>
            </a:r>
            <a:r>
              <a:rPr lang="ru-RU" sz="1000" dirty="0" smtClean="0">
                <a:latin typeface="Times New Roman"/>
                <a:ea typeface="Calibri"/>
                <a:cs typeface="Times New Roman"/>
              </a:rPr>
              <a:t>»;</a:t>
            </a:r>
            <a:r>
              <a:rPr lang="ru-RU" sz="1000" dirty="0" smtClean="0">
                <a:latin typeface="Calibri"/>
                <a:ea typeface="Calibri"/>
                <a:cs typeface="Times New Roman"/>
              </a:rPr>
              <a:t>   </a:t>
            </a:r>
            <a:r>
              <a:rPr lang="ru-RU" sz="1000" dirty="0" smtClean="0">
                <a:latin typeface="Times New Roman"/>
                <a:ea typeface="Calibri"/>
                <a:cs typeface="Times New Roman"/>
              </a:rPr>
              <a:t>СГ </a:t>
            </a:r>
            <a:r>
              <a:rPr lang="ru-RU" sz="1000" dirty="0">
                <a:latin typeface="Times New Roman"/>
                <a:ea typeface="Calibri"/>
                <a:cs typeface="Times New Roman"/>
              </a:rPr>
              <a:t>кооператив «</a:t>
            </a:r>
            <a:r>
              <a:rPr lang="ru-RU" sz="1000" dirty="0" err="1">
                <a:latin typeface="Times New Roman"/>
                <a:ea typeface="Calibri"/>
                <a:cs typeface="Times New Roman"/>
              </a:rPr>
              <a:t>Летава</a:t>
            </a:r>
            <a:r>
              <a:rPr lang="ru-RU" sz="1000" dirty="0" smtClean="0">
                <a:latin typeface="Times New Roman"/>
                <a:ea typeface="Calibri"/>
                <a:cs typeface="Times New Roman"/>
              </a:rPr>
              <a:t>»;</a:t>
            </a:r>
            <a:r>
              <a:rPr lang="ru-RU" sz="1000" dirty="0" smtClean="0">
                <a:latin typeface="Calibri"/>
                <a:ea typeface="Calibri"/>
                <a:cs typeface="Times New Roman"/>
              </a:rPr>
              <a:t>  </a:t>
            </a:r>
            <a:r>
              <a:rPr lang="ru-RU" sz="1000" dirty="0" smtClean="0">
                <a:latin typeface="Times New Roman"/>
                <a:ea typeface="Calibri"/>
                <a:cs typeface="Times New Roman"/>
              </a:rPr>
              <a:t>ПП </a:t>
            </a:r>
            <a:r>
              <a:rPr lang="ru-RU" sz="1000" dirty="0">
                <a:latin typeface="Times New Roman"/>
                <a:ea typeface="Calibri"/>
                <a:cs typeface="Times New Roman"/>
              </a:rPr>
              <a:t>«АВС-АГРО</a:t>
            </a:r>
            <a:r>
              <a:rPr lang="ru-RU" sz="1000" dirty="0" smtClean="0">
                <a:latin typeface="Times New Roman"/>
                <a:ea typeface="Calibri"/>
                <a:cs typeface="Times New Roman"/>
              </a:rPr>
              <a:t>»;</a:t>
            </a:r>
            <a:r>
              <a:rPr lang="ru-RU" sz="1000" dirty="0" smtClean="0">
                <a:latin typeface="Calibri"/>
                <a:ea typeface="Calibri"/>
                <a:cs typeface="Times New Roman"/>
              </a:rPr>
              <a:t> </a:t>
            </a:r>
            <a:r>
              <a:rPr lang="ru-RU" sz="1000" dirty="0" smtClean="0">
                <a:latin typeface="Times New Roman"/>
                <a:ea typeface="Calibri"/>
                <a:cs typeface="Times New Roman"/>
              </a:rPr>
              <a:t>ФОП </a:t>
            </a:r>
            <a:r>
              <a:rPr lang="ru-RU" sz="1000" dirty="0" err="1" smtClean="0">
                <a:latin typeface="Times New Roman"/>
                <a:ea typeface="Calibri"/>
                <a:cs typeface="Times New Roman"/>
              </a:rPr>
              <a:t>Дженджеруха</a:t>
            </a:r>
            <a:r>
              <a:rPr lang="ru-RU" sz="1000" dirty="0" smtClean="0">
                <a:latin typeface="Times New Roman"/>
                <a:ea typeface="Calibri"/>
                <a:cs typeface="Times New Roman"/>
              </a:rPr>
              <a:t> </a:t>
            </a:r>
            <a:r>
              <a:rPr lang="ru-RU" sz="1000" dirty="0">
                <a:latin typeface="Times New Roman"/>
                <a:ea typeface="Calibri"/>
                <a:cs typeface="Times New Roman"/>
              </a:rPr>
              <a:t>В.М</a:t>
            </a:r>
            <a:r>
              <a:rPr lang="ru-RU" sz="1000" dirty="0" smtClean="0">
                <a:latin typeface="Times New Roman"/>
                <a:ea typeface="Calibri"/>
                <a:cs typeface="Times New Roman"/>
              </a:rPr>
              <a:t>.;</a:t>
            </a:r>
            <a:r>
              <a:rPr lang="ru-RU" sz="1000" dirty="0" smtClean="0">
                <a:latin typeface="Calibri"/>
                <a:ea typeface="Calibri"/>
                <a:cs typeface="Times New Roman"/>
              </a:rPr>
              <a:t>  </a:t>
            </a:r>
            <a:r>
              <a:rPr lang="ru-RU" sz="1000" dirty="0" smtClean="0">
                <a:latin typeface="Times New Roman"/>
                <a:ea typeface="Calibri"/>
                <a:cs typeface="Times New Roman"/>
              </a:rPr>
              <a:t>ПП </a:t>
            </a:r>
            <a:r>
              <a:rPr lang="ru-RU" sz="1000" dirty="0">
                <a:latin typeface="Times New Roman"/>
                <a:ea typeface="Calibri"/>
                <a:cs typeface="Times New Roman"/>
              </a:rPr>
              <a:t>«Городок-</a:t>
            </a:r>
            <a:r>
              <a:rPr lang="ru-RU" sz="1000" dirty="0" err="1">
                <a:latin typeface="Times New Roman"/>
                <a:ea typeface="Calibri"/>
                <a:cs typeface="Times New Roman"/>
              </a:rPr>
              <a:t>Унібуд</a:t>
            </a:r>
            <a:r>
              <a:rPr lang="ru-RU" sz="1000" dirty="0" smtClean="0">
                <a:latin typeface="Times New Roman"/>
                <a:ea typeface="Calibri"/>
                <a:cs typeface="Times New Roman"/>
              </a:rPr>
              <a:t>»;</a:t>
            </a:r>
            <a:r>
              <a:rPr lang="ru-RU" sz="1000" dirty="0" smtClean="0">
                <a:latin typeface="Calibri"/>
                <a:ea typeface="Calibri"/>
                <a:cs typeface="Times New Roman"/>
              </a:rPr>
              <a:t>  </a:t>
            </a:r>
            <a:r>
              <a:rPr lang="ru-RU" sz="1000" dirty="0" smtClean="0">
                <a:latin typeface="Times New Roman"/>
                <a:ea typeface="Calibri"/>
                <a:cs typeface="Times New Roman"/>
              </a:rPr>
              <a:t>ПП </a:t>
            </a:r>
            <a:r>
              <a:rPr lang="ru-RU" sz="1000" dirty="0">
                <a:latin typeface="Times New Roman"/>
                <a:ea typeface="Calibri"/>
                <a:cs typeface="Times New Roman"/>
              </a:rPr>
              <a:t>«</a:t>
            </a:r>
            <a:r>
              <a:rPr lang="ru-RU" sz="1000" dirty="0" err="1">
                <a:latin typeface="Times New Roman"/>
                <a:ea typeface="Calibri"/>
                <a:cs typeface="Times New Roman"/>
              </a:rPr>
              <a:t>Чемеровецька</a:t>
            </a:r>
            <a:r>
              <a:rPr lang="ru-RU" sz="1000" dirty="0">
                <a:latin typeface="Times New Roman"/>
                <a:ea typeface="Calibri"/>
                <a:cs typeface="Times New Roman"/>
              </a:rPr>
              <a:t> </a:t>
            </a:r>
            <a:r>
              <a:rPr lang="ru-RU" sz="1000" dirty="0" err="1">
                <a:latin typeface="Times New Roman"/>
                <a:ea typeface="Calibri"/>
                <a:cs typeface="Times New Roman"/>
              </a:rPr>
              <a:t>будівельна</a:t>
            </a:r>
            <a:r>
              <a:rPr lang="ru-RU" sz="1000" dirty="0">
                <a:latin typeface="Times New Roman"/>
                <a:ea typeface="Calibri"/>
                <a:cs typeface="Times New Roman"/>
              </a:rPr>
              <a:t> </a:t>
            </a:r>
            <a:r>
              <a:rPr lang="ru-RU" sz="1000" dirty="0" err="1">
                <a:latin typeface="Times New Roman"/>
                <a:ea typeface="Calibri"/>
                <a:cs typeface="Times New Roman"/>
              </a:rPr>
              <a:t>компанія</a:t>
            </a:r>
            <a:r>
              <a:rPr lang="ru-RU" sz="1000" dirty="0">
                <a:latin typeface="Times New Roman"/>
                <a:ea typeface="Calibri"/>
                <a:cs typeface="Times New Roman"/>
              </a:rPr>
              <a:t>».</a:t>
            </a:r>
            <a:endParaRPr lang="ru-RU" sz="1000" dirty="0">
              <a:latin typeface="Calibri"/>
              <a:ea typeface="Calibri"/>
              <a:cs typeface="Times New Roman"/>
            </a:endParaRPr>
          </a:p>
          <a:p>
            <a:pPr indent="0" algn="just">
              <a:lnSpc>
                <a:spcPct val="150000"/>
              </a:lnSpc>
              <a:spcAft>
                <a:spcPts val="0"/>
              </a:spcAft>
              <a:buNone/>
            </a:pPr>
            <a:r>
              <a:rPr lang="uk-UA" sz="1000" dirty="0" smtClean="0">
                <a:latin typeface="Times New Roman"/>
                <a:ea typeface="Times New Roman"/>
                <a:cs typeface="Times New Roman"/>
              </a:rPr>
              <a:t>     Після </a:t>
            </a:r>
            <a:r>
              <a:rPr lang="uk-UA" sz="1000" dirty="0">
                <a:latin typeface="Times New Roman"/>
                <a:ea typeface="Times New Roman"/>
                <a:cs typeface="Times New Roman"/>
              </a:rPr>
              <a:t>закінчення виробничої практики згідно графіків та переліку завдань здобувачами освіти  виконувалися пробні кваліфікаційні роботи на відповідний рівень кваліфікації з кожної професії.</a:t>
            </a:r>
            <a:endParaRPr lang="ru-RU" sz="1000" dirty="0">
              <a:latin typeface="Calibri"/>
              <a:ea typeface="Calibri"/>
              <a:cs typeface="Times New Roman"/>
            </a:endParaRPr>
          </a:p>
          <a:p>
            <a:pPr indent="0" algn="just">
              <a:lnSpc>
                <a:spcPct val="150000"/>
              </a:lnSpc>
              <a:spcAft>
                <a:spcPts val="0"/>
              </a:spcAft>
              <a:buNone/>
            </a:pPr>
            <a:r>
              <a:rPr lang="uk-UA" sz="1000" dirty="0" smtClean="0">
                <a:latin typeface="Times New Roman"/>
                <a:ea typeface="Times New Roman"/>
                <a:cs typeface="Times New Roman"/>
              </a:rPr>
              <a:t>     Склад </a:t>
            </a:r>
            <a:r>
              <a:rPr lang="uk-UA" sz="1000" dirty="0">
                <a:latin typeface="Times New Roman"/>
                <a:ea typeface="Times New Roman"/>
                <a:cs typeface="Times New Roman"/>
              </a:rPr>
              <a:t>державних кваліфікаційних комісій був затверджений </a:t>
            </a:r>
            <a:r>
              <a:rPr lang="uk-UA" sz="1000" dirty="0" err="1">
                <a:latin typeface="Times New Roman"/>
                <a:ea typeface="Times New Roman"/>
                <a:cs typeface="Times New Roman"/>
              </a:rPr>
              <a:t>т.в.о</a:t>
            </a:r>
            <a:r>
              <a:rPr lang="uk-UA" sz="1000" dirty="0">
                <a:latin typeface="Times New Roman"/>
                <a:ea typeface="Times New Roman"/>
                <a:cs typeface="Times New Roman"/>
              </a:rPr>
              <a:t>. директора ліцею і погоджений Департаментом освіти і науки Хмельницької облдержадміністрації. Головами комісій були призначені представники замовників робітничих кадрів, а саме: </a:t>
            </a:r>
            <a:r>
              <a:rPr lang="uk-UA" sz="1000" dirty="0" err="1">
                <a:latin typeface="Times New Roman"/>
                <a:ea typeface="Times New Roman"/>
                <a:cs typeface="Times New Roman"/>
              </a:rPr>
              <a:t>Кишко</a:t>
            </a:r>
            <a:r>
              <a:rPr lang="uk-UA" sz="1000" dirty="0">
                <a:latin typeface="Times New Roman"/>
                <a:ea typeface="Times New Roman"/>
                <a:cs typeface="Times New Roman"/>
              </a:rPr>
              <a:t> С.М. -</a:t>
            </a:r>
            <a:r>
              <a:rPr lang="uk-UA" sz="1000" dirty="0">
                <a:latin typeface="Times New Roman"/>
                <a:ea typeface="Calibri"/>
                <a:cs typeface="Times New Roman"/>
              </a:rPr>
              <a:t> ФГ «Агро-КОМ», </a:t>
            </a:r>
            <a:r>
              <a:rPr lang="uk-UA" sz="1000" dirty="0">
                <a:latin typeface="Times New Roman"/>
                <a:ea typeface="Times New Roman"/>
                <a:cs typeface="Times New Roman"/>
              </a:rPr>
              <a:t>ПСК «Мальва» ресторан «Весна» - Орловський А.С., </a:t>
            </a:r>
            <a:r>
              <a:rPr lang="uk-UA" sz="1000" dirty="0" smtClean="0">
                <a:latin typeface="Times New Roman"/>
                <a:ea typeface="Times New Roman"/>
                <a:cs typeface="Times New Roman"/>
              </a:rPr>
              <a:t>сервісний центр ТОВ «Партнер </a:t>
            </a:r>
            <a:r>
              <a:rPr lang="uk-UA" sz="1000" dirty="0" err="1" smtClean="0">
                <a:latin typeface="Times New Roman"/>
                <a:ea typeface="Times New Roman"/>
                <a:cs typeface="Times New Roman"/>
              </a:rPr>
              <a:t>Агропром</a:t>
            </a:r>
            <a:r>
              <a:rPr lang="uk-UA" sz="1000" smtClean="0">
                <a:latin typeface="Times New Roman"/>
                <a:ea typeface="Times New Roman"/>
                <a:cs typeface="Times New Roman"/>
              </a:rPr>
              <a:t>» – Пробитий О.М</a:t>
            </a:r>
            <a:r>
              <a:rPr lang="uk-UA" sz="1000" smtClean="0">
                <a:latin typeface="Times New Roman"/>
                <a:ea typeface="Times New Roman"/>
                <a:cs typeface="Times New Roman"/>
              </a:rPr>
              <a:t>., </a:t>
            </a:r>
            <a:r>
              <a:rPr lang="uk-UA" sz="1000" dirty="0">
                <a:latin typeface="Times New Roman"/>
                <a:ea typeface="Calibri"/>
                <a:cs typeface="Times New Roman"/>
              </a:rPr>
              <a:t>ФОП  - Дженджеруха В.М., ПП «</a:t>
            </a:r>
            <a:r>
              <a:rPr lang="uk-UA" sz="1000" dirty="0" err="1">
                <a:latin typeface="Times New Roman"/>
                <a:ea typeface="Calibri"/>
                <a:cs typeface="Times New Roman"/>
              </a:rPr>
              <a:t>Унібуд</a:t>
            </a:r>
            <a:r>
              <a:rPr lang="uk-UA" sz="1000" dirty="0">
                <a:latin typeface="Times New Roman"/>
                <a:ea typeface="Calibri"/>
                <a:cs typeface="Times New Roman"/>
              </a:rPr>
              <a:t>» - А.С. </a:t>
            </a:r>
            <a:r>
              <a:rPr lang="uk-UA" sz="1000" dirty="0" err="1">
                <a:latin typeface="Times New Roman"/>
                <a:ea typeface="Calibri"/>
                <a:cs typeface="Times New Roman"/>
              </a:rPr>
              <a:t>Ференс</a:t>
            </a:r>
            <a:r>
              <a:rPr lang="uk-UA" sz="1000" dirty="0">
                <a:latin typeface="Times New Roman"/>
                <a:ea typeface="Calibri"/>
                <a:cs typeface="Times New Roman"/>
              </a:rPr>
              <a:t>.</a:t>
            </a:r>
            <a:endParaRPr lang="ru-RU" sz="1000" dirty="0">
              <a:latin typeface="Calibri"/>
              <a:ea typeface="Calibri"/>
              <a:cs typeface="Times New Roman"/>
            </a:endParaRPr>
          </a:p>
          <a:p>
            <a:pPr indent="0" algn="just">
              <a:lnSpc>
                <a:spcPct val="150000"/>
              </a:lnSpc>
              <a:spcAft>
                <a:spcPts val="0"/>
              </a:spcAft>
              <a:buNone/>
            </a:pPr>
            <a:r>
              <a:rPr lang="uk-UA" sz="1000" spc="10" dirty="0" smtClean="0">
                <a:latin typeface="Times New Roman"/>
                <a:ea typeface="Times New Roman"/>
                <a:cs typeface="Times New Roman"/>
              </a:rPr>
              <a:t>      Облік </a:t>
            </a:r>
            <a:r>
              <a:rPr lang="uk-UA" sz="1000" spc="10" dirty="0">
                <a:latin typeface="Times New Roman"/>
                <a:ea typeface="Times New Roman"/>
                <a:cs typeface="Times New Roman"/>
              </a:rPr>
              <a:t>годин водіння здійснювався згідно затвердженого графіка у відповідних картках обліку індивідуального навчання керування тракторами та автомобілями.</a:t>
            </a:r>
            <a:endParaRPr lang="ru-RU" sz="1000" dirty="0">
              <a:latin typeface="Calibri"/>
              <a:ea typeface="Calibri"/>
              <a:cs typeface="Times New Roman"/>
            </a:endParaRPr>
          </a:p>
          <a:p>
            <a:pPr indent="0" algn="just">
              <a:lnSpc>
                <a:spcPct val="150000"/>
              </a:lnSpc>
              <a:spcAft>
                <a:spcPts val="0"/>
              </a:spcAft>
              <a:buNone/>
            </a:pPr>
            <a:r>
              <a:rPr lang="uk-UA" sz="1000" dirty="0" smtClean="0">
                <a:latin typeface="Times New Roman"/>
                <a:ea typeface="Calibri"/>
                <a:cs typeface="Times New Roman"/>
              </a:rPr>
              <a:t>      Аналіз </a:t>
            </a:r>
            <a:r>
              <a:rPr lang="uk-UA" sz="1000" dirty="0">
                <a:latin typeface="Times New Roman"/>
                <a:ea typeface="Calibri"/>
                <a:cs typeface="Times New Roman"/>
              </a:rPr>
              <a:t>журналів обліку теоретичного та виробничого навчання, щоденників обліку виконання завдань виробничої практики та іншої обліково-звітної документації показав, що навчальні плани і програми виконані в повному об’ємі здобувачами освіти всіх професій і курсів.</a:t>
            </a:r>
            <a:endParaRPr lang="ru-RU" sz="1000" dirty="0">
              <a:latin typeface="Calibri"/>
              <a:ea typeface="Calibri"/>
              <a:cs typeface="Times New Roman"/>
            </a:endParaRPr>
          </a:p>
          <a:p>
            <a:pPr marL="342900" lvl="0" indent="-342900" algn="just">
              <a:lnSpc>
                <a:spcPct val="150000"/>
              </a:lnSpc>
              <a:spcAft>
                <a:spcPts val="0"/>
              </a:spcAft>
              <a:buFont typeface="Times New Roman"/>
              <a:buChar char="-"/>
            </a:pPr>
            <a:r>
              <a:rPr lang="uk-UA" sz="1000" dirty="0" smtClean="0">
                <a:latin typeface="Times New Roman"/>
                <a:ea typeface="Calibri"/>
                <a:cs typeface="Times New Roman"/>
              </a:rPr>
              <a:t> </a:t>
            </a:r>
            <a:endParaRPr lang="ru-RU" sz="1000" dirty="0">
              <a:latin typeface="Calibri"/>
              <a:ea typeface="Calibri"/>
              <a:cs typeface="Times New Roman"/>
            </a:endParaRPr>
          </a:p>
          <a:p>
            <a:pPr marL="342900" lvl="0" indent="-342900" algn="just">
              <a:lnSpc>
                <a:spcPct val="150000"/>
              </a:lnSpc>
              <a:spcAft>
                <a:spcPts val="0"/>
              </a:spcAft>
              <a:buFont typeface="Times New Roman"/>
              <a:buChar char="-"/>
            </a:pPr>
            <a:endParaRPr lang="ru-RU" sz="1000" dirty="0">
              <a:latin typeface="Calibri"/>
              <a:ea typeface="Calibri"/>
              <a:cs typeface="Times New Roman"/>
            </a:endParaRPr>
          </a:p>
          <a:p>
            <a:endParaRPr lang="ru-RU" sz="1000" dirty="0"/>
          </a:p>
        </p:txBody>
      </p:sp>
      <p:sp>
        <p:nvSpPr>
          <p:cNvPr id="3" name="Заголовок 2"/>
          <p:cNvSpPr>
            <a:spLocks noGrp="1"/>
          </p:cNvSpPr>
          <p:nvPr>
            <p:ph type="title"/>
          </p:nvPr>
        </p:nvSpPr>
        <p:spPr>
          <a:xfrm>
            <a:off x="179512" y="-387424"/>
            <a:ext cx="8507288" cy="1978480"/>
          </a:xfrm>
        </p:spPr>
        <p:txBody>
          <a:bodyPr>
            <a:normAutofit/>
          </a:bodyPr>
          <a:lstStyle/>
          <a:p>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ІІІ. </a:t>
            </a:r>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Організація</a:t>
            </a: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навчально-виробничої</a:t>
            </a: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діяльності</a:t>
            </a:r>
            <a:endPar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32120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07504" y="338328"/>
            <a:ext cx="8784976" cy="5898984"/>
          </a:xfrm>
        </p:spPr>
        <p:txBody>
          <a:bodyPr>
            <a:normAutofit fontScale="90000"/>
          </a:bodyPr>
          <a:lstStyle/>
          <a:p>
            <a:pPr lvl="0"/>
            <a:r>
              <a:rPr lang="uk-UA" sz="1400" dirty="0" smtClean="0">
                <a:solidFill>
                  <a:schemeClr val="tx1"/>
                </a:solidFill>
                <a:latin typeface="Times New Roman" pitchFamily="18" charset="0"/>
                <a:cs typeface="Times New Roman" pitchFamily="18" charset="0"/>
              </a:rPr>
              <a:t/>
            </a:r>
            <a:br>
              <a:rPr lang="uk-UA" sz="1400" dirty="0" smtClean="0">
                <a:solidFill>
                  <a:schemeClr val="tx1"/>
                </a:solidFill>
                <a:latin typeface="Times New Roman" pitchFamily="18" charset="0"/>
                <a:cs typeface="Times New Roman" pitchFamily="18" charset="0"/>
              </a:rPr>
            </a:br>
            <a:r>
              <a:rPr lang="uk-UA" sz="1400" dirty="0" smtClean="0">
                <a:solidFill>
                  <a:schemeClr val="tx1"/>
                </a:solidFill>
                <a:latin typeface="Times New Roman" pitchFamily="18" charset="0"/>
                <a:cs typeface="Times New Roman" pitchFamily="18" charset="0"/>
              </a:rPr>
              <a:t>Згідно плану роботи ліцею на 2023-2024 н. рік було заплановано і проведено конкурси фахової майстерності  з професій:</a:t>
            </a:r>
            <a:r>
              <a:rPr lang="ru-RU" sz="1400" dirty="0" smtClean="0">
                <a:solidFill>
                  <a:schemeClr val="tx1"/>
                </a:solidFill>
                <a:latin typeface="Times New Roman" pitchFamily="18" charset="0"/>
                <a:cs typeface="Times New Roman" pitchFamily="18" charset="0"/>
              </a:rPr>
              <a:t/>
            </a:r>
            <a:br>
              <a:rPr lang="ru-RU" sz="1400" dirty="0" smtClean="0">
                <a:solidFill>
                  <a:schemeClr val="tx1"/>
                </a:solidFill>
                <a:latin typeface="Times New Roman" pitchFamily="18" charset="0"/>
                <a:cs typeface="Times New Roman" pitchFamily="18" charset="0"/>
              </a:rPr>
            </a:br>
            <a:r>
              <a:rPr lang="uk-UA" sz="1400" dirty="0" smtClean="0">
                <a:solidFill>
                  <a:schemeClr val="tx1"/>
                </a:solidFill>
                <a:latin typeface="Times New Roman" pitchFamily="18" charset="0"/>
                <a:cs typeface="Times New Roman" pitchFamily="18" charset="0"/>
              </a:rPr>
              <a:t>Кравець;</a:t>
            </a:r>
            <a:r>
              <a:rPr lang="ru-RU" sz="1400" dirty="0" smtClean="0">
                <a:solidFill>
                  <a:schemeClr val="tx1"/>
                </a:solidFill>
                <a:latin typeface="Times New Roman" pitchFamily="18" charset="0"/>
                <a:cs typeface="Times New Roman" pitchFamily="18" charset="0"/>
              </a:rPr>
              <a:t/>
            </a:r>
            <a:br>
              <a:rPr lang="ru-RU" sz="1400" dirty="0" smtClean="0">
                <a:solidFill>
                  <a:schemeClr val="tx1"/>
                </a:solidFill>
                <a:latin typeface="Times New Roman" pitchFamily="18" charset="0"/>
                <a:cs typeface="Times New Roman" pitchFamily="18" charset="0"/>
              </a:rPr>
            </a:br>
            <a:r>
              <a:rPr lang="uk-UA" sz="1400" dirty="0" smtClean="0">
                <a:solidFill>
                  <a:schemeClr val="tx1"/>
                </a:solidFill>
                <a:latin typeface="Times New Roman" pitchFamily="18" charset="0"/>
                <a:cs typeface="Times New Roman" pitchFamily="18" charset="0"/>
              </a:rPr>
              <a:t>Штукатур; </a:t>
            </a:r>
            <a:r>
              <a:rPr lang="uk-UA" sz="1400" dirty="0" smtClean="0">
                <a:solidFill>
                  <a:schemeClr val="tx1"/>
                </a:solidFill>
                <a:latin typeface="Times New Roman" pitchFamily="18" charset="0"/>
                <a:cs typeface="Times New Roman" pitchFamily="18" charset="0"/>
              </a:rPr>
              <a:t>;</a:t>
            </a:r>
            <a:r>
              <a:rPr lang="ru-RU" sz="1400" dirty="0" smtClean="0">
                <a:solidFill>
                  <a:schemeClr val="tx1"/>
                </a:solidFill>
                <a:latin typeface="Times New Roman" pitchFamily="18" charset="0"/>
                <a:cs typeface="Times New Roman" pitchFamily="18" charset="0"/>
              </a:rPr>
              <a:t/>
            </a:r>
            <a:br>
              <a:rPr lang="ru-RU" sz="1400" dirty="0" smtClean="0">
                <a:solidFill>
                  <a:schemeClr val="tx1"/>
                </a:solidFill>
                <a:latin typeface="Times New Roman" pitchFamily="18" charset="0"/>
                <a:cs typeface="Times New Roman" pitchFamily="18" charset="0"/>
              </a:rPr>
            </a:br>
            <a:r>
              <a:rPr lang="uk-UA" sz="1400" dirty="0" smtClean="0">
                <a:solidFill>
                  <a:schemeClr val="tx1"/>
                </a:solidFill>
                <a:latin typeface="Times New Roman" pitchFamily="18" charset="0"/>
                <a:cs typeface="Times New Roman" pitchFamily="18" charset="0"/>
              </a:rPr>
              <a:t>Тракторист-машиніст с/г виробництва,  категорія А1;</a:t>
            </a:r>
            <a:r>
              <a:rPr lang="ru-RU" sz="1400" dirty="0" smtClean="0">
                <a:solidFill>
                  <a:schemeClr val="tx1"/>
                </a:solidFill>
                <a:latin typeface="Times New Roman" pitchFamily="18" charset="0"/>
                <a:cs typeface="Times New Roman" pitchFamily="18" charset="0"/>
              </a:rPr>
              <a:t/>
            </a:r>
            <a:br>
              <a:rPr lang="ru-RU" sz="1400" dirty="0" smtClean="0">
                <a:solidFill>
                  <a:schemeClr val="tx1"/>
                </a:solidFill>
                <a:latin typeface="Times New Roman" pitchFamily="18" charset="0"/>
                <a:cs typeface="Times New Roman" pitchFamily="18" charset="0"/>
              </a:rPr>
            </a:br>
            <a:r>
              <a:rPr lang="uk-UA" sz="1400" dirty="0" smtClean="0">
                <a:solidFill>
                  <a:schemeClr val="tx1"/>
                </a:solidFill>
                <a:latin typeface="Times New Roman" pitchFamily="18" charset="0"/>
                <a:cs typeface="Times New Roman" pitchFamily="18" charset="0"/>
              </a:rPr>
              <a:t>Кухар; </a:t>
            </a:r>
            <a:r>
              <a:rPr lang="ru-RU" sz="1400" dirty="0" smtClean="0">
                <a:solidFill>
                  <a:schemeClr val="tx1"/>
                </a:solidFill>
                <a:latin typeface="Times New Roman" pitchFamily="18" charset="0"/>
                <a:cs typeface="Times New Roman" pitchFamily="18" charset="0"/>
              </a:rPr>
              <a:t/>
            </a:r>
            <a:br>
              <a:rPr lang="ru-RU" sz="1400" dirty="0" smtClean="0">
                <a:solidFill>
                  <a:schemeClr val="tx1"/>
                </a:solidFill>
                <a:latin typeface="Times New Roman" pitchFamily="18" charset="0"/>
                <a:cs typeface="Times New Roman" pitchFamily="18" charset="0"/>
              </a:rPr>
            </a:br>
            <a:r>
              <a:rPr lang="uk-UA" sz="1400" dirty="0" smtClean="0">
                <a:solidFill>
                  <a:schemeClr val="tx1"/>
                </a:solidFill>
                <a:latin typeface="Times New Roman" pitchFamily="18" charset="0"/>
                <a:cs typeface="Times New Roman" pitchFamily="18" charset="0"/>
              </a:rPr>
              <a:t>Зварник ручного зварювання.</a:t>
            </a:r>
            <a:br>
              <a:rPr lang="uk-UA" sz="1400" dirty="0" smtClean="0">
                <a:solidFill>
                  <a:schemeClr val="tx1"/>
                </a:solidFill>
                <a:latin typeface="Times New Roman" pitchFamily="18" charset="0"/>
                <a:cs typeface="Times New Roman" pitchFamily="18" charset="0"/>
              </a:rPr>
            </a:br>
            <a:r>
              <a:rPr lang="uk-UA" sz="1400" dirty="0" smtClean="0">
                <a:solidFill>
                  <a:schemeClr val="tx1"/>
                </a:solidFill>
                <a:latin typeface="Times New Roman" pitchFamily="18" charset="0"/>
                <a:cs typeface="Times New Roman" pitchFamily="18" charset="0"/>
              </a:rPr>
              <a:t>Упродовж навчального року здобувачі освіти ліцею брали участь у різних  обласних заходах </a:t>
            </a:r>
            <a:r>
              <a:rPr lang="uk-UA" sz="1400" dirty="0" err="1" smtClean="0">
                <a:solidFill>
                  <a:schemeClr val="tx1"/>
                </a:solidFill>
                <a:latin typeface="Times New Roman" pitchFamily="18" charset="0"/>
                <a:cs typeface="Times New Roman" pitchFamily="18" charset="0"/>
              </a:rPr>
              <a:t>змагальницького</a:t>
            </a:r>
            <a:r>
              <a:rPr lang="uk-UA" sz="1400" dirty="0" smtClean="0">
                <a:solidFill>
                  <a:schemeClr val="tx1"/>
                </a:solidFill>
                <a:latin typeface="Times New Roman" pitchFamily="18" charset="0"/>
                <a:cs typeface="Times New Roman" pitchFamily="18" charset="0"/>
              </a:rPr>
              <a:t> характеру:</a:t>
            </a:r>
            <a:r>
              <a:rPr lang="ru-RU" sz="1400" dirty="0" smtClean="0">
                <a:solidFill>
                  <a:schemeClr val="tx1"/>
                </a:solidFill>
                <a:latin typeface="Times New Roman" pitchFamily="18" charset="0"/>
                <a:cs typeface="Times New Roman" pitchFamily="18" charset="0"/>
              </a:rPr>
              <a:t/>
            </a:r>
            <a:br>
              <a:rPr lang="ru-RU" sz="1400" dirty="0" smtClean="0">
                <a:solidFill>
                  <a:schemeClr val="tx1"/>
                </a:solidFill>
                <a:latin typeface="Times New Roman" pitchFamily="18" charset="0"/>
                <a:cs typeface="Times New Roman" pitchFamily="18" charset="0"/>
              </a:rPr>
            </a:b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Григор</a:t>
            </a:r>
            <a:r>
              <a:rPr lang="en-US" sz="1400" dirty="0" smtClean="0">
                <a:solidFill>
                  <a:schemeClr val="tx1"/>
                </a:solidFill>
                <a:latin typeface="Times New Roman" pitchFamily="18" charset="0"/>
                <a:cs typeface="Times New Roman" pitchFamily="18" charset="0"/>
              </a:rPr>
              <a:t>’</a:t>
            </a:r>
            <a:r>
              <a:rPr lang="ru-RU" sz="1400" dirty="0" err="1" smtClean="0">
                <a:solidFill>
                  <a:schemeClr val="tx1"/>
                </a:solidFill>
                <a:latin typeface="Times New Roman" pitchFamily="18" charset="0"/>
                <a:cs typeface="Times New Roman" pitchFamily="18" charset="0"/>
              </a:rPr>
              <a:t>єв</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Іван</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учень</a:t>
            </a:r>
            <a:r>
              <a:rPr lang="ru-RU" sz="1400" dirty="0" smtClean="0">
                <a:solidFill>
                  <a:schemeClr val="tx1"/>
                </a:solidFill>
                <a:latin typeface="Times New Roman" pitchFamily="18" charset="0"/>
                <a:cs typeface="Times New Roman" pitchFamily="18" charset="0"/>
              </a:rPr>
              <a:t> </a:t>
            </a:r>
            <a:r>
              <a:rPr lang="uk-UA" sz="1400" dirty="0" smtClean="0">
                <a:solidFill>
                  <a:schemeClr val="tx1"/>
                </a:solidFill>
                <a:latin typeface="Times New Roman" pitchFamily="18" charset="0"/>
                <a:cs typeface="Times New Roman" pitchFamily="18" charset="0"/>
              </a:rPr>
              <a:t>31 групи брав участь в </a:t>
            </a:r>
            <a:r>
              <a:rPr lang="ru-RU" sz="1400" dirty="0" err="1" smtClean="0">
                <a:solidFill>
                  <a:schemeClr val="tx1"/>
                </a:solidFill>
                <a:latin typeface="Times New Roman" pitchFamily="18" charset="0"/>
                <a:cs typeface="Times New Roman" pitchFamily="18" charset="0"/>
              </a:rPr>
              <a:t>обласному</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конкурсі</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фахової</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майстерності</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серед</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здобувачів</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освіти</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закладів</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професійної</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професійно-технічної</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освіти</a:t>
            </a:r>
            <a:r>
              <a:rPr lang="ru-RU" sz="1400" dirty="0" smtClean="0">
                <a:solidFill>
                  <a:schemeClr val="tx1"/>
                </a:solidFill>
                <a:latin typeface="Times New Roman" pitchFamily="18" charset="0"/>
                <a:cs typeface="Times New Roman" pitchFamily="18" charset="0"/>
              </a:rPr>
              <a:t> з </a:t>
            </a:r>
            <a:r>
              <a:rPr lang="ru-RU" sz="1400" dirty="0" err="1" smtClean="0">
                <a:solidFill>
                  <a:schemeClr val="tx1"/>
                </a:solidFill>
                <a:latin typeface="Times New Roman" pitchFamily="18" charset="0"/>
                <a:cs typeface="Times New Roman" pitchFamily="18" charset="0"/>
              </a:rPr>
              <a:t>професії</a:t>
            </a:r>
            <a:r>
              <a:rPr lang="ru-RU" sz="1400" dirty="0" smtClean="0">
                <a:solidFill>
                  <a:schemeClr val="tx1"/>
                </a:solidFill>
                <a:latin typeface="Times New Roman" pitchFamily="18" charset="0"/>
                <a:cs typeface="Times New Roman" pitchFamily="18" charset="0"/>
              </a:rPr>
              <a:t> «Тракторист-</a:t>
            </a:r>
            <a:r>
              <a:rPr lang="ru-RU" sz="1400" dirty="0" err="1" smtClean="0">
                <a:solidFill>
                  <a:schemeClr val="tx1"/>
                </a:solidFill>
                <a:latin typeface="Times New Roman" pitchFamily="18" charset="0"/>
                <a:cs typeface="Times New Roman" pitchFamily="18" charset="0"/>
              </a:rPr>
              <a:t>машиніст</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сільськогосподарського</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виробництва</a:t>
            </a:r>
            <a:r>
              <a:rPr lang="ru-RU" sz="1400" dirty="0" smtClean="0">
                <a:solidFill>
                  <a:schemeClr val="tx1"/>
                </a:solidFill>
                <a:latin typeface="Times New Roman" pitchFamily="18" charset="0"/>
                <a:cs typeface="Times New Roman" pitchFamily="18" charset="0"/>
              </a:rPr>
              <a:t>»;</a:t>
            </a:r>
            <a:r>
              <a:rPr lang="uk-UA" sz="1400" dirty="0" smtClean="0">
                <a:solidFill>
                  <a:schemeClr val="tx1"/>
                </a:solidFill>
                <a:latin typeface="Times New Roman" pitchFamily="18" charset="0"/>
                <a:cs typeface="Times New Roman" pitchFamily="18" charset="0"/>
              </a:rPr>
              <a:t> </a:t>
            </a:r>
            <a:r>
              <a:rPr lang="ru-RU" sz="1400" dirty="0" smtClean="0">
                <a:solidFill>
                  <a:schemeClr val="tx1"/>
                </a:solidFill>
                <a:latin typeface="Times New Roman" pitchFamily="18" charset="0"/>
                <a:cs typeface="Times New Roman" pitchFamily="18" charset="0"/>
              </a:rPr>
              <a:t/>
            </a:r>
            <a:br>
              <a:rPr lang="ru-RU" sz="1400" dirty="0" smtClean="0">
                <a:solidFill>
                  <a:schemeClr val="tx1"/>
                </a:solidFill>
                <a:latin typeface="Times New Roman" pitchFamily="18" charset="0"/>
                <a:cs typeface="Times New Roman" pitchFamily="18" charset="0"/>
              </a:rPr>
            </a:br>
            <a:r>
              <a:rPr lang="uk-UA" sz="1400" dirty="0" smtClean="0">
                <a:solidFill>
                  <a:prstClr val="black"/>
                </a:solidFill>
                <a:latin typeface="Times New Roman" pitchFamily="18" charset="0"/>
                <a:ea typeface="+mn-ea"/>
                <a:cs typeface="Times New Roman" pitchFamily="18" charset="0"/>
              </a:rPr>
              <a:t> - здобувач освіти </a:t>
            </a:r>
            <a:r>
              <a:rPr lang="uk-UA" sz="1400" dirty="0" err="1" smtClean="0">
                <a:solidFill>
                  <a:prstClr val="black"/>
                </a:solidFill>
                <a:latin typeface="Times New Roman" pitchFamily="18" charset="0"/>
                <a:ea typeface="+mn-ea"/>
                <a:cs typeface="Times New Roman" pitchFamily="18" charset="0"/>
              </a:rPr>
              <a:t>Кісільовський</a:t>
            </a:r>
            <a:r>
              <a:rPr lang="uk-UA" sz="1400" dirty="0" smtClean="0">
                <a:solidFill>
                  <a:prstClr val="black"/>
                </a:solidFill>
                <a:latin typeface="Times New Roman" pitchFamily="18" charset="0"/>
                <a:ea typeface="+mn-ea"/>
                <a:cs typeface="Times New Roman" pitchFamily="18" charset="0"/>
              </a:rPr>
              <a:t> Костянтин та керівник </a:t>
            </a:r>
            <a:r>
              <a:rPr lang="uk-UA" sz="1400" dirty="0" err="1" smtClean="0">
                <a:solidFill>
                  <a:prstClr val="black"/>
                </a:solidFill>
                <a:latin typeface="Times New Roman" pitchFamily="18" charset="0"/>
                <a:ea typeface="+mn-ea"/>
                <a:cs typeface="Times New Roman" pitchFamily="18" charset="0"/>
              </a:rPr>
              <a:t>Вільчинський</a:t>
            </a:r>
            <a:r>
              <a:rPr lang="uk-UA" sz="1400" dirty="0" smtClean="0">
                <a:solidFill>
                  <a:prstClr val="black"/>
                </a:solidFill>
                <a:latin typeface="Times New Roman" pitchFamily="18" charset="0"/>
                <a:ea typeface="+mn-ea"/>
                <a:cs typeface="Times New Roman" pitchFamily="18" charset="0"/>
              </a:rPr>
              <a:t> Олександр взяли участь у виставці «</a:t>
            </a:r>
            <a:r>
              <a:rPr lang="uk-UA" sz="1400" dirty="0" err="1" smtClean="0">
                <a:solidFill>
                  <a:prstClr val="black"/>
                </a:solidFill>
                <a:latin typeface="Times New Roman" pitchFamily="18" charset="0"/>
                <a:ea typeface="+mn-ea"/>
                <a:cs typeface="Times New Roman" pitchFamily="18" charset="0"/>
              </a:rPr>
              <a:t>Техно-арт</a:t>
            </a:r>
            <a:r>
              <a:rPr lang="uk-UA" sz="1400" dirty="0" smtClean="0">
                <a:solidFill>
                  <a:prstClr val="black"/>
                </a:solidFill>
                <a:latin typeface="Times New Roman" pitchFamily="18" charset="0"/>
                <a:ea typeface="+mn-ea"/>
                <a:cs typeface="Times New Roman" pitchFamily="18" charset="0"/>
              </a:rPr>
              <a:t> галереї» в номінації «Архітектура та </a:t>
            </a:r>
            <a:r>
              <a:rPr lang="uk-UA" sz="1400" dirty="0" smtClean="0">
                <a:solidFill>
                  <a:schemeClr val="tx1"/>
                </a:solidFill>
                <a:latin typeface="Times New Roman" pitchFamily="18" charset="0"/>
                <a:ea typeface="+mn-ea"/>
                <a:cs typeface="Times New Roman" pitchFamily="18" charset="0"/>
              </a:rPr>
              <a:t>будівництво» та нагороджені </a:t>
            </a:r>
            <a:r>
              <a:rPr lang="uk-UA" sz="1400" i="1" dirty="0" smtClean="0">
                <a:solidFill>
                  <a:schemeClr val="tx1"/>
                </a:solidFill>
                <a:latin typeface="Times New Roman" pitchFamily="18" charset="0"/>
                <a:ea typeface="+mn-ea"/>
                <a:cs typeface="Times New Roman" pitchFamily="18" charset="0"/>
              </a:rPr>
              <a:t>Дипломом І ступеня;</a:t>
            </a:r>
            <a:r>
              <a:rPr lang="uk-UA" sz="1400" dirty="0" smtClean="0">
                <a:solidFill>
                  <a:schemeClr val="tx1"/>
                </a:solidFill>
                <a:latin typeface="Times New Roman" pitchFamily="18" charset="0"/>
                <a:ea typeface="+mn-ea"/>
                <a:cs typeface="Times New Roman" pitchFamily="18" charset="0"/>
              </a:rPr>
              <a:t/>
            </a:r>
            <a:br>
              <a:rPr lang="uk-UA" sz="1400" dirty="0" smtClean="0">
                <a:solidFill>
                  <a:schemeClr val="tx1"/>
                </a:solidFill>
                <a:latin typeface="Times New Roman" pitchFamily="18" charset="0"/>
                <a:ea typeface="+mn-ea"/>
                <a:cs typeface="Times New Roman" pitchFamily="18" charset="0"/>
              </a:rPr>
            </a:br>
            <a:r>
              <a:rPr lang="uk-UA" sz="1400" dirty="0" smtClean="0">
                <a:solidFill>
                  <a:schemeClr val="tx1"/>
                </a:solidFill>
                <a:latin typeface="Times New Roman" pitchFamily="18" charset="0"/>
                <a:ea typeface="+mn-ea"/>
                <a:cs typeface="Times New Roman" pitchFamily="18" charset="0"/>
              </a:rPr>
              <a:t>- </a:t>
            </a:r>
            <a:r>
              <a:rPr lang="uk-UA" sz="1400" dirty="0" smtClean="0">
                <a:solidFill>
                  <a:schemeClr val="tx1"/>
                </a:solidFill>
                <a:latin typeface="Times New Roman" pitchFamily="18" charset="0"/>
                <a:cs typeface="Times New Roman" pitchFamily="18" charset="0"/>
              </a:rPr>
              <a:t>випускники групи 22 – Г разом з керівничкою Кобилянською Катериною  взяли участь у </a:t>
            </a:r>
            <a:r>
              <a:rPr lang="uk-UA" sz="1400" dirty="0" err="1" smtClean="0">
                <a:solidFill>
                  <a:schemeClr val="tx1"/>
                </a:solidFill>
                <a:latin typeface="Times New Roman" pitchFamily="18" charset="0"/>
                <a:cs typeface="Times New Roman" pitchFamily="18" charset="0"/>
              </a:rPr>
              <a:t>Двотуровому</a:t>
            </a:r>
            <a:r>
              <a:rPr lang="uk-UA" sz="1400" dirty="0" smtClean="0">
                <a:solidFill>
                  <a:schemeClr val="tx1"/>
                </a:solidFill>
                <a:latin typeface="Times New Roman" pitchFamily="18" charset="0"/>
                <a:cs typeface="Times New Roman" pitchFamily="18" charset="0"/>
              </a:rPr>
              <a:t> міжнародному багатожанровому дистанційному фестивалі-конкурсі мистецтв «</a:t>
            </a:r>
            <a:r>
              <a:rPr lang="uk-UA" sz="1400" dirty="0" err="1" smtClean="0">
                <a:solidFill>
                  <a:schemeClr val="tx1"/>
                </a:solidFill>
                <a:latin typeface="Times New Roman" pitchFamily="18" charset="0"/>
                <a:cs typeface="Times New Roman" pitchFamily="18" charset="0"/>
              </a:rPr>
              <a:t>Ти-</a:t>
            </a:r>
            <a:r>
              <a:rPr lang="uk-UA" sz="1400" dirty="0" smtClean="0">
                <a:solidFill>
                  <a:schemeClr val="tx1"/>
                </a:solidFill>
                <a:latin typeface="Times New Roman" pitchFamily="18" charset="0"/>
                <a:cs typeface="Times New Roman" pitchFamily="18" charset="0"/>
              </a:rPr>
              <a:t> майбутнє України» з колекцією одягу «Національна спадщина» та нагороджені </a:t>
            </a:r>
            <a:r>
              <a:rPr lang="uk-UA" sz="1400" i="1" dirty="0" smtClean="0">
                <a:solidFill>
                  <a:schemeClr val="tx1"/>
                </a:solidFill>
                <a:latin typeface="Times New Roman" pitchFamily="18" charset="0"/>
                <a:cs typeface="Times New Roman" pitchFamily="18" charset="0"/>
              </a:rPr>
              <a:t>Дипломами за перше місце та кубком;</a:t>
            </a:r>
            <a:r>
              <a:rPr lang="uk-UA" sz="1400" dirty="0" smtClean="0">
                <a:solidFill>
                  <a:schemeClr val="tx1"/>
                </a:solidFill>
                <a:latin typeface="Times New Roman" pitchFamily="18" charset="0"/>
                <a:cs typeface="Times New Roman" pitchFamily="18" charset="0"/>
              </a:rPr>
              <a:t/>
            </a:r>
            <a:br>
              <a:rPr lang="uk-UA" sz="1400" dirty="0" smtClean="0">
                <a:solidFill>
                  <a:schemeClr val="tx1"/>
                </a:solidFill>
                <a:latin typeface="Times New Roman" pitchFamily="18" charset="0"/>
                <a:cs typeface="Times New Roman" pitchFamily="18" charset="0"/>
              </a:rPr>
            </a:br>
            <a:r>
              <a:rPr lang="uk-UA" sz="1400" dirty="0" smtClean="0">
                <a:solidFill>
                  <a:schemeClr val="tx1"/>
                </a:solidFill>
                <a:latin typeface="Times New Roman" pitchFamily="18" charset="0"/>
                <a:cs typeface="Times New Roman" pitchFamily="18" charset="0"/>
              </a:rPr>
              <a:t>- команда учнів разом із керівничкою Кобилянською Катериною  взяли участь у Всеукраїнському творчому конкурсі "До 32-ї річниці Незалежності України" з колекцією «Незалежна» - нагороджені </a:t>
            </a:r>
            <a:r>
              <a:rPr lang="uk-UA" sz="1400" i="1" dirty="0" smtClean="0">
                <a:solidFill>
                  <a:schemeClr val="tx1"/>
                </a:solidFill>
                <a:latin typeface="Times New Roman" pitchFamily="18" charset="0"/>
                <a:cs typeface="Times New Roman" pitchFamily="18" charset="0"/>
              </a:rPr>
              <a:t>Дипломом І ступеня</a:t>
            </a:r>
            <a:r>
              <a:rPr lang="uk-UA" sz="1400" dirty="0" smtClean="0">
                <a:solidFill>
                  <a:schemeClr val="tx1"/>
                </a:solidFill>
                <a:latin typeface="Times New Roman" pitchFamily="18" charset="0"/>
                <a:cs typeface="Times New Roman" pitchFamily="18" charset="0"/>
              </a:rPr>
              <a:t>;</a:t>
            </a:r>
            <a:br>
              <a:rPr lang="uk-UA" sz="1400" dirty="0" smtClean="0">
                <a:solidFill>
                  <a:schemeClr val="tx1"/>
                </a:solidFill>
                <a:latin typeface="Times New Roman" pitchFamily="18" charset="0"/>
                <a:cs typeface="Times New Roman" pitchFamily="18" charset="0"/>
              </a:rPr>
            </a:br>
            <a:r>
              <a:rPr lang="uk-UA" sz="1400" dirty="0" smtClean="0">
                <a:solidFill>
                  <a:schemeClr val="tx1"/>
                </a:solidFill>
                <a:latin typeface="Times New Roman" pitchFamily="18" charset="0"/>
                <a:cs typeface="Times New Roman" pitchFamily="18" charset="0"/>
              </a:rPr>
              <a:t>- </a:t>
            </a:r>
            <a:r>
              <a:rPr lang="ru-RU" sz="1400" dirty="0" smtClean="0">
                <a:solidFill>
                  <a:schemeClr val="tx1"/>
                </a:solidFill>
                <a:latin typeface="Times New Roman" pitchFamily="18" charset="0"/>
                <a:cs typeface="Times New Roman" pitchFamily="18" charset="0"/>
              </a:rPr>
              <a:t>24 </a:t>
            </a:r>
            <a:r>
              <a:rPr lang="ru-RU" sz="1400" dirty="0" err="1" smtClean="0">
                <a:solidFill>
                  <a:schemeClr val="tx1"/>
                </a:solidFill>
                <a:latin typeface="Times New Roman" pitchFamily="18" charset="0"/>
                <a:cs typeface="Times New Roman" pitchFamily="18" charset="0"/>
              </a:rPr>
              <a:t>здобувачі</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освіти</a:t>
            </a:r>
            <a:r>
              <a:rPr lang="ru-RU" sz="1400" dirty="0" smtClean="0">
                <a:solidFill>
                  <a:schemeClr val="tx1"/>
                </a:solidFill>
                <a:latin typeface="Times New Roman" pitchFamily="18" charset="0"/>
                <a:cs typeface="Times New Roman" pitchFamily="18" charset="0"/>
              </a:rPr>
              <a:t> взяли  участь у </a:t>
            </a:r>
            <a:r>
              <a:rPr lang="ru-RU" sz="1400" dirty="0" err="1" smtClean="0">
                <a:solidFill>
                  <a:schemeClr val="tx1"/>
                </a:solidFill>
                <a:latin typeface="Times New Roman" pitchFamily="18" charset="0"/>
                <a:cs typeface="Times New Roman" pitchFamily="18" charset="0"/>
              </a:rPr>
              <a:t>Міжнародній</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Економічній</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Олімпіаді</a:t>
            </a:r>
            <a:r>
              <a:rPr lang="ru-RU" sz="1400" dirty="0" smtClean="0">
                <a:solidFill>
                  <a:schemeClr val="tx1"/>
                </a:solidFill>
                <a:latin typeface="Times New Roman" pitchFamily="18" charset="0"/>
                <a:cs typeface="Times New Roman" pitchFamily="18" charset="0"/>
              </a:rPr>
              <a:t> 2023-2024, яку проводив Центр </a:t>
            </a:r>
            <a:r>
              <a:rPr lang="ru-RU" sz="1400" dirty="0" err="1" smtClean="0">
                <a:solidFill>
                  <a:schemeClr val="tx1"/>
                </a:solidFill>
                <a:latin typeface="Times New Roman" pitchFamily="18" charset="0"/>
                <a:cs typeface="Times New Roman" pitchFamily="18" charset="0"/>
              </a:rPr>
              <a:t>Бендукідзе</a:t>
            </a:r>
            <a:r>
              <a:rPr lang="ru-RU" sz="1400" dirty="0" smtClean="0">
                <a:solidFill>
                  <a:schemeClr val="tx1"/>
                </a:solidFill>
                <a:latin typeface="Times New Roman" pitchFamily="18" charset="0"/>
                <a:cs typeface="Times New Roman" pitchFamily="18" charset="0"/>
              </a:rPr>
              <a:t> у </a:t>
            </a:r>
            <a:r>
              <a:rPr lang="ru-RU" sz="1400" dirty="0" err="1" smtClean="0">
                <a:solidFill>
                  <a:schemeClr val="tx1"/>
                </a:solidFill>
                <a:latin typeface="Times New Roman" pitchFamily="18" charset="0"/>
                <a:cs typeface="Times New Roman" pitchFamily="18" charset="0"/>
              </a:rPr>
              <a:t>партнерстві</a:t>
            </a:r>
            <a:r>
              <a:rPr lang="ru-RU" sz="1400" dirty="0" smtClean="0">
                <a:solidFill>
                  <a:schemeClr val="tx1"/>
                </a:solidFill>
                <a:latin typeface="Times New Roman" pitchFamily="18" charset="0"/>
                <a:cs typeface="Times New Roman" pitchFamily="18" charset="0"/>
              </a:rPr>
              <a:t> ЕFI.– </a:t>
            </a:r>
            <a:r>
              <a:rPr lang="ru-RU" sz="1400" dirty="0" err="1" smtClean="0">
                <a:solidFill>
                  <a:schemeClr val="tx1"/>
                </a:solidFill>
                <a:latin typeface="Times New Roman" pitchFamily="18" charset="0"/>
                <a:cs typeface="Times New Roman" pitchFamily="18" charset="0"/>
              </a:rPr>
              <a:t>Отримали</a:t>
            </a:r>
            <a:r>
              <a:rPr lang="ru-RU" sz="1400" dirty="0" smtClean="0">
                <a:solidFill>
                  <a:schemeClr val="tx1"/>
                </a:solidFill>
                <a:latin typeface="Times New Roman" pitchFamily="18" charset="0"/>
                <a:cs typeface="Times New Roman" pitchFamily="18" charset="0"/>
              </a:rPr>
              <a:t> </a:t>
            </a:r>
            <a:r>
              <a:rPr lang="ru-RU" sz="1400" i="1" dirty="0" err="1" smtClean="0">
                <a:solidFill>
                  <a:schemeClr val="tx1"/>
                </a:solidFill>
                <a:latin typeface="Times New Roman" pitchFamily="18" charset="0"/>
                <a:cs typeface="Times New Roman" pitchFamily="18" charset="0"/>
              </a:rPr>
              <a:t>Сертифікат</a:t>
            </a:r>
            <a:r>
              <a:rPr lang="ru-RU" sz="1400" i="1" dirty="0" smtClean="0">
                <a:solidFill>
                  <a:schemeClr val="tx1"/>
                </a:solidFill>
                <a:latin typeface="Times New Roman" pitchFamily="18" charset="0"/>
                <a:cs typeface="Times New Roman" pitchFamily="18" charset="0"/>
              </a:rPr>
              <a:t> </a:t>
            </a:r>
            <a:r>
              <a:rPr lang="ru-RU" sz="1400" i="1" dirty="0" err="1" smtClean="0">
                <a:solidFill>
                  <a:schemeClr val="tx1"/>
                </a:solidFill>
                <a:latin typeface="Times New Roman" pitchFamily="18" charset="0"/>
                <a:cs typeface="Times New Roman" pitchFamily="18" charset="0"/>
              </a:rPr>
              <a:t>учасників</a:t>
            </a:r>
            <a:r>
              <a:rPr lang="ru-RU" sz="1400" i="1" dirty="0" smtClean="0">
                <a:solidFill>
                  <a:schemeClr val="tx1"/>
                </a:solidFill>
                <a:latin typeface="Times New Roman" pitchFamily="18" charset="0"/>
                <a:cs typeface="Times New Roman" pitchFamily="18" charset="0"/>
              </a:rPr>
              <a:t> ;</a:t>
            </a:r>
            <a:br>
              <a:rPr lang="ru-RU" sz="1400" i="1" dirty="0" smtClean="0">
                <a:solidFill>
                  <a:schemeClr val="tx1"/>
                </a:solidFill>
                <a:latin typeface="Times New Roman" pitchFamily="18" charset="0"/>
                <a:cs typeface="Times New Roman" pitchFamily="18" charset="0"/>
              </a:rPr>
            </a:br>
            <a:r>
              <a:rPr lang="ru-RU" sz="1400" i="1"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здобувачі</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освіти</a:t>
            </a:r>
            <a:r>
              <a:rPr lang="ru-RU" sz="1400" dirty="0" smtClean="0">
                <a:solidFill>
                  <a:schemeClr val="tx1"/>
                </a:solidFill>
                <a:latin typeface="Times New Roman" pitchFamily="18" charset="0"/>
                <a:cs typeface="Times New Roman" pitchFamily="18" charset="0"/>
              </a:rPr>
              <a:t> разом з </a:t>
            </a:r>
            <a:r>
              <a:rPr lang="ru-RU" sz="1400" dirty="0" err="1" smtClean="0">
                <a:solidFill>
                  <a:schemeClr val="tx1"/>
                </a:solidFill>
                <a:latin typeface="Times New Roman" pitchFamily="18" charset="0"/>
                <a:cs typeface="Times New Roman" pitchFamily="18" charset="0"/>
              </a:rPr>
              <a:t>викладачкою</a:t>
            </a:r>
            <a:r>
              <a:rPr lang="ru-RU" sz="1400" dirty="0" smtClean="0">
                <a:solidFill>
                  <a:schemeClr val="tx1"/>
                </a:solidFill>
                <a:latin typeface="Times New Roman" pitchFamily="18" charset="0"/>
                <a:cs typeface="Times New Roman" pitchFamily="18" charset="0"/>
              </a:rPr>
              <a:t> Боровик Н.В.  брали участь у </a:t>
            </a:r>
            <a:r>
              <a:rPr lang="ru-RU" sz="1400" dirty="0" err="1" smtClean="0">
                <a:solidFill>
                  <a:schemeClr val="tx1"/>
                </a:solidFill>
                <a:latin typeface="Times New Roman" pitchFamily="18" charset="0"/>
                <a:cs typeface="Times New Roman" pitchFamily="18" charset="0"/>
              </a:rPr>
              <a:t>Міжнародному</a:t>
            </a:r>
            <a:r>
              <a:rPr lang="ru-RU" sz="1400" dirty="0" smtClean="0">
                <a:solidFill>
                  <a:schemeClr val="tx1"/>
                </a:solidFill>
                <a:latin typeface="Times New Roman" pitchFamily="18" charset="0"/>
                <a:cs typeface="Times New Roman" pitchFamily="18" charset="0"/>
              </a:rPr>
              <a:t> </a:t>
            </a:r>
            <a:r>
              <a:rPr lang="ru-RU" sz="1400" dirty="0" err="1" smtClean="0">
                <a:solidFill>
                  <a:schemeClr val="tx1"/>
                </a:solidFill>
                <a:latin typeface="Times New Roman" pitchFamily="18" charset="0"/>
                <a:cs typeface="Times New Roman" pitchFamily="18" charset="0"/>
              </a:rPr>
              <a:t>конкурсі</a:t>
            </a:r>
            <a:r>
              <a:rPr lang="en-US" sz="1400" dirty="0" smtClean="0">
                <a:solidFill>
                  <a:schemeClr val="tx1"/>
                </a:solidFill>
                <a:latin typeface="Times New Roman" pitchFamily="18" charset="0"/>
                <a:cs typeface="Times New Roman" pitchFamily="18" charset="0"/>
              </a:rPr>
              <a:t> Navigate Your Future Tides Global </a:t>
            </a:r>
            <a:r>
              <a:rPr lang="en-US" sz="1400" dirty="0" smtClean="0">
                <a:solidFill>
                  <a:schemeClr val="tx1"/>
                </a:solidFill>
                <a:latin typeface="Georgia" pitchFamily="18" charset="0"/>
                <a:cs typeface="Times New Roman" pitchFamily="18" charset="0"/>
              </a:rPr>
              <a:t>Online Innovation Camp 2024. (</a:t>
            </a:r>
            <a:r>
              <a:rPr lang="ru-RU" sz="1400" dirty="0" err="1" smtClean="0">
                <a:solidFill>
                  <a:schemeClr val="tx1"/>
                </a:solidFill>
                <a:latin typeface="Georgia" pitchFamily="18" charset="0"/>
                <a:cs typeface="Times New Roman" pitchFamily="18" charset="0"/>
              </a:rPr>
              <a:t>Глобальний</a:t>
            </a:r>
            <a:r>
              <a:rPr lang="ru-RU" sz="1400" dirty="0" smtClean="0">
                <a:solidFill>
                  <a:schemeClr val="tx1"/>
                </a:solidFill>
                <a:latin typeface="Georgia" pitchFamily="18" charset="0"/>
                <a:cs typeface="Times New Roman" pitchFamily="18" charset="0"/>
              </a:rPr>
              <a:t> онлайн</a:t>
            </a:r>
            <a:r>
              <a:rPr lang="en-US" sz="1400" dirty="0" smtClean="0">
                <a:solidFill>
                  <a:schemeClr val="tx1"/>
                </a:solidFill>
                <a:latin typeface="Georgia" pitchFamily="18" charset="0"/>
                <a:cs typeface="Times New Roman" pitchFamily="18" charset="0"/>
              </a:rPr>
              <a:t>-</a:t>
            </a:r>
            <a:r>
              <a:rPr lang="ru-RU" sz="1400" dirty="0" err="1" smtClean="0">
                <a:solidFill>
                  <a:schemeClr val="tx1"/>
                </a:solidFill>
                <a:latin typeface="Georgia" pitchFamily="18" charset="0"/>
                <a:cs typeface="Times New Roman" pitchFamily="18" charset="0"/>
              </a:rPr>
              <a:t>інноваційний</a:t>
            </a:r>
            <a:r>
              <a:rPr lang="ru-RU" sz="1400" dirty="0" smtClean="0">
                <a:solidFill>
                  <a:schemeClr val="tx1"/>
                </a:solidFill>
                <a:latin typeface="Georgia" pitchFamily="18" charset="0"/>
                <a:cs typeface="Times New Roman" pitchFamily="18" charset="0"/>
              </a:rPr>
              <a:t> </a:t>
            </a:r>
            <a:r>
              <a:rPr lang="ru-RU" sz="1400" dirty="0" err="1" smtClean="0">
                <a:solidFill>
                  <a:schemeClr val="tx1"/>
                </a:solidFill>
                <a:latin typeface="Georgia" pitchFamily="18" charset="0"/>
                <a:cs typeface="Times New Roman" pitchFamily="18" charset="0"/>
              </a:rPr>
              <a:t>табір</a:t>
            </a:r>
            <a:r>
              <a:rPr lang="en-US" sz="1400" dirty="0" smtClean="0">
                <a:solidFill>
                  <a:schemeClr val="tx1"/>
                </a:solidFill>
                <a:latin typeface="Georgia" pitchFamily="18" charset="0"/>
                <a:cs typeface="Times New Roman" pitchFamily="18" charset="0"/>
              </a:rPr>
              <a:t> «</a:t>
            </a:r>
            <a:r>
              <a:rPr lang="ru-RU" sz="1400" dirty="0" err="1" smtClean="0">
                <a:solidFill>
                  <a:schemeClr val="tx1"/>
                </a:solidFill>
                <a:latin typeface="Georgia" pitchFamily="18" charset="0"/>
                <a:cs typeface="Times New Roman" pitchFamily="18" charset="0"/>
              </a:rPr>
              <a:t>Навігація</a:t>
            </a:r>
            <a:r>
              <a:rPr lang="ru-RU" sz="1400" dirty="0" smtClean="0">
                <a:solidFill>
                  <a:schemeClr val="tx1"/>
                </a:solidFill>
                <a:latin typeface="Georgia" pitchFamily="18" charset="0"/>
                <a:cs typeface="Times New Roman" pitchFamily="18" charset="0"/>
              </a:rPr>
              <a:t> у </a:t>
            </a:r>
            <a:r>
              <a:rPr lang="ru-RU" sz="1400" dirty="0" err="1" smtClean="0">
                <a:solidFill>
                  <a:schemeClr val="tx1"/>
                </a:solidFill>
                <a:latin typeface="Georgia" pitchFamily="18" charset="0"/>
                <a:cs typeface="Times New Roman" pitchFamily="18" charset="0"/>
              </a:rPr>
              <a:t>майбутнє</a:t>
            </a:r>
            <a:r>
              <a:rPr lang="ru-RU" sz="1400" dirty="0" smtClean="0">
                <a:solidFill>
                  <a:schemeClr val="tx1"/>
                </a:solidFill>
                <a:latin typeface="Georgia" pitchFamily="18" charset="0"/>
                <a:cs typeface="Times New Roman" pitchFamily="18" charset="0"/>
              </a:rPr>
              <a:t>»)</a:t>
            </a:r>
            <a:r>
              <a:rPr lang="en-US" sz="1400" dirty="0" smtClean="0">
                <a:solidFill>
                  <a:schemeClr val="tx1"/>
                </a:solidFill>
                <a:latin typeface="Georgia" pitchFamily="18" charset="0"/>
                <a:cs typeface="Times New Roman" pitchFamily="18" charset="0"/>
              </a:rPr>
              <a:t> – </a:t>
            </a:r>
            <a:r>
              <a:rPr lang="ru-RU" sz="1400" dirty="0" smtClean="0">
                <a:solidFill>
                  <a:schemeClr val="tx1"/>
                </a:solidFill>
                <a:latin typeface="Georgia" pitchFamily="18" charset="0"/>
                <a:cs typeface="Times New Roman" pitchFamily="18" charset="0"/>
              </a:rPr>
              <a:t> </a:t>
            </a:r>
            <a:r>
              <a:rPr lang="ru-RU" sz="1400" i="1" dirty="0" err="1" smtClean="0">
                <a:solidFill>
                  <a:schemeClr val="tx1"/>
                </a:solidFill>
                <a:latin typeface="Georgia" pitchFamily="18" charset="0"/>
                <a:cs typeface="Times New Roman" pitchFamily="18" charset="0"/>
              </a:rPr>
              <a:t>отримали</a:t>
            </a:r>
            <a:r>
              <a:rPr lang="ru-RU" sz="1400" i="1" dirty="0" smtClean="0">
                <a:solidFill>
                  <a:schemeClr val="tx1"/>
                </a:solidFill>
                <a:latin typeface="Georgia" pitchFamily="18" charset="0"/>
                <a:cs typeface="Times New Roman" pitchFamily="18" charset="0"/>
              </a:rPr>
              <a:t> </a:t>
            </a:r>
            <a:r>
              <a:rPr lang="ru-RU" sz="1400" i="1" dirty="0" err="1" smtClean="0">
                <a:solidFill>
                  <a:schemeClr val="tx1"/>
                </a:solidFill>
                <a:latin typeface="Georgia" pitchFamily="18" charset="0"/>
                <a:cs typeface="Times New Roman" pitchFamily="18" charset="0"/>
              </a:rPr>
              <a:t>Сертифікати</a:t>
            </a:r>
            <a:r>
              <a:rPr lang="ru-RU" sz="1400" i="1" dirty="0" smtClean="0">
                <a:solidFill>
                  <a:schemeClr val="tx1"/>
                </a:solidFill>
                <a:latin typeface="Georgia" pitchFamily="18" charset="0"/>
                <a:cs typeface="Times New Roman" pitchFamily="18" charset="0"/>
              </a:rPr>
              <a:t>;</a:t>
            </a:r>
            <a:br>
              <a:rPr lang="ru-RU" sz="1400" i="1" dirty="0" smtClean="0">
                <a:solidFill>
                  <a:schemeClr val="tx1"/>
                </a:solidFill>
                <a:latin typeface="Georgia" pitchFamily="18" charset="0"/>
                <a:cs typeface="Times New Roman" pitchFamily="18" charset="0"/>
              </a:rPr>
            </a:br>
            <a:r>
              <a:rPr lang="ru-RU" sz="1400" dirty="0" smtClean="0">
                <a:solidFill>
                  <a:schemeClr val="tx1"/>
                </a:solidFill>
                <a:latin typeface="Georgia" pitchFamily="18" charset="0"/>
                <a:cs typeface="Times New Roman" pitchFamily="18" charset="0"/>
              </a:rPr>
              <a:t> </a:t>
            </a:r>
            <a:r>
              <a:rPr lang="ru-RU" sz="1400" dirty="0" err="1">
                <a:solidFill>
                  <a:schemeClr val="tx1"/>
                </a:solidFill>
                <a:latin typeface="Georgia" pitchFamily="18" charset="0"/>
                <a:cs typeface="Times New Roman" pitchFamily="18" charset="0"/>
              </a:rPr>
              <a:t>у</a:t>
            </a:r>
            <a:r>
              <a:rPr lang="ru-RU" sz="1400" dirty="0" err="1" smtClean="0">
                <a:solidFill>
                  <a:schemeClr val="tx1"/>
                </a:solidFill>
                <a:latin typeface="Georgia" pitchFamily="18" charset="0"/>
                <a:cs typeface="Times New Roman" pitchFamily="18" charset="0"/>
              </a:rPr>
              <a:t>часниці</a:t>
            </a:r>
            <a:r>
              <a:rPr lang="ru-RU" sz="1400" dirty="0" smtClean="0">
                <a:solidFill>
                  <a:schemeClr val="tx1"/>
                </a:solidFill>
                <a:latin typeface="Georgia" pitchFamily="18" charset="0"/>
                <a:cs typeface="Times New Roman" pitchFamily="18" charset="0"/>
              </a:rPr>
              <a:t> </a:t>
            </a:r>
            <a:r>
              <a:rPr lang="ru-RU" sz="1400" dirty="0" smtClean="0">
                <a:solidFill>
                  <a:schemeClr val="tx1"/>
                </a:solidFill>
                <a:latin typeface="Georgia" pitchFamily="18" charset="0"/>
                <a:cs typeface="Times New Roman" pitchFamily="18" charset="0"/>
              </a:rPr>
              <a:t>з ДНЗ «</a:t>
            </a:r>
            <a:r>
              <a:rPr lang="ru-RU" sz="1400" dirty="0" err="1" smtClean="0">
                <a:solidFill>
                  <a:schemeClr val="tx1"/>
                </a:solidFill>
                <a:latin typeface="Georgia" pitchFamily="18" charset="0"/>
                <a:cs typeface="Times New Roman" pitchFamily="18" charset="0"/>
              </a:rPr>
              <a:t>Лісоводський</a:t>
            </a:r>
            <a:r>
              <a:rPr lang="ru-RU" sz="1400" dirty="0" smtClean="0">
                <a:solidFill>
                  <a:schemeClr val="tx1"/>
                </a:solidFill>
                <a:latin typeface="Georgia" pitchFamily="18" charset="0"/>
                <a:cs typeface="Times New Roman" pitchFamily="18" charset="0"/>
              </a:rPr>
              <a:t> ПАЛ» Оксана </a:t>
            </a:r>
            <a:r>
              <a:rPr lang="ru-RU" sz="1400" dirty="0" err="1" smtClean="0">
                <a:solidFill>
                  <a:schemeClr val="tx1"/>
                </a:solidFill>
                <a:latin typeface="Georgia" pitchFamily="18" charset="0"/>
                <a:cs typeface="Times New Roman" pitchFamily="18" charset="0"/>
              </a:rPr>
              <a:t>Леньга</a:t>
            </a:r>
            <a:r>
              <a:rPr lang="en-US" sz="1400" dirty="0" smtClean="0">
                <a:solidFill>
                  <a:schemeClr val="tx1"/>
                </a:solidFill>
                <a:latin typeface="Georgia" pitchFamily="18" charset="0"/>
                <a:cs typeface="Times New Roman" pitchFamily="18" charset="0"/>
              </a:rPr>
              <a:t>, </a:t>
            </a:r>
            <a:r>
              <a:rPr lang="ru-RU" sz="1400" dirty="0" err="1" smtClean="0">
                <a:solidFill>
                  <a:schemeClr val="tx1"/>
                </a:solidFill>
                <a:latin typeface="Georgia" pitchFamily="18" charset="0"/>
                <a:cs typeface="Times New Roman" pitchFamily="18" charset="0"/>
              </a:rPr>
              <a:t>Наталія</a:t>
            </a:r>
            <a:r>
              <a:rPr lang="ru-RU" sz="1400" dirty="0" smtClean="0">
                <a:solidFill>
                  <a:schemeClr val="tx1"/>
                </a:solidFill>
                <a:latin typeface="Georgia" pitchFamily="18" charset="0"/>
                <a:cs typeface="Times New Roman" pitchFamily="18" charset="0"/>
              </a:rPr>
              <a:t> </a:t>
            </a:r>
            <a:r>
              <a:rPr lang="ru-RU" sz="1400" dirty="0" err="1" smtClean="0">
                <a:solidFill>
                  <a:schemeClr val="tx1"/>
                </a:solidFill>
                <a:latin typeface="Georgia" pitchFamily="18" charset="0"/>
                <a:cs typeface="Times New Roman" pitchFamily="18" charset="0"/>
              </a:rPr>
              <a:t>Гуцалюк</a:t>
            </a:r>
            <a:r>
              <a:rPr lang="en-US" sz="1400" dirty="0" smtClean="0">
                <a:solidFill>
                  <a:schemeClr val="tx1"/>
                </a:solidFill>
                <a:latin typeface="Georgia" pitchFamily="18" charset="0"/>
                <a:cs typeface="Times New Roman" pitchFamily="18" charset="0"/>
              </a:rPr>
              <a:t>, </a:t>
            </a:r>
            <a:r>
              <a:rPr lang="ru-RU" sz="1400" dirty="0" smtClean="0">
                <a:solidFill>
                  <a:schemeClr val="tx1"/>
                </a:solidFill>
                <a:latin typeface="Georgia" pitchFamily="18" charset="0"/>
                <a:cs typeface="Times New Roman" pitchFamily="18" charset="0"/>
              </a:rPr>
              <a:t>Алла </a:t>
            </a:r>
            <a:r>
              <a:rPr lang="ru-RU" sz="1400" dirty="0" err="1" smtClean="0">
                <a:solidFill>
                  <a:schemeClr val="tx1"/>
                </a:solidFill>
                <a:latin typeface="Georgia" pitchFamily="18" charset="0"/>
                <a:cs typeface="Times New Roman" pitchFamily="18" charset="0"/>
              </a:rPr>
              <a:t>Зюбрій</a:t>
            </a:r>
            <a:r>
              <a:rPr lang="ru-RU" sz="1400" dirty="0" smtClean="0">
                <a:solidFill>
                  <a:schemeClr val="tx1"/>
                </a:solidFill>
                <a:latin typeface="Georgia" pitchFamily="18" charset="0"/>
                <a:cs typeface="Times New Roman" pitchFamily="18" charset="0"/>
              </a:rPr>
              <a:t> </a:t>
            </a:r>
            <a:r>
              <a:rPr lang="ru-RU" sz="1400" dirty="0" err="1" smtClean="0">
                <a:solidFill>
                  <a:schemeClr val="tx1"/>
                </a:solidFill>
                <a:latin typeface="Georgia" pitchFamily="18" charset="0"/>
                <a:cs typeface="Times New Roman" pitchFamily="18" charset="0"/>
              </a:rPr>
              <a:t>були</a:t>
            </a:r>
            <a:r>
              <a:rPr lang="ru-RU" sz="1400" dirty="0" smtClean="0">
                <a:solidFill>
                  <a:schemeClr val="tx1"/>
                </a:solidFill>
                <a:latin typeface="Georgia" pitchFamily="18" charset="0"/>
                <a:cs typeface="Times New Roman" pitchFamily="18" charset="0"/>
              </a:rPr>
              <a:t> об</a:t>
            </a:r>
            <a:r>
              <a:rPr lang="en-US" sz="1400" dirty="0" smtClean="0">
                <a:solidFill>
                  <a:schemeClr val="tx1"/>
                </a:solidFill>
                <a:latin typeface="Georgia" pitchFamily="18" charset="0"/>
                <a:cs typeface="Times New Roman" pitchFamily="18" charset="0"/>
              </a:rPr>
              <a:t>’</a:t>
            </a:r>
            <a:r>
              <a:rPr lang="ru-RU" sz="1400" dirty="0" err="1" smtClean="0">
                <a:solidFill>
                  <a:schemeClr val="tx1"/>
                </a:solidFill>
                <a:latin typeface="Georgia" pitchFamily="18" charset="0"/>
                <a:cs typeface="Times New Roman" pitchFamily="18" charset="0"/>
              </a:rPr>
              <a:t>єднані</a:t>
            </a:r>
            <a:r>
              <a:rPr lang="ru-RU" sz="1400" dirty="0" smtClean="0">
                <a:solidFill>
                  <a:schemeClr val="tx1"/>
                </a:solidFill>
                <a:latin typeface="Georgia" pitchFamily="18" charset="0"/>
                <a:cs typeface="Times New Roman" pitchFamily="18" charset="0"/>
              </a:rPr>
              <a:t> з командою з </a:t>
            </a:r>
            <a:r>
              <a:rPr lang="ru-RU" sz="1400" dirty="0" err="1" smtClean="0">
                <a:solidFill>
                  <a:schemeClr val="tx1"/>
                </a:solidFill>
                <a:latin typeface="Georgia" pitchFamily="18" charset="0"/>
                <a:cs typeface="Times New Roman" pitchFamily="18" charset="0"/>
              </a:rPr>
              <a:t>Філіппін</a:t>
            </a:r>
            <a:r>
              <a:rPr lang="en-US" sz="1400" dirty="0" smtClean="0">
                <a:solidFill>
                  <a:schemeClr val="tx1"/>
                </a:solidFill>
                <a:latin typeface="Georgia" pitchFamily="18" charset="0"/>
                <a:cs typeface="Times New Roman" pitchFamily="18" charset="0"/>
              </a:rPr>
              <a:t>, </a:t>
            </a:r>
            <a:r>
              <a:rPr lang="ru-RU" sz="1400" dirty="0" smtClean="0">
                <a:solidFill>
                  <a:schemeClr val="tx1"/>
                </a:solidFill>
                <a:latin typeface="Georgia" pitchFamily="18" charset="0"/>
                <a:cs typeface="Times New Roman" pitchFamily="18" charset="0"/>
              </a:rPr>
              <a:t>де представили</a:t>
            </a:r>
            <a:r>
              <a:rPr lang="en-US" sz="1400" dirty="0" smtClean="0">
                <a:solidFill>
                  <a:schemeClr val="tx1"/>
                </a:solidFill>
                <a:latin typeface="Georgia" pitchFamily="18" charset="0"/>
                <a:cs typeface="Times New Roman" pitchFamily="18" charset="0"/>
              </a:rPr>
              <a:t> </a:t>
            </a:r>
            <a:r>
              <a:rPr lang="en-US" sz="1400" dirty="0" err="1" smtClean="0">
                <a:solidFill>
                  <a:schemeClr val="tx1"/>
                </a:solidFill>
                <a:latin typeface="Georgia" pitchFamily="18" charset="0"/>
                <a:cs typeface="Times New Roman" pitchFamily="18" charset="0"/>
              </a:rPr>
              <a:t>SnapSafe</a:t>
            </a:r>
            <a:r>
              <a:rPr lang="ru-RU" sz="1400" dirty="0" smtClean="0">
                <a:solidFill>
                  <a:schemeClr val="tx1"/>
                </a:solidFill>
                <a:latin typeface="Georgia" pitchFamily="18" charset="0"/>
                <a:cs typeface="Times New Roman" pitchFamily="18" charset="0"/>
              </a:rPr>
              <a:t>.- </a:t>
            </a:r>
            <a:r>
              <a:rPr lang="ru-RU" sz="1400" i="1" dirty="0" err="1" smtClean="0">
                <a:solidFill>
                  <a:schemeClr val="tx1"/>
                </a:solidFill>
                <a:latin typeface="Georgia" pitchFamily="18" charset="0"/>
                <a:cs typeface="Times New Roman" pitchFamily="18" charset="0"/>
              </a:rPr>
              <a:t>Отримали</a:t>
            </a:r>
            <a:r>
              <a:rPr lang="ru-RU" sz="1400" i="1" dirty="0" smtClean="0">
                <a:solidFill>
                  <a:schemeClr val="tx1"/>
                </a:solidFill>
                <a:latin typeface="Georgia" pitchFamily="18" charset="0"/>
                <a:cs typeface="Times New Roman" pitchFamily="18" charset="0"/>
              </a:rPr>
              <a:t> </a:t>
            </a:r>
            <a:r>
              <a:rPr lang="ru-RU" sz="1400" i="1" dirty="0" err="1" smtClean="0">
                <a:solidFill>
                  <a:schemeClr val="tx1"/>
                </a:solidFill>
                <a:latin typeface="Georgia" pitchFamily="18" charset="0"/>
                <a:cs typeface="Times New Roman" pitchFamily="18" charset="0"/>
              </a:rPr>
              <a:t>Сертифікати</a:t>
            </a:r>
            <a:r>
              <a:rPr lang="ru-RU" sz="1400" i="1" dirty="0">
                <a:solidFill>
                  <a:schemeClr val="tx1"/>
                </a:solidFill>
                <a:latin typeface="Georgia" pitchFamily="18" charset="0"/>
                <a:cs typeface="Times New Roman" pitchFamily="18" charset="0"/>
              </a:rPr>
              <a:t>;</a:t>
            </a:r>
            <a:r>
              <a:rPr lang="en-US" sz="1400" i="1" dirty="0" smtClean="0">
                <a:solidFill>
                  <a:schemeClr val="tx1"/>
                </a:solidFill>
                <a:latin typeface="Georgia" pitchFamily="18" charset="0"/>
                <a:cs typeface="Times New Roman" pitchFamily="18" charset="0"/>
              </a:rPr>
              <a:t> </a:t>
            </a:r>
            <a:r>
              <a:rPr lang="ru-RU" sz="1400" i="1" dirty="0" smtClean="0">
                <a:solidFill>
                  <a:schemeClr val="tx1"/>
                </a:solidFill>
                <a:latin typeface="Georgia" pitchFamily="18" charset="0"/>
                <a:cs typeface="Times New Roman" pitchFamily="18" charset="0"/>
              </a:rPr>
              <a:t/>
            </a:r>
            <a:br>
              <a:rPr lang="ru-RU" sz="1400" i="1" dirty="0" smtClean="0">
                <a:solidFill>
                  <a:schemeClr val="tx1"/>
                </a:solidFill>
                <a:latin typeface="Georgia" pitchFamily="18" charset="0"/>
                <a:cs typeface="Times New Roman" pitchFamily="18" charset="0"/>
              </a:rPr>
            </a:br>
            <a:r>
              <a:rPr lang="ru-RU" sz="1400" i="1" dirty="0" smtClean="0">
                <a:solidFill>
                  <a:schemeClr val="tx1"/>
                </a:solidFill>
                <a:latin typeface="Georgia" pitchFamily="18" charset="0"/>
                <a:cs typeface="Times New Roman" pitchFamily="18" charset="0"/>
              </a:rPr>
              <a:t>- </a:t>
            </a:r>
            <a:r>
              <a:rPr lang="uk-UA" sz="1200" dirty="0" smtClean="0">
                <a:solidFill>
                  <a:schemeClr val="tx1"/>
                </a:solidFill>
                <a:latin typeface="Georgia" pitchFamily="18" charset="0"/>
              </a:rPr>
              <a:t>учасники  </a:t>
            </a:r>
            <a:r>
              <a:rPr lang="uk-UA" sz="1200" dirty="0" err="1">
                <a:solidFill>
                  <a:schemeClr val="tx1"/>
                </a:solidFill>
                <a:latin typeface="Georgia" pitchFamily="18" charset="0"/>
              </a:rPr>
              <a:t>проєкту</a:t>
            </a:r>
            <a:r>
              <a:rPr lang="uk-UA" sz="1200" dirty="0">
                <a:solidFill>
                  <a:schemeClr val="tx1"/>
                </a:solidFill>
                <a:latin typeface="Georgia" pitchFamily="18" charset="0"/>
              </a:rPr>
              <a:t> «</a:t>
            </a:r>
            <a:r>
              <a:rPr lang="en-US" sz="1200" dirty="0">
                <a:solidFill>
                  <a:schemeClr val="tx1"/>
                </a:solidFill>
                <a:latin typeface="Georgia" pitchFamily="18" charset="0"/>
              </a:rPr>
              <a:t>Student Bakery</a:t>
            </a:r>
            <a:r>
              <a:rPr lang="uk-UA" sz="1200" dirty="0">
                <a:solidFill>
                  <a:schemeClr val="tx1"/>
                </a:solidFill>
                <a:latin typeface="Georgia" pitchFamily="18" charset="0"/>
              </a:rPr>
              <a:t>» </a:t>
            </a:r>
            <a:r>
              <a:rPr lang="uk-UA" sz="1200" dirty="0" smtClean="0">
                <a:solidFill>
                  <a:schemeClr val="tx1"/>
                </a:solidFill>
                <a:latin typeface="Georgia" pitchFamily="18" charset="0"/>
              </a:rPr>
              <a:t>«Випікання  </a:t>
            </a:r>
            <a:r>
              <a:rPr lang="uk-UA" sz="1200" dirty="0">
                <a:solidFill>
                  <a:schemeClr val="tx1"/>
                </a:solidFill>
                <a:latin typeface="Georgia" pitchFamily="18" charset="0"/>
              </a:rPr>
              <a:t>домашньої </a:t>
            </a:r>
            <a:r>
              <a:rPr lang="uk-UA" sz="1200" dirty="0" smtClean="0">
                <a:solidFill>
                  <a:schemeClr val="tx1"/>
                </a:solidFill>
                <a:latin typeface="Georgia" pitchFamily="18" charset="0"/>
              </a:rPr>
              <a:t>випічки» брали участь  </a:t>
            </a:r>
            <a:r>
              <a:rPr lang="uk-UA" sz="1200" dirty="0">
                <a:solidFill>
                  <a:schemeClr val="tx1"/>
                </a:solidFill>
                <a:latin typeface="Georgia" pitchFamily="18" charset="0"/>
              </a:rPr>
              <a:t>у </a:t>
            </a:r>
            <a:r>
              <a:rPr lang="uk-UA" sz="1200" b="1" dirty="0" err="1">
                <a:solidFill>
                  <a:schemeClr val="tx1"/>
                </a:solidFill>
                <a:latin typeface="Georgia" pitchFamily="18" charset="0"/>
              </a:rPr>
              <a:t>Ярмарці</a:t>
            </a:r>
            <a:r>
              <a:rPr lang="uk-UA" sz="1200" b="1" dirty="0">
                <a:solidFill>
                  <a:schemeClr val="tx1"/>
                </a:solidFill>
                <a:latin typeface="Georgia" pitchFamily="18" charset="0"/>
              </a:rPr>
              <a:t> молодіжного підприємництва </a:t>
            </a:r>
            <a:r>
              <a:rPr lang="en-US" sz="1200" b="1" dirty="0">
                <a:solidFill>
                  <a:schemeClr val="tx1"/>
                </a:solidFill>
                <a:latin typeface="Georgia" pitchFamily="18" charset="0"/>
              </a:rPr>
              <a:t>Junior Expo</a:t>
            </a:r>
            <a:r>
              <a:rPr lang="uk-UA" sz="1200" dirty="0">
                <a:solidFill>
                  <a:schemeClr val="tx1"/>
                </a:solidFill>
                <a:latin typeface="Georgia" pitchFamily="18" charset="0"/>
              </a:rPr>
              <a:t> та участь в </a:t>
            </a:r>
            <a:r>
              <a:rPr lang="uk-UA" sz="1200" b="1" dirty="0">
                <a:solidFill>
                  <a:schemeClr val="tx1"/>
                </a:solidFill>
                <a:latin typeface="Georgia" pitchFamily="18" charset="0"/>
              </a:rPr>
              <a:t>авторському майстер-класі «</a:t>
            </a:r>
            <a:r>
              <a:rPr lang="en-US" sz="1200" b="1" dirty="0">
                <a:solidFill>
                  <a:schemeClr val="tx1"/>
                </a:solidFill>
                <a:latin typeface="Georgia" pitchFamily="18" charset="0"/>
              </a:rPr>
              <a:t>Flavorful fantasy</a:t>
            </a:r>
            <a:r>
              <a:rPr lang="uk-UA" sz="1200" b="1" dirty="0">
                <a:solidFill>
                  <a:schemeClr val="tx1"/>
                </a:solidFill>
                <a:latin typeface="Georgia" pitchFamily="18" charset="0"/>
              </a:rPr>
              <a:t>»</a:t>
            </a:r>
            <a:r>
              <a:rPr lang="uk-UA" sz="1200" dirty="0">
                <a:solidFill>
                  <a:schemeClr val="tx1"/>
                </a:solidFill>
                <a:latin typeface="Georgia" pitchFamily="18" charset="0"/>
              </a:rPr>
              <a:t> - оздоблення випічки, яка відбулася 14.04.2024  р. у парку </a:t>
            </a:r>
            <a:r>
              <a:rPr lang="uk-UA" sz="1200" dirty="0" err="1">
                <a:solidFill>
                  <a:schemeClr val="tx1"/>
                </a:solidFill>
                <a:latin typeface="Georgia" pitchFamily="18" charset="0"/>
              </a:rPr>
              <a:t>Чекмана</a:t>
            </a:r>
            <a:r>
              <a:rPr lang="uk-UA" sz="1200" dirty="0">
                <a:solidFill>
                  <a:schemeClr val="tx1"/>
                </a:solidFill>
                <a:latin typeface="Georgia" pitchFamily="18" charset="0"/>
              </a:rPr>
              <a:t>, м. Хмельницькому. </a:t>
            </a:r>
            <a:r>
              <a:rPr lang="ru-RU" sz="1200" dirty="0">
                <a:solidFill>
                  <a:schemeClr val="tx1"/>
                </a:solidFill>
                <a:latin typeface="Georgia" pitchFamily="18" charset="0"/>
              </a:rPr>
              <a:t/>
            </a:r>
            <a:br>
              <a:rPr lang="ru-RU" sz="1200" dirty="0">
                <a:solidFill>
                  <a:schemeClr val="tx1"/>
                </a:solidFill>
                <a:latin typeface="Georgia" pitchFamily="18" charset="0"/>
              </a:rPr>
            </a:br>
            <a:r>
              <a:rPr lang="uk-UA" sz="1200" dirty="0">
                <a:solidFill>
                  <a:schemeClr val="tx1"/>
                </a:solidFill>
                <a:latin typeface="Georgia" pitchFamily="18" charset="0"/>
              </a:rPr>
              <a:t>Учасники </a:t>
            </a:r>
            <a:r>
              <a:rPr lang="uk-UA" sz="1200" dirty="0" err="1">
                <a:solidFill>
                  <a:schemeClr val="tx1"/>
                </a:solidFill>
                <a:latin typeface="Georgia" pitchFamily="18" charset="0"/>
              </a:rPr>
              <a:t>проєкту</a:t>
            </a:r>
            <a:r>
              <a:rPr lang="uk-UA" sz="1200" dirty="0">
                <a:solidFill>
                  <a:schemeClr val="tx1"/>
                </a:solidFill>
                <a:latin typeface="Georgia" pitchFamily="18" charset="0"/>
              </a:rPr>
              <a:t>: </a:t>
            </a:r>
            <a:r>
              <a:rPr lang="uk-UA" sz="1200" dirty="0" err="1">
                <a:solidFill>
                  <a:schemeClr val="tx1"/>
                </a:solidFill>
                <a:latin typeface="Georgia" pitchFamily="18" charset="0"/>
              </a:rPr>
              <a:t>Леньга</a:t>
            </a:r>
            <a:r>
              <a:rPr lang="uk-UA" sz="1200" dirty="0">
                <a:solidFill>
                  <a:schemeClr val="tx1"/>
                </a:solidFill>
                <a:latin typeface="Georgia" pitchFamily="18" charset="0"/>
              </a:rPr>
              <a:t> О., </a:t>
            </a:r>
            <a:r>
              <a:rPr lang="uk-UA" sz="1200" dirty="0" err="1">
                <a:solidFill>
                  <a:schemeClr val="tx1"/>
                </a:solidFill>
                <a:latin typeface="Georgia" pitchFamily="18" charset="0"/>
              </a:rPr>
              <a:t>Гуцалюк</a:t>
            </a:r>
            <a:r>
              <a:rPr lang="uk-UA" sz="1200" dirty="0">
                <a:solidFill>
                  <a:schemeClr val="tx1"/>
                </a:solidFill>
                <a:latin typeface="Georgia" pitchFamily="18" charset="0"/>
              </a:rPr>
              <a:t> Н., </a:t>
            </a:r>
            <a:r>
              <a:rPr lang="uk-UA" sz="1200" dirty="0" err="1">
                <a:solidFill>
                  <a:schemeClr val="tx1"/>
                </a:solidFill>
                <a:latin typeface="Georgia" pitchFamily="18" charset="0"/>
              </a:rPr>
              <a:t>Ромах</a:t>
            </a:r>
            <a:r>
              <a:rPr lang="uk-UA" sz="1200" dirty="0">
                <a:solidFill>
                  <a:schemeClr val="tx1"/>
                </a:solidFill>
                <a:latin typeface="Georgia" pitchFamily="18" charset="0"/>
              </a:rPr>
              <a:t> О., </a:t>
            </a:r>
            <a:r>
              <a:rPr lang="uk-UA" sz="1200" dirty="0" err="1">
                <a:solidFill>
                  <a:schemeClr val="tx1"/>
                </a:solidFill>
                <a:latin typeface="Georgia" pitchFamily="18" charset="0"/>
              </a:rPr>
              <a:t>Козачишена</a:t>
            </a:r>
            <a:r>
              <a:rPr lang="uk-UA" sz="1200" dirty="0">
                <a:solidFill>
                  <a:schemeClr val="tx1"/>
                </a:solidFill>
                <a:latin typeface="Georgia" pitchFamily="18" charset="0"/>
              </a:rPr>
              <a:t> Х</a:t>
            </a:r>
            <a:r>
              <a:rPr lang="uk-UA" sz="1200" dirty="0" smtClean="0">
                <a:solidFill>
                  <a:schemeClr val="tx1"/>
                </a:solidFill>
                <a:latin typeface="Georgia" pitchFamily="18" charset="0"/>
              </a:rPr>
              <a:t>.;</a:t>
            </a:r>
            <a:r>
              <a:rPr lang="ru-RU" sz="1300" dirty="0" smtClean="0">
                <a:solidFill>
                  <a:schemeClr val="tx1"/>
                </a:solidFill>
                <a:latin typeface="Georgia" pitchFamily="18" charset="0"/>
                <a:cs typeface="Times New Roman" pitchFamily="18" charset="0"/>
              </a:rPr>
              <a:t/>
            </a:r>
            <a:br>
              <a:rPr lang="ru-RU" sz="1300" dirty="0" smtClean="0">
                <a:solidFill>
                  <a:schemeClr val="tx1"/>
                </a:solidFill>
                <a:latin typeface="Georgia" pitchFamily="18" charset="0"/>
                <a:cs typeface="Times New Roman" pitchFamily="18" charset="0"/>
              </a:rPr>
            </a:br>
            <a:r>
              <a:rPr lang="ru-RU" sz="1300" dirty="0" smtClean="0">
                <a:solidFill>
                  <a:schemeClr val="tx1"/>
                </a:solidFill>
                <a:latin typeface="Georgia" pitchFamily="18" charset="0"/>
                <a:cs typeface="Times New Roman" pitchFamily="18" charset="0"/>
              </a:rPr>
              <a:t>- </a:t>
            </a:r>
            <a:r>
              <a:rPr lang="ru-RU" sz="1400" dirty="0" err="1" smtClean="0">
                <a:solidFill>
                  <a:schemeClr val="tx1"/>
                </a:solidFill>
                <a:latin typeface="Georgia" pitchFamily="18" charset="0"/>
              </a:rPr>
              <a:t>Коробейко</a:t>
            </a:r>
            <a:r>
              <a:rPr lang="ru-RU" sz="1400" dirty="0" smtClean="0">
                <a:solidFill>
                  <a:schemeClr val="tx1"/>
                </a:solidFill>
                <a:latin typeface="Georgia" pitchFamily="18" charset="0"/>
              </a:rPr>
              <a:t> Василь</a:t>
            </a:r>
            <a:r>
              <a:rPr lang="uk-UA" sz="1400" dirty="0" smtClean="0">
                <a:solidFill>
                  <a:schemeClr val="tx1"/>
                </a:solidFill>
                <a:latin typeface="Georgia" pitchFamily="18" charset="0"/>
              </a:rPr>
              <a:t>, </a:t>
            </a:r>
            <a:r>
              <a:rPr lang="uk-UA" sz="1400" dirty="0">
                <a:solidFill>
                  <a:schemeClr val="tx1"/>
                </a:solidFill>
                <a:latin typeface="Georgia" pitchFamily="18" charset="0"/>
              </a:rPr>
              <a:t>учень 32 групи презентував свою творчу роботу </a:t>
            </a:r>
            <a:r>
              <a:rPr lang="uk-UA" sz="1200" b="1" i="1" dirty="0" smtClean="0">
                <a:solidFill>
                  <a:schemeClr val="tx1"/>
                </a:solidFill>
              </a:rPr>
              <a:t>«</a:t>
            </a:r>
            <a:r>
              <a:rPr lang="uk-UA" sz="1200" b="1" i="1" dirty="0" smtClean="0">
                <a:solidFill>
                  <a:schemeClr val="tx1"/>
                </a:solidFill>
                <a:latin typeface="Georgia" pitchFamily="18" charset="0"/>
              </a:rPr>
              <a:t>Виготовлення </a:t>
            </a:r>
            <a:r>
              <a:rPr lang="uk-UA" sz="1200" b="1" i="1" dirty="0">
                <a:solidFill>
                  <a:schemeClr val="tx1"/>
                </a:solidFill>
                <a:latin typeface="Georgia" pitchFamily="18" charset="0"/>
              </a:rPr>
              <a:t>кованого декору   до </a:t>
            </a:r>
            <a:r>
              <a:rPr lang="uk-UA" sz="1200" b="1" i="1" dirty="0" smtClean="0">
                <a:solidFill>
                  <a:schemeClr val="tx1"/>
                </a:solidFill>
                <a:latin typeface="Georgia" pitchFamily="18" charset="0"/>
              </a:rPr>
              <a:t>композиції  </a:t>
            </a:r>
            <a:r>
              <a:rPr lang="uk-UA" sz="1200" b="1" i="1" dirty="0" err="1" smtClean="0">
                <a:solidFill>
                  <a:schemeClr val="tx1"/>
                </a:solidFill>
                <a:latin typeface="Georgia" pitchFamily="18" charset="0"/>
              </a:rPr>
              <a:t>фотозони</a:t>
            </a:r>
            <a:r>
              <a:rPr lang="uk-UA" sz="1200" b="1" i="1" dirty="0" smtClean="0">
                <a:solidFill>
                  <a:schemeClr val="tx1"/>
                </a:solidFill>
                <a:latin typeface="Georgia" pitchFamily="18" charset="0"/>
              </a:rPr>
              <a:t> «Мальовнича </a:t>
            </a:r>
            <a:r>
              <a:rPr lang="uk-UA" sz="1200" b="1" i="1" dirty="0">
                <a:solidFill>
                  <a:schemeClr val="tx1"/>
                </a:solidFill>
                <a:latin typeface="Georgia" pitchFamily="18" charset="0"/>
              </a:rPr>
              <a:t>Україна – сучасні традиції </a:t>
            </a:r>
            <a:r>
              <a:rPr lang="uk-UA" sz="1200" b="1" i="1" dirty="0" smtClean="0">
                <a:solidFill>
                  <a:schemeClr val="tx1"/>
                </a:solidFill>
                <a:latin typeface="Georgia" pitchFamily="18" charset="0"/>
              </a:rPr>
              <a:t> </a:t>
            </a:r>
            <a:r>
              <a:rPr lang="uk-UA" sz="1200" b="1" i="1" dirty="0" err="1" smtClean="0">
                <a:solidFill>
                  <a:schemeClr val="tx1"/>
                </a:solidFill>
                <a:latin typeface="Georgia" pitchFamily="18" charset="0"/>
              </a:rPr>
              <a:t>Лісоводчини</a:t>
            </a:r>
            <a:r>
              <a:rPr lang="uk-UA" sz="1200" b="1" i="1" dirty="0" smtClean="0">
                <a:solidFill>
                  <a:schemeClr val="tx1"/>
                </a:solidFill>
                <a:latin typeface="Georgia" pitchFamily="18" charset="0"/>
              </a:rPr>
              <a:t>»</a:t>
            </a:r>
            <a:r>
              <a:rPr lang="ru-RU" sz="1200" dirty="0">
                <a:solidFill>
                  <a:schemeClr val="tx1"/>
                </a:solidFill>
                <a:latin typeface="Georgia" pitchFamily="18" charset="0"/>
              </a:rPr>
              <a:t/>
            </a:r>
            <a:br>
              <a:rPr lang="ru-RU" sz="1200" dirty="0">
                <a:solidFill>
                  <a:schemeClr val="tx1"/>
                </a:solidFill>
                <a:latin typeface="Georgia" pitchFamily="18" charset="0"/>
              </a:rPr>
            </a:br>
            <a:r>
              <a:rPr lang="uk-UA" sz="1400" dirty="0" smtClean="0">
                <a:solidFill>
                  <a:schemeClr val="tx1"/>
                </a:solidFill>
                <a:latin typeface="Georgia" pitchFamily="18" charset="0"/>
              </a:rPr>
              <a:t>на </a:t>
            </a:r>
            <a:r>
              <a:rPr lang="uk-UA" sz="1400" dirty="0">
                <a:solidFill>
                  <a:schemeClr val="tx1"/>
                </a:solidFill>
                <a:latin typeface="Georgia" pitchFamily="18" charset="0"/>
              </a:rPr>
              <a:t>обласній виставці творчих робіт.</a:t>
            </a:r>
            <a:r>
              <a:rPr lang="ru-RU" sz="1400" dirty="0">
                <a:solidFill>
                  <a:schemeClr val="tx1"/>
                </a:solidFill>
                <a:latin typeface="Georgia" pitchFamily="18" charset="0"/>
              </a:rPr>
              <a:t/>
            </a:r>
            <a:br>
              <a:rPr lang="ru-RU" sz="1400" dirty="0">
                <a:solidFill>
                  <a:schemeClr val="tx1"/>
                </a:solidFill>
                <a:latin typeface="Georgia" pitchFamily="18" charset="0"/>
              </a:rPr>
            </a:br>
            <a:r>
              <a:rPr lang="uk-UA" sz="1400" dirty="0">
                <a:solidFill>
                  <a:schemeClr val="tx1"/>
                </a:solidFill>
                <a:latin typeface="Georgia" pitchFamily="18" charset="0"/>
              </a:rPr>
              <a:t>Питання організації виробничого навчання та виробничої практики, виконання планів навчально-виробничої діяльності розглядалися на засіданнях педагогічної ради. </a:t>
            </a:r>
            <a:r>
              <a:rPr lang="ru-RU" sz="1400" dirty="0">
                <a:solidFill>
                  <a:schemeClr val="tx1"/>
                </a:solidFill>
                <a:latin typeface="Georgia" pitchFamily="18" charset="0"/>
              </a:rPr>
              <a:t/>
            </a:r>
            <a:br>
              <a:rPr lang="ru-RU" sz="1400" dirty="0">
                <a:solidFill>
                  <a:schemeClr val="tx1"/>
                </a:solidFill>
                <a:latin typeface="Georgia" pitchFamily="18" charset="0"/>
              </a:rPr>
            </a:br>
            <a:endParaRPr lang="ru-RU" sz="1300" dirty="0">
              <a:solidFill>
                <a:schemeClr val="tx1"/>
              </a:solidFill>
              <a:latin typeface="Georgia" pitchFamily="18" charset="0"/>
              <a:cs typeface="Times New Roman" pitchFamily="18" charset="0"/>
            </a:endParaRPr>
          </a:p>
        </p:txBody>
      </p:sp>
    </p:spTree>
    <p:extLst>
      <p:ext uri="{BB962C8B-B14F-4D97-AF65-F5344CB8AC3E}">
        <p14:creationId xmlns:p14="http://schemas.microsoft.com/office/powerpoint/2010/main" val="27865028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Творчі роботи\Творча робота фотозона\Polish_20240701_12132748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08466" y="132912"/>
            <a:ext cx="2685764" cy="241517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7" name="Picture 3" descr="G:\різні фото\Конкурс кухар 2023\20231227_12054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8" y="333450"/>
            <a:ext cx="3240360" cy="18227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G:\різні фото\ДКА-2024\IMG_30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4208" y="4941168"/>
            <a:ext cx="2520280" cy="168018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1029" name="Picture 5" descr="G:\різні фото\ДКА-2024\IMG_304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1988840"/>
            <a:ext cx="2695328" cy="17968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G:\різні фото\екскурсія\Для ролика\2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1604" y="2218341"/>
            <a:ext cx="3646204" cy="27346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1" name="Picture 7" descr="E:\різні фото\Конкурси фахової майстерності трактористи\20230522_134210.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693" t="17242"/>
          <a:stretch/>
        </p:blipFill>
        <p:spPr bwMode="auto">
          <a:xfrm rot="11553020" flipV="1">
            <a:off x="357591" y="2846692"/>
            <a:ext cx="2675012" cy="18385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033" name="Picture 9" descr="E:\різні фото\Колекціі Городок\IMG-0db45abbf7d5237401b29a43a1fbe765-V.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6428" y="4953925"/>
            <a:ext cx="2527380" cy="17200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E:\різні фото\Колекціі Городок\20240208_102857.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9140"/>
          <a:stretch/>
        </p:blipFill>
        <p:spPr bwMode="auto">
          <a:xfrm rot="12448911" flipV="1">
            <a:off x="6660745" y="746089"/>
            <a:ext cx="2219148" cy="176161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035" name="Picture 11" descr="G:\різні фото\ДКА-2024\IMG_3019.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22361"/>
          <a:stretch/>
        </p:blipFill>
        <p:spPr bwMode="auto">
          <a:xfrm>
            <a:off x="2411760" y="4219922"/>
            <a:ext cx="4341394" cy="224707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944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1916832"/>
            <a:ext cx="8640959" cy="4209331"/>
          </a:xfrm>
        </p:spPr>
        <p:txBody>
          <a:bodyPr>
            <a:noAutofit/>
          </a:bodyPr>
          <a:lstStyle/>
          <a:p>
            <a:pPr marL="0" indent="0" algn="just">
              <a:buNone/>
            </a:pPr>
            <a:r>
              <a:rPr lang="uk-UA" sz="1600" dirty="0" smtClean="0">
                <a:latin typeface="Times New Roman" pitchFamily="18" charset="0"/>
                <a:cs typeface="Times New Roman" pitchFamily="18" charset="0"/>
              </a:rPr>
              <a:t>      Організація </a:t>
            </a:r>
            <a:r>
              <a:rPr lang="uk-UA" sz="1600" dirty="0">
                <a:latin typeface="Times New Roman" pitchFamily="18" charset="0"/>
                <a:cs typeface="Times New Roman" pitchFamily="18" charset="0"/>
              </a:rPr>
              <a:t>навчально-виховної роботи у ліцеї здійснювалася згідно нормативно-правових документів Міністерства освіти і науки України, Департаменту освіти і науки Хмельницької ОДА, плану роботи Хмельницького державного естетичного центру виховання учнівської молоді, плану роботи на навчальний рік. Основними документами з планування виховної роботи у закладі освіти були плани роботи: ліцею на навчальний рік (9 розділ); навчальних груп на поточні місяці; бібліотеки;  учнівського активу;  гуртків; спортивних секцій;  вихователя на поточні місяці; практичного психолога, соціального педагога.</a:t>
            </a:r>
            <a:endParaRPr lang="ru-RU" sz="1600" dirty="0">
              <a:latin typeface="Times New Roman" pitchFamily="18" charset="0"/>
              <a:cs typeface="Times New Roman" pitchFamily="18" charset="0"/>
            </a:endParaRPr>
          </a:p>
          <a:p>
            <a:pPr marL="0" indent="0" algn="just">
              <a:buNone/>
            </a:pPr>
            <a:r>
              <a:rPr lang="uk-UA" sz="1600" dirty="0" smtClean="0">
                <a:latin typeface="Times New Roman" pitchFamily="18" charset="0"/>
                <a:cs typeface="Times New Roman" pitchFamily="18" charset="0"/>
              </a:rPr>
              <a:t>       Класні </a:t>
            </a:r>
            <a:r>
              <a:rPr lang="uk-UA" sz="1600" dirty="0">
                <a:latin typeface="Times New Roman" pitchFamily="18" charset="0"/>
                <a:cs typeface="Times New Roman" pitchFamily="18" charset="0"/>
              </a:rPr>
              <a:t>керівники, вихователь планували свою роботу на місяць, семестр відповідно плану роботи ліцею. У навчальному закладі працювала  об’єднана методична комісія викладачів суспільно-гуманітарних дисциплін, класних керівників, у яку входили ще керівники гуртків, вихователь, практичний психолог, соціальний педагог. </a:t>
            </a:r>
            <a:endParaRPr lang="ru-RU" sz="1600" dirty="0">
              <a:latin typeface="Times New Roman" pitchFamily="18" charset="0"/>
              <a:cs typeface="Times New Roman" pitchFamily="18" charset="0"/>
            </a:endParaRPr>
          </a:p>
          <a:p>
            <a:pPr marL="0" indent="0" algn="just">
              <a:buNone/>
            </a:pPr>
            <a:r>
              <a:rPr lang="uk-UA" sz="1600" dirty="0" smtClean="0">
                <a:latin typeface="Times New Roman" pitchFamily="18" charset="0"/>
                <a:cs typeface="Times New Roman" pitchFamily="18" charset="0"/>
              </a:rPr>
              <a:t>     Виховна </a:t>
            </a:r>
            <a:r>
              <a:rPr lang="uk-UA" sz="1600" dirty="0">
                <a:latin typeface="Times New Roman" pitchFamily="18" charset="0"/>
                <a:cs typeface="Times New Roman" pitchFamily="18" charset="0"/>
              </a:rPr>
              <a:t>робота здійснювалась за такими напрямками: громадянське, військово-патріотичне, моральне, превентивне, художньо-естетичне, екологічне, трудове виховання, фізична підготовка, формування здорового способу життя.</a:t>
            </a:r>
            <a:endParaRPr lang="ru-RU" sz="1600" dirty="0">
              <a:latin typeface="Times New Roman" pitchFamily="18" charset="0"/>
              <a:cs typeface="Times New Roman" pitchFamily="18" charset="0"/>
            </a:endParaRPr>
          </a:p>
          <a:p>
            <a:pPr marL="0" indent="0" algn="just">
              <a:buNone/>
            </a:pPr>
            <a:r>
              <a:rPr lang="uk-UA" sz="1600" dirty="0" smtClean="0">
                <a:latin typeface="Times New Roman" pitchFamily="18" charset="0"/>
                <a:cs typeface="Times New Roman" pitchFamily="18" charset="0"/>
              </a:rPr>
              <a:t>    Педагогічний </a:t>
            </a:r>
            <a:r>
              <a:rPr lang="uk-UA" sz="1600" dirty="0">
                <a:latin typeface="Times New Roman" pitchFamily="18" charset="0"/>
                <a:cs typeface="Times New Roman" pitchFamily="18" charset="0"/>
              </a:rPr>
              <a:t>колектив приділяв належну увагу  екологічному, художньо-естетичному, морально-правовому та превентивному вихованню здобувачів освіти, що передбачало прищеплення й розвиток духовності, міцних переконань, ціннісних орієнтацій, природоохоронних навичок, працелюбності. </a:t>
            </a:r>
            <a:endParaRPr lang="ru-RU" sz="1600" dirty="0">
              <a:latin typeface="Times New Roman" pitchFamily="18" charset="0"/>
              <a:cs typeface="Times New Roman" pitchFamily="18" charset="0"/>
            </a:endParaRPr>
          </a:p>
          <a:p>
            <a:pPr algn="just"/>
            <a:endParaRPr lang="ru-RU" sz="1600" dirty="0"/>
          </a:p>
        </p:txBody>
      </p:sp>
      <p:sp>
        <p:nvSpPr>
          <p:cNvPr id="3" name="Заголовок 2"/>
          <p:cNvSpPr>
            <a:spLocks noGrp="1"/>
          </p:cNvSpPr>
          <p:nvPr>
            <p:ph type="title"/>
          </p:nvPr>
        </p:nvSpPr>
        <p:spPr/>
        <p:txBody>
          <a:bodyPr>
            <a:normAutofit fontScale="90000"/>
          </a:bodyPr>
          <a:lstStyle/>
          <a:p>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SemiLight Condensed" pitchFamily="34" charset="0"/>
              </a:rPr>
              <a:t>І</a:t>
            </a:r>
            <a:r>
              <a:rPr lang="en-U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SemiLight Condensed" pitchFamily="34" charset="0"/>
              </a:rPr>
              <a:t>V</a:t>
            </a:r>
            <a:r>
              <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SemiLight Condensed" pitchFamily="34" charset="0"/>
              </a:rPr>
              <a:t>.</a:t>
            </a:r>
            <a:r>
              <a:rPr lang="uk-UA" b="1" dirty="0" smtClean="0"/>
              <a:t> </a:t>
            </a:r>
            <a:r>
              <a:rPr lang="uk-UA"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Організація навчально-виховної діяльності, соціального захисту учасників освітнього  процесу</a:t>
            </a:r>
            <a:endParaRPr lang="ru-RU" sz="3600" dirty="0"/>
          </a:p>
        </p:txBody>
      </p:sp>
    </p:spTree>
    <p:extLst>
      <p:ext uri="{BB962C8B-B14F-4D97-AF65-F5344CB8AC3E}">
        <p14:creationId xmlns:p14="http://schemas.microsoft.com/office/powerpoint/2010/main" val="2312506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539552" y="548680"/>
            <a:ext cx="8352928" cy="5904656"/>
          </a:xfrm>
        </p:spPr>
        <p:txBody>
          <a:bodyPr>
            <a:normAutofit fontScale="77500" lnSpcReduction="20000"/>
          </a:bodyPr>
          <a:lstStyle/>
          <a:p>
            <a:pPr marL="0" indent="0" algn="just">
              <a:buNone/>
            </a:pPr>
            <a:r>
              <a:rPr lang="uk-UA" dirty="0" smtClean="0">
                <a:latin typeface="Times New Roman" pitchFamily="18" charset="0"/>
                <a:cs typeface="Times New Roman" pitchFamily="18" charset="0"/>
              </a:rPr>
              <a:t>    Особливий акцент у навчальному закладі  </a:t>
            </a:r>
            <a:r>
              <a:rPr lang="uk-UA" dirty="0">
                <a:latin typeface="Times New Roman" pitchFamily="18" charset="0"/>
                <a:cs typeface="Times New Roman" pitchFamily="18" charset="0"/>
              </a:rPr>
              <a:t>робився на патріотичному вихованні. Змістовно в ліцеї пройшли заходи: «День Соборності України – символ національного єднання українського народу», усний журнал «Державний прапор України – національна гордість», виховна година «Тернисті стежки Чорнобиля», </a:t>
            </a:r>
            <a:r>
              <a:rPr lang="uk-UA" dirty="0" err="1">
                <a:latin typeface="Times New Roman" pitchFamily="18" charset="0"/>
                <a:cs typeface="Times New Roman" pitchFamily="18" charset="0"/>
              </a:rPr>
              <a:t>відеоурок</a:t>
            </a:r>
            <a:r>
              <a:rPr lang="uk-UA" dirty="0">
                <a:latin typeface="Times New Roman" pitchFamily="18" charset="0"/>
                <a:cs typeface="Times New Roman" pitchFamily="18" charset="0"/>
              </a:rPr>
              <a:t> «Україна на шляху до НАТО», зустріч-спомин</a:t>
            </a:r>
            <a:r>
              <a:rPr lang="uk-UA" b="1" dirty="0">
                <a:latin typeface="Times New Roman" pitchFamily="18" charset="0"/>
                <a:cs typeface="Times New Roman" pitchFamily="18" charset="0"/>
              </a:rPr>
              <a:t> «</a:t>
            </a:r>
            <a:r>
              <a:rPr lang="uk-UA" dirty="0">
                <a:latin typeface="Times New Roman" pitchFamily="18" charset="0"/>
                <a:cs typeface="Times New Roman" pitchFamily="18" charset="0"/>
              </a:rPr>
              <a:t>Пам’ять про тих, хто не прийшов з війни»</a:t>
            </a:r>
            <a:r>
              <a:rPr lang="uk-UA" b="1" dirty="0">
                <a:latin typeface="Times New Roman" pitchFamily="18" charset="0"/>
                <a:cs typeface="Times New Roman" pitchFamily="18" charset="0"/>
              </a:rPr>
              <a:t>, </a:t>
            </a:r>
            <a:r>
              <a:rPr lang="uk-UA" dirty="0" err="1">
                <a:latin typeface="Times New Roman" pitchFamily="18" charset="0"/>
                <a:cs typeface="Times New Roman" pitchFamily="18" charset="0"/>
              </a:rPr>
              <a:t>флешмоб</a:t>
            </a:r>
            <a:r>
              <a:rPr lang="uk-UA" dirty="0">
                <a:latin typeface="Times New Roman" pitchFamily="18" charset="0"/>
                <a:cs typeface="Times New Roman" pitchFamily="18" charset="0"/>
              </a:rPr>
              <a:t> до Дня захисників та захисниць України,  виховний захід до Дня  Героїв Небесної Сотні </a:t>
            </a:r>
            <a:r>
              <a:rPr lang="uk-UA" dirty="0" smtClean="0">
                <a:latin typeface="Times New Roman" pitchFamily="18" charset="0"/>
                <a:cs typeface="Times New Roman" pitchFamily="18" charset="0"/>
              </a:rPr>
              <a:t>«В </a:t>
            </a:r>
            <a:r>
              <a:rPr lang="uk-UA" dirty="0" err="1" smtClean="0">
                <a:latin typeface="Times New Roman" pitchFamily="18" charset="0"/>
                <a:cs typeface="Times New Roman" pitchFamily="18" charset="0"/>
              </a:rPr>
              <a:t>ім</a:t>
            </a:r>
            <a:r>
              <a:rPr lang="en-US"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я </a:t>
            </a:r>
            <a:r>
              <a:rPr lang="ru-RU" dirty="0" err="1" smtClean="0">
                <a:latin typeface="Times New Roman" pitchFamily="18" charset="0"/>
                <a:cs typeface="Times New Roman" pitchFamily="18" charset="0"/>
              </a:rPr>
              <a:t>віри</a:t>
            </a:r>
            <a:r>
              <a:rPr lang="ru-RU" dirty="0" smtClean="0">
                <a:latin typeface="Times New Roman" pitchFamily="18" charset="0"/>
                <a:cs typeface="Times New Roman" pitchFamily="18" charset="0"/>
              </a:rPr>
              <a:t> і </a:t>
            </a:r>
            <a:r>
              <a:rPr lang="ru-RU" dirty="0" err="1" smtClean="0">
                <a:latin typeface="Times New Roman" pitchFamily="18" charset="0"/>
                <a:cs typeface="Times New Roman" pitchFamily="18" charset="0"/>
              </a:rPr>
              <a:t>правди</a:t>
            </a:r>
            <a:r>
              <a:rPr lang="ru-RU" dirty="0" smtClean="0">
                <a:latin typeface="Times New Roman" pitchFamily="18" charset="0"/>
                <a:cs typeface="Times New Roman" pitchFamily="18" charset="0"/>
              </a:rPr>
              <a:t>».</a:t>
            </a:r>
          </a:p>
          <a:p>
            <a:pPr marL="0" indent="0" algn="just">
              <a:buNone/>
            </a:pP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    </a:t>
            </a:r>
            <a:r>
              <a:rPr lang="uk-UA" dirty="0" smtClean="0">
                <a:latin typeface="Times New Roman" pitchFamily="18" charset="0"/>
                <a:cs typeface="Times New Roman" pitchFamily="18" charset="0"/>
              </a:rPr>
              <a:t>Щоб </a:t>
            </a:r>
            <a:r>
              <a:rPr lang="uk-UA" dirty="0">
                <a:latin typeface="Times New Roman" pitchFamily="18" charset="0"/>
                <a:cs typeface="Times New Roman" pitchFamily="18" charset="0"/>
              </a:rPr>
              <a:t>увіковічнити пам’ять про загиблих </a:t>
            </a:r>
            <a:r>
              <a:rPr lang="uk-UA" dirty="0" smtClean="0">
                <a:latin typeface="Times New Roman" pitchFamily="18" charset="0"/>
                <a:cs typeface="Times New Roman" pitchFamily="18" charset="0"/>
              </a:rPr>
              <a:t>Героїв</a:t>
            </a:r>
            <a:r>
              <a:rPr lang="uk-UA" dirty="0">
                <a:latin typeface="Times New Roman" pitchFamily="18" charset="0"/>
                <a:cs typeface="Times New Roman" pitchFamily="18" charset="0"/>
              </a:rPr>
              <a:t>, випускників ліцею  у навчальному закладі  створено  та  систематизовано електронну Книгу </a:t>
            </a:r>
            <a:r>
              <a:rPr lang="uk-UA" dirty="0" err="1">
                <a:latin typeface="Times New Roman" pitchFamily="18" charset="0"/>
                <a:cs typeface="Times New Roman" pitchFamily="18" charset="0"/>
              </a:rPr>
              <a:t>пам</a:t>
            </a:r>
            <a:r>
              <a:rPr lang="ru-RU" dirty="0">
                <a:latin typeface="Times New Roman" pitchFamily="18" charset="0"/>
                <a:cs typeface="Times New Roman" pitchFamily="18" charset="0"/>
              </a:rPr>
              <a:t>’</a:t>
            </a:r>
            <a:r>
              <a:rPr lang="uk-UA" dirty="0" smtClean="0">
                <a:latin typeface="Times New Roman" pitchFamily="18" charset="0"/>
                <a:cs typeface="Times New Roman" pitchFamily="18" charset="0"/>
              </a:rPr>
              <a:t>яті,  дві стіни </a:t>
            </a:r>
            <a:r>
              <a:rPr lang="uk-UA" dirty="0" err="1">
                <a:latin typeface="Times New Roman" pitchFamily="18" charset="0"/>
                <a:cs typeface="Times New Roman" pitchFamily="18" charset="0"/>
              </a:rPr>
              <a:t>П</a:t>
            </a:r>
            <a:r>
              <a:rPr lang="uk-UA" dirty="0" err="1" smtClean="0">
                <a:latin typeface="Times New Roman" pitchFamily="18" charset="0"/>
                <a:cs typeface="Times New Roman" pitchFamily="18" charset="0"/>
              </a:rPr>
              <a:t>ам</a:t>
            </a:r>
            <a:r>
              <a:rPr lang="en-US" dirty="0" smtClean="0">
                <a:latin typeface="Times New Roman" pitchFamily="18" charset="0"/>
                <a:cs typeface="Times New Roman" pitchFamily="18" charset="0"/>
              </a:rPr>
              <a:t>’</a:t>
            </a:r>
            <a:r>
              <a:rPr lang="ru-RU" dirty="0" err="1" smtClean="0">
                <a:latin typeface="Times New Roman" pitchFamily="18" charset="0"/>
                <a:cs typeface="Times New Roman" pitchFamily="18" charset="0"/>
              </a:rPr>
              <a:t>яті</a:t>
            </a:r>
            <a:r>
              <a:rPr lang="ru-RU" dirty="0" smtClean="0">
                <a:latin typeface="Times New Roman" pitchFamily="18" charset="0"/>
                <a:cs typeface="Times New Roman" pitchFamily="18" charset="0"/>
              </a:rPr>
              <a:t>: одна –у </a:t>
            </a:r>
            <a:r>
              <a:rPr lang="ru-RU" dirty="0" err="1" smtClean="0">
                <a:latin typeface="Times New Roman" pitchFamily="18" charset="0"/>
                <a:cs typeface="Times New Roman" pitchFamily="18" charset="0"/>
              </a:rPr>
              <a:t>навчальному</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корпусі</a:t>
            </a:r>
            <a:r>
              <a:rPr lang="ru-RU" dirty="0" smtClean="0">
                <a:latin typeface="Times New Roman" pitchFamily="18" charset="0"/>
                <a:cs typeface="Times New Roman" pitchFamily="18" charset="0"/>
              </a:rPr>
              <a:t>, друга – у читальному </a:t>
            </a:r>
            <a:r>
              <a:rPr lang="ru-RU" dirty="0" err="1" smtClean="0">
                <a:latin typeface="Times New Roman" pitchFamily="18" charset="0"/>
                <a:cs typeface="Times New Roman" pitchFamily="18" charset="0"/>
              </a:rPr>
              <a:t>залі</a:t>
            </a:r>
            <a:r>
              <a:rPr lang="ru-RU" dirty="0" smtClean="0">
                <a:latin typeface="Times New Roman" pitchFamily="18" charset="0"/>
                <a:cs typeface="Times New Roman" pitchFamily="18" charset="0"/>
              </a:rPr>
              <a:t>.</a:t>
            </a:r>
          </a:p>
          <a:p>
            <a:pPr marL="0" indent="0" algn="just">
              <a:buNone/>
            </a:pPr>
            <a:r>
              <a:rPr lang="uk-UA" dirty="0" smtClean="0">
                <a:latin typeface="Times New Roman" pitchFamily="18" charset="0"/>
                <a:cs typeface="Times New Roman" pitchFamily="18" charset="0"/>
              </a:rPr>
              <a:t>   Обов’язкові </a:t>
            </a:r>
            <a:r>
              <a:rPr lang="uk-UA" dirty="0">
                <a:latin typeface="Times New Roman" pitchFamily="18" charset="0"/>
                <a:cs typeface="Times New Roman" pitchFamily="18" charset="0"/>
              </a:rPr>
              <a:t>заняття з фізичної культури проводилися згідно з навчальним планом, розкладом та програмою по 2-3 уроки на тиждень. Для  їх проведення були створені всі необхідні умови: </a:t>
            </a:r>
            <a:r>
              <a:rPr lang="uk-UA" dirty="0" err="1">
                <a:latin typeface="Times New Roman" pitchFamily="18" charset="0"/>
                <a:cs typeface="Times New Roman" pitchFamily="18" charset="0"/>
              </a:rPr>
              <a:t>облаштовано</a:t>
            </a:r>
            <a:r>
              <a:rPr lang="uk-UA" dirty="0">
                <a:latin typeface="Times New Roman" pitchFamily="18" charset="0"/>
                <a:cs typeface="Times New Roman" pitchFamily="18" charset="0"/>
              </a:rPr>
              <a:t> спортивний зал, стадіон, 2 спортивні майданчики. Навчальна робота поєднувалася з масово-оздоровчою. Працювали спортивні гуртки і секції з футболу,  волейболу, баскетболу, настільного тенісу. </a:t>
            </a:r>
            <a:endParaRPr lang="uk-UA" dirty="0" smtClean="0">
              <a:latin typeface="Times New Roman" pitchFamily="18" charset="0"/>
              <a:cs typeface="Times New Roman" pitchFamily="18" charset="0"/>
            </a:endParaRPr>
          </a:p>
          <a:p>
            <a:pPr marL="0" indent="0" algn="just">
              <a:buNone/>
            </a:pPr>
            <a:r>
              <a:rPr lang="uk-UA" dirty="0" smtClean="0">
                <a:latin typeface="Times New Roman" pitchFamily="18" charset="0"/>
                <a:cs typeface="Times New Roman" pitchFamily="18" charset="0"/>
              </a:rPr>
              <a:t>    Змістовно  </a:t>
            </a:r>
            <a:r>
              <a:rPr lang="uk-UA" dirty="0">
                <a:latin typeface="Times New Roman" pitchFamily="18" charset="0"/>
                <a:cs typeface="Times New Roman" pitchFamily="18" charset="0"/>
              </a:rPr>
              <a:t>відбувалися у ліцеї: День здоров’я, Олімпійський тиждень, змагання особистої першості ліцею серед учнів з настільного тенісу, турнір з футболу серед курсів навчальних груп, зустріч з волейболу  між вихованцями СК «</a:t>
            </a:r>
            <a:r>
              <a:rPr lang="uk-UA" dirty="0" err="1">
                <a:latin typeface="Times New Roman" pitchFamily="18" charset="0"/>
                <a:cs typeface="Times New Roman" pitchFamily="18" charset="0"/>
              </a:rPr>
              <a:t>Епіцентер</a:t>
            </a:r>
            <a:r>
              <a:rPr lang="uk-UA" dirty="0">
                <a:latin typeface="Times New Roman" pitchFamily="18" charset="0"/>
                <a:cs typeface="Times New Roman" pitchFamily="18" charset="0"/>
              </a:rPr>
              <a:t>» та ДНЗ «</a:t>
            </a:r>
            <a:r>
              <a:rPr lang="uk-UA" dirty="0" err="1">
                <a:latin typeface="Times New Roman" pitchFamily="18" charset="0"/>
                <a:cs typeface="Times New Roman" pitchFamily="18" charset="0"/>
              </a:rPr>
              <a:t>Лісоводський</a:t>
            </a:r>
            <a:r>
              <a:rPr lang="uk-UA" dirty="0">
                <a:latin typeface="Times New Roman" pitchFamily="18" charset="0"/>
                <a:cs typeface="Times New Roman" pitchFamily="18" charset="0"/>
              </a:rPr>
              <a:t> ПАЛ»,  турнір з </a:t>
            </a:r>
            <a:r>
              <a:rPr lang="uk-UA" dirty="0" smtClean="0">
                <a:latin typeface="Times New Roman" pitchFamily="18" charset="0"/>
                <a:cs typeface="Times New Roman" pitchFamily="18" charset="0"/>
              </a:rPr>
              <a:t>волейболу.</a:t>
            </a:r>
            <a:endParaRPr lang="ru-RU" dirty="0">
              <a:latin typeface="Times New Roman" pitchFamily="18" charset="0"/>
              <a:cs typeface="Times New Roman" pitchFamily="18" charset="0"/>
            </a:endParaRPr>
          </a:p>
          <a:p>
            <a:pPr marL="0" indent="0" algn="just">
              <a:buNone/>
            </a:pPr>
            <a:r>
              <a:rPr lang="uk-UA" dirty="0" smtClean="0">
                <a:latin typeface="Times New Roman" pitchFamily="18" charset="0"/>
                <a:cs typeface="Times New Roman" pitchFamily="18" charset="0"/>
              </a:rPr>
              <a:t>   Особливо </a:t>
            </a:r>
            <a:r>
              <a:rPr lang="uk-UA" dirty="0">
                <a:latin typeface="Times New Roman" pitchFamily="18" charset="0"/>
                <a:cs typeface="Times New Roman" pitchFamily="18" charset="0"/>
              </a:rPr>
              <a:t>вражаючим був Марафон «Єднання», який згуртував   здобувачів освіти та працівників ліцею у спільному </a:t>
            </a:r>
            <a:r>
              <a:rPr lang="uk-UA" dirty="0" err="1" smtClean="0">
                <a:latin typeface="Times New Roman" pitchFamily="18" charset="0"/>
                <a:cs typeface="Times New Roman" pitchFamily="18" charset="0"/>
              </a:rPr>
              <a:t>забі</a:t>
            </a:r>
            <a:r>
              <a:rPr lang="ru-RU" dirty="0" err="1" smtClean="0">
                <a:latin typeface="Times New Roman" pitchFamily="18" charset="0"/>
                <a:cs typeface="Times New Roman" pitchFamily="18" charset="0"/>
              </a:rPr>
              <a:t>зі</a:t>
            </a:r>
            <a:r>
              <a:rPr lang="uk-UA"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a:p>
            <a:pPr marL="0" indent="0">
              <a:buNone/>
            </a:pPr>
            <a:endParaRPr lang="ru-RU" dirty="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555825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916832"/>
            <a:ext cx="9108504" cy="4209331"/>
          </a:xfrm>
        </p:spPr>
        <p:txBody>
          <a:bodyPr>
            <a:normAutofit/>
          </a:bodyPr>
          <a:lstStyle/>
          <a:p>
            <a:pPr algn="just">
              <a:lnSpc>
                <a:spcPct val="115000"/>
              </a:lnSpc>
              <a:spcAft>
                <a:spcPts val="0"/>
              </a:spcAft>
            </a:pPr>
            <a:r>
              <a:rPr lang="uk-UA" b="1" dirty="0">
                <a:solidFill>
                  <a:schemeClr val="accent1">
                    <a:lumMod val="50000"/>
                  </a:schemeClr>
                </a:solidFill>
                <a:latin typeface="Times New Roman"/>
                <a:ea typeface="Times New Roman"/>
              </a:rPr>
              <a:t>Адреса </a:t>
            </a:r>
            <a:r>
              <a:rPr lang="uk-UA" b="1" dirty="0" smtClean="0">
                <a:solidFill>
                  <a:schemeClr val="accent1">
                    <a:lumMod val="50000"/>
                  </a:schemeClr>
                </a:solidFill>
                <a:latin typeface="Times New Roman"/>
                <a:ea typeface="Times New Roman"/>
              </a:rPr>
              <a:t>ЗП(ПТ)О: </a:t>
            </a:r>
            <a:r>
              <a:rPr lang="uk-UA" dirty="0" smtClean="0">
                <a:solidFill>
                  <a:schemeClr val="accent1">
                    <a:lumMod val="50000"/>
                  </a:schemeClr>
                </a:solidFill>
                <a:latin typeface="Times New Roman"/>
                <a:ea typeface="Times New Roman"/>
              </a:rPr>
              <a:t>вул</a:t>
            </a:r>
            <a:r>
              <a:rPr lang="uk-UA" dirty="0">
                <a:solidFill>
                  <a:schemeClr val="accent1">
                    <a:lumMod val="50000"/>
                  </a:schemeClr>
                </a:solidFill>
                <a:latin typeface="Times New Roman"/>
                <a:ea typeface="Times New Roman"/>
              </a:rPr>
              <a:t>. </a:t>
            </a:r>
            <a:r>
              <a:rPr lang="uk-UA" dirty="0" err="1">
                <a:solidFill>
                  <a:schemeClr val="accent1">
                    <a:lumMod val="50000"/>
                  </a:schemeClr>
                </a:solidFill>
                <a:latin typeface="Times New Roman"/>
                <a:ea typeface="Times New Roman"/>
              </a:rPr>
              <a:t>Сугерова</a:t>
            </a:r>
            <a:r>
              <a:rPr lang="uk-UA" dirty="0">
                <a:solidFill>
                  <a:schemeClr val="accent1">
                    <a:lumMod val="50000"/>
                  </a:schemeClr>
                </a:solidFill>
                <a:latin typeface="Times New Roman"/>
                <a:ea typeface="Times New Roman"/>
              </a:rPr>
              <a:t>, 2, с. Лісоводи, </a:t>
            </a:r>
            <a:endParaRPr lang="uk-UA" dirty="0" smtClean="0">
              <a:solidFill>
                <a:schemeClr val="accent1">
                  <a:lumMod val="50000"/>
                </a:schemeClr>
              </a:solidFill>
              <a:latin typeface="Times New Roman"/>
              <a:ea typeface="Times New Roman"/>
            </a:endParaRPr>
          </a:p>
          <a:p>
            <a:pPr marL="0" indent="0" algn="just">
              <a:lnSpc>
                <a:spcPct val="115000"/>
              </a:lnSpc>
              <a:spcAft>
                <a:spcPts val="0"/>
              </a:spcAft>
              <a:buNone/>
            </a:pPr>
            <a:r>
              <a:rPr lang="uk-UA" dirty="0">
                <a:solidFill>
                  <a:schemeClr val="accent1">
                    <a:lumMod val="50000"/>
                  </a:schemeClr>
                </a:solidFill>
                <a:latin typeface="Times New Roman"/>
                <a:ea typeface="Times New Roman"/>
              </a:rPr>
              <a:t> </a:t>
            </a:r>
            <a:r>
              <a:rPr lang="uk-UA" dirty="0" smtClean="0">
                <a:solidFill>
                  <a:schemeClr val="accent1">
                    <a:lumMod val="50000"/>
                  </a:schemeClr>
                </a:solidFill>
                <a:latin typeface="Times New Roman"/>
                <a:ea typeface="Times New Roman"/>
              </a:rPr>
              <a:t>   Хмельницька </a:t>
            </a:r>
            <a:r>
              <a:rPr lang="uk-UA" dirty="0">
                <a:solidFill>
                  <a:schemeClr val="accent1">
                    <a:lumMod val="50000"/>
                  </a:schemeClr>
                </a:solidFill>
                <a:latin typeface="Times New Roman"/>
                <a:ea typeface="Times New Roman"/>
              </a:rPr>
              <a:t>область, </a:t>
            </a:r>
            <a:r>
              <a:rPr lang="uk-UA" dirty="0" smtClean="0">
                <a:solidFill>
                  <a:schemeClr val="accent1">
                    <a:lumMod val="50000"/>
                  </a:schemeClr>
                </a:solidFill>
                <a:latin typeface="Times New Roman"/>
                <a:ea typeface="Times New Roman"/>
              </a:rPr>
              <a:t>Хмельницький район</a:t>
            </a:r>
            <a:r>
              <a:rPr lang="uk-UA" dirty="0">
                <a:solidFill>
                  <a:schemeClr val="accent1">
                    <a:lumMod val="50000"/>
                  </a:schemeClr>
                </a:solidFill>
                <a:latin typeface="Times New Roman"/>
                <a:ea typeface="Times New Roman"/>
              </a:rPr>
              <a:t>, 32046</a:t>
            </a:r>
            <a:endParaRPr lang="ru-RU" sz="2000" dirty="0">
              <a:solidFill>
                <a:schemeClr val="accent1">
                  <a:lumMod val="50000"/>
                </a:schemeClr>
              </a:solidFill>
              <a:latin typeface="Times New Roman"/>
              <a:ea typeface="Times New Roman"/>
            </a:endParaRPr>
          </a:p>
          <a:p>
            <a:pPr algn="just">
              <a:lnSpc>
                <a:spcPct val="115000"/>
              </a:lnSpc>
              <a:spcAft>
                <a:spcPts val="0"/>
              </a:spcAft>
            </a:pPr>
            <a:r>
              <a:rPr lang="uk-UA" dirty="0" smtClean="0">
                <a:solidFill>
                  <a:schemeClr val="accent1">
                    <a:lumMod val="50000"/>
                  </a:schemeClr>
                </a:solidFill>
                <a:latin typeface="Times New Roman"/>
                <a:ea typeface="Times New Roman"/>
              </a:rPr>
              <a:t>Електронна </a:t>
            </a:r>
            <a:r>
              <a:rPr lang="uk-UA" dirty="0">
                <a:solidFill>
                  <a:schemeClr val="accent1">
                    <a:lumMod val="50000"/>
                  </a:schemeClr>
                </a:solidFill>
                <a:latin typeface="Times New Roman"/>
                <a:ea typeface="Times New Roman"/>
              </a:rPr>
              <a:t>адреса: </a:t>
            </a:r>
            <a:r>
              <a:rPr lang="en-US" dirty="0" err="1">
                <a:solidFill>
                  <a:schemeClr val="accent1">
                    <a:lumMod val="50000"/>
                  </a:schemeClr>
                </a:solidFill>
                <a:latin typeface="Times New Roman"/>
                <a:ea typeface="Times New Roman"/>
              </a:rPr>
              <a:t>dptnz</a:t>
            </a:r>
            <a:r>
              <a:rPr lang="ru-RU" dirty="0">
                <a:solidFill>
                  <a:schemeClr val="accent1">
                    <a:lumMod val="50000"/>
                  </a:schemeClr>
                </a:solidFill>
                <a:latin typeface="Times New Roman"/>
                <a:ea typeface="Times New Roman"/>
              </a:rPr>
              <a:t>40@</a:t>
            </a:r>
            <a:r>
              <a:rPr lang="en-US" dirty="0" err="1">
                <a:solidFill>
                  <a:schemeClr val="accent1">
                    <a:lumMod val="50000"/>
                  </a:schemeClr>
                </a:solidFill>
                <a:latin typeface="Times New Roman"/>
                <a:ea typeface="Times New Roman"/>
              </a:rPr>
              <a:t>ukr</a:t>
            </a:r>
            <a:r>
              <a:rPr lang="ru-RU" dirty="0">
                <a:solidFill>
                  <a:schemeClr val="accent1">
                    <a:lumMod val="50000"/>
                  </a:schemeClr>
                </a:solidFill>
                <a:latin typeface="Times New Roman"/>
                <a:ea typeface="Times New Roman"/>
              </a:rPr>
              <a:t>.</a:t>
            </a:r>
            <a:r>
              <a:rPr lang="en-US" dirty="0" smtClean="0">
                <a:solidFill>
                  <a:schemeClr val="accent1">
                    <a:lumMod val="50000"/>
                  </a:schemeClr>
                </a:solidFill>
                <a:latin typeface="Times New Roman"/>
                <a:ea typeface="Times New Roman"/>
              </a:rPr>
              <a:t>net</a:t>
            </a:r>
            <a:r>
              <a:rPr lang="uk-UA" dirty="0" smtClean="0">
                <a:solidFill>
                  <a:schemeClr val="accent1">
                    <a:lumMod val="50000"/>
                  </a:schemeClr>
                </a:solidFill>
                <a:latin typeface="Times New Roman"/>
                <a:ea typeface="Times New Roman"/>
              </a:rPr>
              <a:t> </a:t>
            </a:r>
          </a:p>
          <a:p>
            <a:pPr algn="just">
              <a:lnSpc>
                <a:spcPct val="115000"/>
              </a:lnSpc>
              <a:spcAft>
                <a:spcPts val="0"/>
              </a:spcAft>
            </a:pPr>
            <a:r>
              <a:rPr lang="uk-UA" dirty="0">
                <a:solidFill>
                  <a:schemeClr val="accent1">
                    <a:lumMod val="50000"/>
                  </a:schemeClr>
                </a:solidFill>
                <a:latin typeface="Times New Roman"/>
                <a:ea typeface="Times New Roman"/>
              </a:rPr>
              <a:t>В</a:t>
            </a:r>
            <a:r>
              <a:rPr lang="uk-UA" dirty="0" smtClean="0">
                <a:solidFill>
                  <a:schemeClr val="accent1">
                    <a:lumMod val="50000"/>
                  </a:schemeClr>
                </a:solidFill>
                <a:latin typeface="Times New Roman"/>
                <a:ea typeface="Times New Roman"/>
              </a:rPr>
              <a:t>еб-сайт</a:t>
            </a:r>
            <a:r>
              <a:rPr lang="uk-UA" dirty="0">
                <a:solidFill>
                  <a:schemeClr val="accent1">
                    <a:lumMod val="50000"/>
                  </a:schemeClr>
                </a:solidFill>
                <a:latin typeface="Times New Roman"/>
                <a:ea typeface="Times New Roman"/>
              </a:rPr>
              <a:t>: </a:t>
            </a:r>
            <a:r>
              <a:rPr lang="en-US" b="1" dirty="0" smtClean="0">
                <a:solidFill>
                  <a:schemeClr val="accent1">
                    <a:lumMod val="50000"/>
                  </a:schemeClr>
                </a:solidFill>
                <a:latin typeface="Helvetica Neue"/>
                <a:hlinkClick r:id="rId2"/>
              </a:rPr>
              <a:t>www</a:t>
            </a:r>
            <a:r>
              <a:rPr lang="en-US" dirty="0" smtClean="0">
                <a:solidFill>
                  <a:schemeClr val="accent1">
                    <a:lumMod val="50000"/>
                  </a:schemeClr>
                </a:solidFill>
                <a:latin typeface="Helvetica Neue"/>
                <a:hlinkClick r:id="rId2"/>
              </a:rPr>
              <a:t>.dnzpal40.site</a:t>
            </a:r>
            <a:endParaRPr lang="ru-RU" dirty="0" smtClean="0">
              <a:solidFill>
                <a:schemeClr val="accent1">
                  <a:lumMod val="50000"/>
                </a:schemeClr>
              </a:solidFill>
              <a:latin typeface="Helvetica Neue"/>
            </a:endParaRPr>
          </a:p>
          <a:p>
            <a:pPr algn="just">
              <a:lnSpc>
                <a:spcPct val="115000"/>
              </a:lnSpc>
              <a:spcAft>
                <a:spcPts val="0"/>
              </a:spcAft>
            </a:pPr>
            <a:r>
              <a:rPr lang="uk-UA" dirty="0" smtClean="0">
                <a:solidFill>
                  <a:schemeClr val="accent1">
                    <a:lumMod val="50000"/>
                  </a:schemeClr>
                </a:solidFill>
                <a:latin typeface="Times New Roman"/>
                <a:ea typeface="Times New Roman"/>
              </a:rPr>
              <a:t>Ідентифікаційний </a:t>
            </a:r>
            <a:r>
              <a:rPr lang="uk-UA" dirty="0">
                <a:solidFill>
                  <a:schemeClr val="accent1">
                    <a:lumMod val="50000"/>
                  </a:schemeClr>
                </a:solidFill>
                <a:latin typeface="Times New Roman"/>
                <a:ea typeface="Times New Roman"/>
              </a:rPr>
              <a:t>код: </a:t>
            </a:r>
            <a:r>
              <a:rPr lang="uk-UA" dirty="0" smtClean="0">
                <a:solidFill>
                  <a:schemeClr val="accent1">
                    <a:lumMod val="50000"/>
                  </a:schemeClr>
                </a:solidFill>
                <a:latin typeface="Times New Roman"/>
                <a:ea typeface="Times New Roman"/>
              </a:rPr>
              <a:t>05537756</a:t>
            </a:r>
          </a:p>
          <a:p>
            <a:pPr algn="just">
              <a:lnSpc>
                <a:spcPct val="115000"/>
              </a:lnSpc>
              <a:spcAft>
                <a:spcPts val="0"/>
              </a:spcAft>
            </a:pPr>
            <a:r>
              <a:rPr lang="ru-RU" sz="2000" dirty="0" err="1" smtClean="0">
                <a:solidFill>
                  <a:schemeClr val="accent1">
                    <a:lumMod val="50000"/>
                  </a:schemeClr>
                </a:solidFill>
                <a:latin typeface="Times New Roman"/>
                <a:ea typeface="Times New Roman"/>
              </a:rPr>
              <a:t>Сторінка</a:t>
            </a:r>
            <a:r>
              <a:rPr lang="ru-RU" sz="2000" dirty="0" smtClean="0">
                <a:solidFill>
                  <a:schemeClr val="accent1">
                    <a:lumMod val="50000"/>
                  </a:schemeClr>
                </a:solidFill>
                <a:latin typeface="Times New Roman"/>
                <a:ea typeface="Times New Roman"/>
              </a:rPr>
              <a:t> у </a:t>
            </a:r>
            <a:r>
              <a:rPr lang="ru-RU" sz="2000" dirty="0" err="1" smtClean="0">
                <a:solidFill>
                  <a:schemeClr val="accent1">
                    <a:lumMod val="50000"/>
                  </a:schemeClr>
                </a:solidFill>
                <a:latin typeface="Times New Roman"/>
                <a:ea typeface="Times New Roman"/>
              </a:rPr>
              <a:t>Фейсбуці</a:t>
            </a:r>
            <a:r>
              <a:rPr lang="ru-RU" sz="2000" dirty="0" smtClean="0">
                <a:solidFill>
                  <a:schemeClr val="accent1">
                    <a:lumMod val="50000"/>
                  </a:schemeClr>
                </a:solidFill>
                <a:latin typeface="Times New Roman"/>
                <a:ea typeface="Times New Roman"/>
              </a:rPr>
              <a:t>: </a:t>
            </a:r>
            <a:r>
              <a:rPr lang="en-US" sz="2000" dirty="0" smtClean="0">
                <a:solidFill>
                  <a:schemeClr val="accent1">
                    <a:lumMod val="50000"/>
                  </a:schemeClr>
                </a:solidFill>
                <a:latin typeface="Times New Roman"/>
                <a:ea typeface="Times New Roman"/>
              </a:rPr>
              <a:t>https</a:t>
            </a:r>
            <a:r>
              <a:rPr lang="en-US" sz="2000" dirty="0">
                <a:solidFill>
                  <a:schemeClr val="accent1">
                    <a:lumMod val="50000"/>
                  </a:schemeClr>
                </a:solidFill>
                <a:latin typeface="Times New Roman"/>
                <a:ea typeface="Times New Roman"/>
              </a:rPr>
              <a:t>://</a:t>
            </a:r>
            <a:r>
              <a:rPr lang="en-US" sz="2000" dirty="0" smtClean="0">
                <a:solidFill>
                  <a:schemeClr val="accent1">
                    <a:lumMod val="50000"/>
                  </a:schemeClr>
                </a:solidFill>
                <a:latin typeface="Times New Roman"/>
                <a:ea typeface="Times New Roman"/>
              </a:rPr>
              <a:t>www.facebook.com/profile.php?id=100022408427155</a:t>
            </a:r>
            <a:endParaRPr lang="ru-RU" sz="2000" dirty="0">
              <a:solidFill>
                <a:schemeClr val="accent1">
                  <a:lumMod val="50000"/>
                </a:schemeClr>
              </a:solidFill>
              <a:effectLst/>
              <a:latin typeface="Times New Roman"/>
              <a:ea typeface="Times New Roman"/>
            </a:endParaRPr>
          </a:p>
        </p:txBody>
      </p:sp>
      <p:sp>
        <p:nvSpPr>
          <p:cNvPr id="3" name="Заголовок 2"/>
          <p:cNvSpPr>
            <a:spLocks noGrp="1"/>
          </p:cNvSpPr>
          <p:nvPr>
            <p:ph type="title"/>
          </p:nvPr>
        </p:nvSpPr>
        <p:spPr/>
        <p:txBody>
          <a:bodyPr>
            <a:normAutofit/>
          </a:bodyPr>
          <a:lstStyle/>
          <a:p>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t>КОНТАКТНА ІНФОРМАЦІЯ</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5661248"/>
            <a:ext cx="20177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5179276"/>
            <a:ext cx="2017713" cy="95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1229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різні фото\З фотіка\мАРОФОН ЄДНАННЯ\IMG_2854.JPG"/>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l="-1" r="-346" b="21694"/>
          <a:stretch/>
        </p:blipFill>
        <p:spPr bwMode="auto">
          <a:xfrm>
            <a:off x="683568" y="404664"/>
            <a:ext cx="3875557" cy="223224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75" name="Picture 3" descr="G:\різні фото\З фотіка\мАРОФОН ЄДНАННЯ\IMG_29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16632"/>
            <a:ext cx="3543909" cy="23626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G:\різні фото\З фотіка\мАРОФОН ЄДНАННЯ\IMG_288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852" t="7361"/>
          <a:stretch/>
        </p:blipFill>
        <p:spPr bwMode="auto">
          <a:xfrm>
            <a:off x="6501093" y="1701886"/>
            <a:ext cx="2340928" cy="184999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G:\різні фото\З фотіка\IMG_0458.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465"/>
          <a:stretch/>
        </p:blipFill>
        <p:spPr bwMode="auto">
          <a:xfrm rot="11912404" flipV="1">
            <a:off x="3621132" y="2434349"/>
            <a:ext cx="2666888" cy="21541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9" name="Picture 7" descr="G:\різні фото\З фотіка\Кулаков, Ткачук\IMG_049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246604" flipV="1">
            <a:off x="4537933" y="4849934"/>
            <a:ext cx="2595193" cy="173012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80" name="Picture 8" descr="G:\різні фото\З фотіка\IMG_046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923069" flipV="1">
            <a:off x="632988" y="2363295"/>
            <a:ext cx="3245420" cy="21636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3081" name="Picture 9" descr="G:\різні фото\Олімпійський тиждень\20220929_14260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770" t="14154"/>
          <a:stretch/>
        </p:blipFill>
        <p:spPr bwMode="auto">
          <a:xfrm rot="11973010" flipV="1">
            <a:off x="6130857" y="3248747"/>
            <a:ext cx="2755671" cy="18061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2" name="Picture 10" descr="C:\Users\Байзан О\Desktop\384246248_1531001180990148_4736638166617528994_n-768x576.jpg"/>
          <p:cNvPicPr>
            <a:picLocks noChangeAspect="1" noChangeArrowheads="1"/>
          </p:cNvPicPr>
          <p:nvPr/>
        </p:nvPicPr>
        <p:blipFill rotWithShape="1">
          <a:blip r:embed="rId9">
            <a:extLst>
              <a:ext uri="{28A0092B-C50C-407E-A947-70E740481C1C}">
                <a14:useLocalDpi xmlns:a14="http://schemas.microsoft.com/office/drawing/2010/main" val="0"/>
              </a:ext>
            </a:extLst>
          </a:blip>
          <a:srcRect t="22569"/>
          <a:stretch/>
        </p:blipFill>
        <p:spPr bwMode="auto">
          <a:xfrm>
            <a:off x="1043607" y="4474536"/>
            <a:ext cx="3407439" cy="197879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4510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548680"/>
            <a:ext cx="8712968" cy="6309320"/>
          </a:xfrm>
        </p:spPr>
        <p:txBody>
          <a:bodyPr>
            <a:noAutofit/>
          </a:bodyPr>
          <a:lstStyle/>
          <a:p>
            <a:pPr marL="0" indent="0">
              <a:buNone/>
            </a:pPr>
            <a:r>
              <a:rPr lang="en-US"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Чернецький</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Олексій</a:t>
            </a:r>
            <a:r>
              <a:rPr lang="ru-RU" sz="1200" dirty="0" smtClean="0">
                <a:latin typeface="Times New Roman" pitchFamily="18" charset="0"/>
                <a:cs typeface="Times New Roman" pitchFamily="18" charset="0"/>
              </a:rPr>
              <a:t> в  </a:t>
            </a:r>
            <a:r>
              <a:rPr lang="ru-RU" sz="1200" dirty="0" err="1" smtClean="0">
                <a:latin typeface="Times New Roman" pitchFamily="18" charset="0"/>
                <a:cs typeface="Times New Roman" pitchFamily="18" charset="0"/>
              </a:rPr>
              <a:t>обласному</a:t>
            </a:r>
            <a:r>
              <a:rPr lang="ru-RU" sz="1200" dirty="0" smtClean="0">
                <a:latin typeface="Times New Roman" pitchFamily="18" charset="0"/>
                <a:cs typeface="Times New Roman" pitchFamily="18" charset="0"/>
              </a:rPr>
              <a:t> конкурсу </a:t>
            </a:r>
            <a:r>
              <a:rPr lang="ru-RU" sz="1200" dirty="0" err="1" smtClean="0">
                <a:latin typeface="Times New Roman" pitchFamily="18" charset="0"/>
                <a:cs typeface="Times New Roman" pitchFamily="18" charset="0"/>
              </a:rPr>
              <a:t>читців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Магія</a:t>
            </a:r>
            <a:r>
              <a:rPr lang="ru-RU" sz="1200" dirty="0" smtClean="0">
                <a:latin typeface="Times New Roman" pitchFamily="18" charset="0"/>
                <a:cs typeface="Times New Roman" pitchFamily="18" charset="0"/>
              </a:rPr>
              <a:t> слова» </a:t>
            </a:r>
            <a:r>
              <a:rPr lang="ru-RU" sz="1200" dirty="0" err="1" smtClean="0">
                <a:latin typeface="Times New Roman" pitchFamily="18" charset="0"/>
                <a:cs typeface="Times New Roman" pitchFamily="18" charset="0"/>
              </a:rPr>
              <a:t>серед</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здобувачів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освіти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закладів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професійної</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професійно-технічної</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освіти</a:t>
            </a:r>
            <a:r>
              <a:rPr lang="ru-RU" sz="1200" dirty="0" smtClean="0">
                <a:latin typeface="Times New Roman" pitchFamily="18" charset="0"/>
                <a:cs typeface="Times New Roman" pitchFamily="18" charset="0"/>
              </a:rPr>
              <a:t> у </a:t>
            </a:r>
            <a:r>
              <a:rPr lang="ru-RU" sz="1200" dirty="0" err="1" smtClean="0">
                <a:latin typeface="Times New Roman" pitchFamily="18" charset="0"/>
                <a:cs typeface="Times New Roman" pitchFamily="18" charset="0"/>
              </a:rPr>
              <a:t>номінації</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Авторська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поезія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здобув</a:t>
            </a:r>
            <a:r>
              <a:rPr lang="ru-RU" sz="1200" dirty="0" smtClean="0">
                <a:latin typeface="Times New Roman" pitchFamily="18" charset="0"/>
                <a:cs typeface="Times New Roman" pitchFamily="18" charset="0"/>
              </a:rPr>
              <a:t> Диплом ІІІ </a:t>
            </a:r>
            <a:r>
              <a:rPr lang="ru-RU" sz="1200" dirty="0" err="1" smtClean="0">
                <a:latin typeface="Times New Roman" pitchFamily="18" charset="0"/>
                <a:cs typeface="Times New Roman" pitchFamily="18" charset="0"/>
              </a:rPr>
              <a:t>ступеня</a:t>
            </a:r>
            <a:r>
              <a:rPr lang="ru-RU" sz="1200" dirty="0" smtClean="0">
                <a:latin typeface="Times New Roman" pitchFamily="18" charset="0"/>
                <a:cs typeface="Times New Roman" pitchFamily="18" charset="0"/>
              </a:rPr>
              <a:t>.</a:t>
            </a:r>
          </a:p>
          <a:p>
            <a:pPr lvl="0">
              <a:buFontTx/>
              <a:buChar char="-"/>
            </a:pPr>
            <a:r>
              <a:rPr lang="en-US" sz="1200"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У </a:t>
            </a:r>
            <a:r>
              <a:rPr lang="uk-UA" sz="1200" dirty="0" smtClean="0">
                <a:latin typeface="Times New Roman" pitchFamily="18" charset="0"/>
                <a:cs typeface="Times New Roman" pitchFamily="18" charset="0"/>
              </a:rPr>
              <a:t>літературно</a:t>
            </a:r>
            <a:r>
              <a:rPr lang="ru-RU" sz="1200" dirty="0" err="1" smtClean="0">
                <a:latin typeface="Times New Roman" pitchFamily="18" charset="0"/>
                <a:cs typeface="Times New Roman" pitchFamily="18" charset="0"/>
              </a:rPr>
              <a:t>му</a:t>
            </a:r>
            <a:r>
              <a:rPr lang="uk-UA" sz="1200" dirty="0" smtClean="0">
                <a:latin typeface="Times New Roman" pitchFamily="18" charset="0"/>
                <a:cs typeface="Times New Roman" pitchFamily="18" charset="0"/>
              </a:rPr>
              <a:t> конкурс</a:t>
            </a:r>
            <a:r>
              <a:rPr lang="ru-RU" sz="1200" dirty="0" smtClean="0">
                <a:latin typeface="Times New Roman" pitchFamily="18" charset="0"/>
                <a:cs typeface="Times New Roman" pitchFamily="18" charset="0"/>
              </a:rPr>
              <a:t>і</a:t>
            </a:r>
            <a:r>
              <a:rPr lang="uk-UA" sz="1200" dirty="0" smtClean="0">
                <a:latin typeface="Times New Roman" pitchFamily="18" charset="0"/>
                <a:cs typeface="Times New Roman" pitchFamily="18" charset="0"/>
              </a:rPr>
              <a:t> «Літературний простір» серед здобувачів освіти та працівників закладів професійної (професійно-технічної) </a:t>
            </a:r>
            <a:r>
              <a:rPr lang="uk-UA" sz="1200" dirty="0" smtClean="0">
                <a:latin typeface="Times New Roman" pitchFamily="18" charset="0"/>
                <a:cs typeface="Times New Roman" pitchFamily="18" charset="0"/>
              </a:rPr>
              <a:t>освіти викладачка </a:t>
            </a:r>
            <a:r>
              <a:rPr lang="uk-UA" sz="1200" dirty="0" smtClean="0">
                <a:latin typeface="Times New Roman" pitchFamily="18" charset="0"/>
                <a:cs typeface="Times New Roman" pitchFamily="18" charset="0"/>
              </a:rPr>
              <a:t>української мови та літератури </a:t>
            </a:r>
            <a:r>
              <a:rPr lang="uk-UA" sz="1200" dirty="0" err="1" smtClean="0">
                <a:latin typeface="Times New Roman" pitchFamily="18" charset="0"/>
                <a:cs typeface="Times New Roman" pitchFamily="18" charset="0"/>
              </a:rPr>
              <a:t>Байзан</a:t>
            </a:r>
            <a:r>
              <a:rPr lang="uk-UA" sz="1200" dirty="0" smtClean="0">
                <a:latin typeface="Times New Roman" pitchFamily="18" charset="0"/>
                <a:cs typeface="Times New Roman" pitchFamily="18" charset="0"/>
              </a:rPr>
              <a:t> О.М.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здобула</a:t>
            </a:r>
            <a:r>
              <a:rPr lang="ru-RU" sz="1200" dirty="0" smtClean="0">
                <a:latin typeface="Times New Roman" pitchFamily="18" charset="0"/>
                <a:cs typeface="Times New Roman" pitchFamily="18" charset="0"/>
              </a:rPr>
              <a:t> </a:t>
            </a:r>
            <a:r>
              <a:rPr lang="uk-UA" sz="1200" dirty="0" smtClean="0">
                <a:latin typeface="Times New Roman" pitchFamily="18" charset="0"/>
                <a:cs typeface="Times New Roman" pitchFamily="18" charset="0"/>
              </a:rPr>
              <a:t>Диплом І ступеня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Чернецький</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Олексій</a:t>
            </a:r>
            <a:r>
              <a:rPr lang="ru-RU" sz="1200" dirty="0" smtClean="0">
                <a:latin typeface="Times New Roman" pitchFamily="18" charset="0"/>
                <a:cs typeface="Times New Roman" pitchFamily="18" charset="0"/>
              </a:rPr>
              <a:t> – Диплом ІІІ </a:t>
            </a:r>
            <a:r>
              <a:rPr lang="ru-RU" sz="1200" dirty="0" err="1" smtClean="0">
                <a:latin typeface="Times New Roman" pitchFamily="18" charset="0"/>
                <a:cs typeface="Times New Roman" pitchFamily="18" charset="0"/>
              </a:rPr>
              <a:t>ступеня</a:t>
            </a:r>
            <a:r>
              <a:rPr lang="ru-RU" sz="1200" dirty="0" smtClean="0">
                <a:latin typeface="Times New Roman" pitchFamily="18" charset="0"/>
                <a:cs typeface="Times New Roman" pitchFamily="18" charset="0"/>
              </a:rPr>
              <a:t>;</a:t>
            </a:r>
          </a:p>
          <a:p>
            <a:pPr>
              <a:lnSpc>
                <a:spcPct val="120000"/>
              </a:lnSpc>
              <a:buFontTx/>
              <a:buChar char="-"/>
            </a:pPr>
            <a:r>
              <a:rPr lang="ru-RU" sz="1200" dirty="0" smtClean="0">
                <a:latin typeface="Times New Roman" pitchFamily="18" charset="0"/>
                <a:cs typeface="Times New Roman" pitchFamily="18" charset="0"/>
              </a:rPr>
              <a:t>у </a:t>
            </a:r>
            <a:r>
              <a:rPr lang="ru-RU" sz="1200" dirty="0" err="1" smtClean="0">
                <a:latin typeface="Times New Roman" pitchFamily="18" charset="0"/>
                <a:cs typeface="Times New Roman" pitchFamily="18" charset="0"/>
              </a:rPr>
              <a:t>обласному</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конкурсі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Різдвяний</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передзвін</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серед</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здобувачів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освіти</a:t>
            </a:r>
            <a:r>
              <a:rPr lang="ru-RU" sz="1200" dirty="0" smtClean="0">
                <a:latin typeface="Times New Roman" pitchFamily="18" charset="0"/>
                <a:cs typeface="Times New Roman" pitchFamily="18" charset="0"/>
              </a:rPr>
              <a:t> та </a:t>
            </a:r>
            <a:r>
              <a:rPr lang="ru-RU" sz="1200" dirty="0" err="1" smtClean="0">
                <a:latin typeface="Times New Roman" pitchFamily="18" charset="0"/>
                <a:cs typeface="Times New Roman" pitchFamily="18" charset="0"/>
              </a:rPr>
              <a:t>працівників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закладів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професійної</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професійно-технічної</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освіти</a:t>
            </a:r>
            <a:r>
              <a:rPr lang="ru-RU"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номінація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Сучасне</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виконання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твору</a:t>
            </a:r>
            <a:r>
              <a:rPr lang="ru-RU" sz="1200" dirty="0" smtClean="0">
                <a:latin typeface="Times New Roman" pitchFamily="18" charset="0"/>
                <a:cs typeface="Times New Roman" pitchFamily="18" charset="0"/>
              </a:rPr>
              <a:t>» Диплом ІІІ </a:t>
            </a:r>
            <a:r>
              <a:rPr lang="ru-RU" sz="1200" dirty="0" err="1" smtClean="0">
                <a:latin typeface="Times New Roman" pitchFamily="18" charset="0"/>
                <a:cs typeface="Times New Roman" pitchFamily="18" charset="0"/>
              </a:rPr>
              <a:t>ступеня</a:t>
            </a:r>
            <a:r>
              <a:rPr lang="ru-RU" sz="1200" dirty="0" smtClean="0">
                <a:latin typeface="Times New Roman" pitchFamily="18" charset="0"/>
                <a:cs typeface="Times New Roman" pitchFamily="18" charset="0"/>
              </a:rPr>
              <a:t>);</a:t>
            </a:r>
          </a:p>
          <a:p>
            <a:pPr>
              <a:lnSpc>
                <a:spcPct val="120000"/>
              </a:lnSpc>
              <a:buFontTx/>
              <a:buChar char="-"/>
            </a:pPr>
            <a:r>
              <a:rPr lang="ru-RU" sz="1200" dirty="0" smtClean="0">
                <a:latin typeface="Times New Roman" pitchFamily="18" charset="0"/>
                <a:cs typeface="Times New Roman" pitchFamily="18" charset="0"/>
              </a:rPr>
              <a:t>ДИПЛОМ ІІ </a:t>
            </a:r>
            <a:r>
              <a:rPr lang="ru-RU" sz="1200" dirty="0" err="1" smtClean="0">
                <a:latin typeface="Times New Roman" pitchFamily="18" charset="0"/>
                <a:cs typeface="Times New Roman" pitchFamily="18" charset="0"/>
              </a:rPr>
              <a:t>ступеня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Вокальний</a:t>
            </a:r>
            <a:r>
              <a:rPr lang="ru-RU" sz="1200" dirty="0" smtClean="0">
                <a:latin typeface="Times New Roman" pitchFamily="18" charset="0"/>
                <a:cs typeface="Times New Roman" pitchFamily="18" charset="0"/>
              </a:rPr>
              <a:t> гурт «</a:t>
            </a:r>
            <a:r>
              <a:rPr lang="ru-RU" sz="1200" dirty="0" err="1" smtClean="0">
                <a:latin typeface="Times New Roman" pitchFamily="18" charset="0"/>
                <a:cs typeface="Times New Roman" pitchFamily="18" charset="0"/>
              </a:rPr>
              <a:t>Гармонія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керівник</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Нікітішена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Тетяна</a:t>
            </a:r>
            <a:r>
              <a:rPr lang="ru-RU" sz="1200" dirty="0" smtClean="0">
                <a:latin typeface="Times New Roman" pitchFamily="18" charset="0"/>
                <a:cs typeface="Times New Roman" pitchFamily="18" charset="0"/>
              </a:rPr>
              <a:t> в </a:t>
            </a:r>
            <a:r>
              <a:rPr lang="ru-RU" sz="1200" dirty="0" err="1" smtClean="0">
                <a:latin typeface="Times New Roman" pitchFamily="18" charset="0"/>
                <a:cs typeface="Times New Roman" pitchFamily="18" charset="0"/>
              </a:rPr>
              <a:t>обласному</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конкурсі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Червона</a:t>
            </a:r>
            <a:r>
              <a:rPr lang="ru-RU" sz="1200" dirty="0" smtClean="0">
                <a:latin typeface="Times New Roman" pitchFamily="18" charset="0"/>
                <a:cs typeface="Times New Roman" pitchFamily="18" charset="0"/>
              </a:rPr>
              <a:t> калина» </a:t>
            </a:r>
            <a:r>
              <a:rPr lang="ru-RU" sz="1200" dirty="0" err="1" smtClean="0">
                <a:latin typeface="Times New Roman" pitchFamily="18" charset="0"/>
                <a:cs typeface="Times New Roman" pitchFamily="18" charset="0"/>
              </a:rPr>
              <a:t>серед</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працівників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закладів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професійної</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професійно-технічної</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освіти</a:t>
            </a:r>
            <a:r>
              <a:rPr lang="ru-RU"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н</a:t>
            </a:r>
            <a:r>
              <a:rPr lang="ru-RU" sz="1200" dirty="0" err="1" smtClean="0">
                <a:latin typeface="Times New Roman" pitchFamily="18" charset="0"/>
                <a:cs typeface="Times New Roman" pitchFamily="18" charset="0"/>
              </a:rPr>
              <a:t>омінація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Змішана</a:t>
            </a:r>
            <a:r>
              <a:rPr lang="ru-RU" sz="1200" dirty="0" smtClean="0">
                <a:latin typeface="Times New Roman" pitchFamily="18" charset="0"/>
                <a:cs typeface="Times New Roman" pitchFamily="18" charset="0"/>
              </a:rPr>
              <a:t>»;</a:t>
            </a:r>
          </a:p>
          <a:p>
            <a:pPr>
              <a:lnSpc>
                <a:spcPct val="120000"/>
              </a:lnSpc>
              <a:buFontTx/>
              <a:buChar char="-"/>
            </a:pPr>
            <a:r>
              <a:rPr lang="ru-RU" sz="1200" dirty="0">
                <a:latin typeface="Times New Roman" pitchFamily="18" charset="0"/>
                <a:cs typeface="Times New Roman" pitchFamily="18" charset="0"/>
              </a:rPr>
              <a:t>Д И П Л О </a:t>
            </a:r>
            <a:r>
              <a:rPr lang="ru-RU" sz="1200" dirty="0" smtClean="0">
                <a:latin typeface="Times New Roman" pitchFamily="18" charset="0"/>
                <a:cs typeface="Times New Roman" pitchFamily="18" charset="0"/>
              </a:rPr>
              <a:t>М ІІІ </a:t>
            </a:r>
            <a:r>
              <a:rPr lang="ru-RU" sz="1200" dirty="0" err="1" smtClean="0">
                <a:latin typeface="Times New Roman" pitchFamily="18" charset="0"/>
                <a:cs typeface="Times New Roman" pitchFamily="18" charset="0"/>
              </a:rPr>
              <a:t>ступеня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номінація</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a:t>
            </a:r>
            <a:r>
              <a:rPr lang="ru-RU" sz="1200" dirty="0" err="1" smtClean="0">
                <a:latin typeface="Times New Roman" pitchFamily="18" charset="0"/>
                <a:cs typeface="Times New Roman" pitchFamily="18" charset="0"/>
              </a:rPr>
              <a:t>Витинанки</a:t>
            </a:r>
            <a:r>
              <a:rPr lang="ru-RU" sz="1200" dirty="0" smtClean="0">
                <a:latin typeface="Times New Roman" pitchFamily="18" charset="0"/>
                <a:cs typeface="Times New Roman" pitchFamily="18" charset="0"/>
              </a:rPr>
              <a:t>» ЛАСТОВЕЦЬКИЙ ГЕНАДІЙ за </a:t>
            </a:r>
            <a:r>
              <a:rPr lang="ru-RU" sz="1200" dirty="0" smtClean="0">
                <a:latin typeface="Times New Roman" pitchFamily="18" charset="0"/>
                <a:cs typeface="Times New Roman" pitchFamily="18" charset="0"/>
              </a:rPr>
              <a:t>перемогу в </a:t>
            </a:r>
            <a:r>
              <a:rPr lang="ru-RU" sz="1200" dirty="0">
                <a:latin typeface="Times New Roman" pitchFamily="18" charset="0"/>
                <a:cs typeface="Times New Roman" pitchFamily="18" charset="0"/>
              </a:rPr>
              <a:t>Арт-</a:t>
            </a:r>
            <a:r>
              <a:rPr lang="ru-RU" sz="1200" dirty="0" err="1">
                <a:latin typeface="Times New Roman" pitchFamily="18" charset="0"/>
                <a:cs typeface="Times New Roman" pitchFamily="18" charset="0"/>
              </a:rPr>
              <a:t>проєкті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Зимова</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фантазія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серед</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здобувачів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освіти</a:t>
            </a:r>
            <a:r>
              <a:rPr lang="ru-RU" sz="1200" dirty="0">
                <a:latin typeface="Times New Roman" pitchFamily="18" charset="0"/>
                <a:cs typeface="Times New Roman" pitchFamily="18" charset="0"/>
              </a:rPr>
              <a:t> та </a:t>
            </a:r>
            <a:r>
              <a:rPr lang="ru-RU" sz="1200" dirty="0" err="1" smtClean="0">
                <a:latin typeface="Times New Roman" pitchFamily="18" charset="0"/>
                <a:cs typeface="Times New Roman" pitchFamily="18" charset="0"/>
              </a:rPr>
              <a:t>працівників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закладів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професійної</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професійно-технічної</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освіти</a:t>
            </a:r>
            <a:r>
              <a:rPr lang="ru-RU" sz="1200" dirty="0" smtClean="0">
                <a:latin typeface="Times New Roman" pitchFamily="18" charset="0"/>
                <a:cs typeface="Times New Roman" pitchFamily="18" charset="0"/>
              </a:rPr>
              <a:t>, робота </a:t>
            </a:r>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Зимове</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диво</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керівник</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ЗДОРОВИК </a:t>
            </a:r>
            <a:r>
              <a:rPr lang="ru-RU" sz="1200" dirty="0" err="1" smtClean="0">
                <a:latin typeface="Times New Roman" pitchFamily="18" charset="0"/>
                <a:cs typeface="Times New Roman" pitchFamily="18" charset="0"/>
              </a:rPr>
              <a:t>Світлана</a:t>
            </a:r>
            <a:r>
              <a:rPr lang="ru-RU" sz="1200" dirty="0" smtClean="0">
                <a:latin typeface="Times New Roman" pitchFamily="18" charset="0"/>
                <a:cs typeface="Times New Roman" pitchFamily="18" charset="0"/>
              </a:rPr>
              <a:t>;</a:t>
            </a:r>
          </a:p>
          <a:p>
            <a:pPr marL="0" indent="0">
              <a:lnSpc>
                <a:spcPct val="120000"/>
              </a:lnSpc>
              <a:buNone/>
            </a:pPr>
            <a:r>
              <a:rPr lang="ru-RU" sz="1200" dirty="0" smtClean="0">
                <a:latin typeface="Times New Roman" pitchFamily="18" charset="0"/>
                <a:cs typeface="Times New Roman" pitchFamily="18" charset="0"/>
              </a:rPr>
              <a:t>      - Д </a:t>
            </a:r>
            <a:r>
              <a:rPr lang="ru-RU" sz="1200" dirty="0">
                <a:latin typeface="Times New Roman" pitchFamily="18" charset="0"/>
                <a:cs typeface="Times New Roman" pitchFamily="18" charset="0"/>
              </a:rPr>
              <a:t>И П Л О </a:t>
            </a:r>
            <a:r>
              <a:rPr lang="ru-RU" sz="1200" dirty="0" smtClean="0">
                <a:latin typeface="Times New Roman" pitchFamily="18" charset="0"/>
                <a:cs typeface="Times New Roman" pitchFamily="18" charset="0"/>
              </a:rPr>
              <a:t>М ІІ </a:t>
            </a:r>
            <a:r>
              <a:rPr lang="ru-RU" sz="1200" dirty="0" err="1" smtClean="0">
                <a:latin typeface="Times New Roman" pitchFamily="18" charset="0"/>
                <a:cs typeface="Times New Roman" pitchFamily="18" charset="0"/>
              </a:rPr>
              <a:t>ступеня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номінація</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Традиційна</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писанка</a:t>
            </a:r>
            <a:r>
              <a:rPr lang="ru-RU" sz="1200" dirty="0" smtClean="0">
                <a:latin typeface="Times New Roman" pitchFamily="18" charset="0"/>
                <a:cs typeface="Times New Roman" pitchFamily="18" charset="0"/>
              </a:rPr>
              <a:t>» ЗДОРОВИК СВІТЛАНА за перемогу в </a:t>
            </a:r>
            <a:r>
              <a:rPr lang="ru-RU" sz="1200" dirty="0">
                <a:latin typeface="Times New Roman" pitchFamily="18" charset="0"/>
                <a:cs typeface="Times New Roman" pitchFamily="18" charset="0"/>
              </a:rPr>
              <a:t>Арт-</a:t>
            </a:r>
            <a:r>
              <a:rPr lang="ru-RU" sz="1200" dirty="0" err="1">
                <a:latin typeface="Times New Roman" pitchFamily="18" charset="0"/>
                <a:cs typeface="Times New Roman" pitchFamily="18" charset="0"/>
              </a:rPr>
              <a:t>проєкті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Святковий</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Великдень</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серед</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здобувачів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освіти</a:t>
            </a:r>
            <a:r>
              <a:rPr lang="ru-RU" sz="1200" dirty="0">
                <a:latin typeface="Times New Roman" pitchFamily="18" charset="0"/>
                <a:cs typeface="Times New Roman" pitchFamily="18" charset="0"/>
              </a:rPr>
              <a:t> та </a:t>
            </a:r>
            <a:r>
              <a:rPr lang="ru-RU" sz="1200" dirty="0" err="1">
                <a:latin typeface="Times New Roman" pitchFamily="18" charset="0"/>
                <a:cs typeface="Times New Roman" pitchFamily="18" charset="0"/>
              </a:rPr>
              <a:t>працівників</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закладів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професійної</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професійно-технічної</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освіти</a:t>
            </a:r>
            <a:r>
              <a:rPr lang="ru-RU" sz="1200" dirty="0" smtClean="0">
                <a:latin typeface="Times New Roman" pitchFamily="18" charset="0"/>
                <a:cs typeface="Times New Roman" pitchFamily="18" charset="0"/>
              </a:rPr>
              <a:t>,</a:t>
            </a:r>
            <a:r>
              <a:rPr lang="ru-RU" sz="1200"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робота </a:t>
            </a:r>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Лісоводський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кошик</a:t>
            </a:r>
            <a:r>
              <a:rPr lang="ru-RU" sz="1200" dirty="0" smtClean="0">
                <a:latin typeface="Times New Roman" pitchFamily="18" charset="0"/>
                <a:cs typeface="Times New Roman" pitchFamily="18" charset="0"/>
              </a:rPr>
              <a:t>»;</a:t>
            </a:r>
          </a:p>
          <a:p>
            <a:pPr>
              <a:lnSpc>
                <a:spcPct val="120000"/>
              </a:lnSpc>
              <a:buFontTx/>
              <a:buChar char="-"/>
            </a:pPr>
            <a:r>
              <a:rPr lang="ru-RU" sz="1200" dirty="0" smtClean="0">
                <a:latin typeface="Times New Roman" pitchFamily="18" charset="0"/>
                <a:cs typeface="Times New Roman" pitchFamily="18" charset="0"/>
              </a:rPr>
              <a:t>ДИПЛОМ </a:t>
            </a:r>
            <a:r>
              <a:rPr lang="ru-RU" sz="1200" dirty="0">
                <a:latin typeface="Times New Roman" pitchFamily="18" charset="0"/>
                <a:cs typeface="Times New Roman" pitchFamily="18" charset="0"/>
              </a:rPr>
              <a:t>І </a:t>
            </a:r>
            <a:r>
              <a:rPr lang="ru-RU" sz="1200" dirty="0" err="1">
                <a:latin typeface="Times New Roman" pitchFamily="18" charset="0"/>
                <a:cs typeface="Times New Roman" pitchFamily="18" charset="0"/>
              </a:rPr>
              <a:t>ступеня</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нагороджений</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Дует </a:t>
            </a:r>
            <a:r>
              <a:rPr lang="ru-RU" sz="1200" dirty="0" err="1">
                <a:latin typeface="Times New Roman" pitchFamily="18" charset="0"/>
                <a:cs typeface="Times New Roman" pitchFamily="18" charset="0"/>
              </a:rPr>
              <a:t>працівників</a:t>
            </a:r>
            <a:r>
              <a:rPr lang="ru-RU" sz="1200" dirty="0">
                <a:latin typeface="Times New Roman" pitchFamily="18" charset="0"/>
                <a:cs typeface="Times New Roman" pitchFamily="18" charset="0"/>
              </a:rPr>
              <a:t> ДНЗ «</a:t>
            </a:r>
            <a:r>
              <a:rPr lang="ru-RU" sz="1200" dirty="0" err="1">
                <a:latin typeface="Times New Roman" pitchFamily="18" charset="0"/>
                <a:cs typeface="Times New Roman" pitchFamily="18" charset="0"/>
              </a:rPr>
              <a:t>Лісоводський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аграрний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ліцей</a:t>
            </a:r>
            <a:r>
              <a:rPr lang="ru-RU" sz="1200" dirty="0">
                <a:latin typeface="Times New Roman" pitchFamily="18" charset="0"/>
                <a:cs typeface="Times New Roman" pitchFamily="18" charset="0"/>
              </a:rPr>
              <a:t>» у </a:t>
            </a:r>
            <a:r>
              <a:rPr lang="ru-RU" sz="1200" dirty="0" err="1">
                <a:latin typeface="Times New Roman" pitchFamily="18" charset="0"/>
                <a:cs typeface="Times New Roman" pitchFamily="18" charset="0"/>
              </a:rPr>
              <a:t>складі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Райтаровського</a:t>
            </a:r>
            <a:r>
              <a:rPr lang="ru-RU" sz="1200" dirty="0">
                <a:latin typeface="Times New Roman" pitchFamily="18" charset="0"/>
                <a:cs typeface="Times New Roman" pitchFamily="18" charset="0"/>
              </a:rPr>
              <a:t> Руслана та </a:t>
            </a:r>
            <a:r>
              <a:rPr lang="ru-RU" sz="1200" dirty="0" err="1">
                <a:latin typeface="Times New Roman" pitchFamily="18" charset="0"/>
                <a:cs typeface="Times New Roman" pitchFamily="18" charset="0"/>
              </a:rPr>
              <a:t>Костура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Віктора</a:t>
            </a:r>
            <a:r>
              <a:rPr lang="ru-RU" sz="1200" dirty="0">
                <a:latin typeface="Times New Roman" pitchFamily="18" charset="0"/>
                <a:cs typeface="Times New Roman" pitchFamily="18" charset="0"/>
              </a:rPr>
              <a:t> у </a:t>
            </a:r>
            <a:r>
              <a:rPr lang="ru-RU" sz="1200" dirty="0" err="1">
                <a:latin typeface="Times New Roman" pitchFamily="18" charset="0"/>
                <a:cs typeface="Times New Roman" pitchFamily="18" charset="0"/>
              </a:rPr>
              <a:t>творчих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звітах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художніх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колективів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серед</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здобувачів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освіти</a:t>
            </a:r>
            <a:r>
              <a:rPr lang="ru-RU" sz="1200" dirty="0">
                <a:latin typeface="Times New Roman" pitchFamily="18" charset="0"/>
                <a:cs typeface="Times New Roman" pitchFamily="18" charset="0"/>
              </a:rPr>
              <a:t> та </a:t>
            </a:r>
            <a:r>
              <a:rPr lang="ru-RU" sz="1200" dirty="0" err="1">
                <a:latin typeface="Times New Roman" pitchFamily="18" charset="0"/>
                <a:cs typeface="Times New Roman" pitchFamily="18" charset="0"/>
              </a:rPr>
              <a:t>працівників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закладів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професійної</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професійно-технічної</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освіти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a:t>
            </a:r>
            <a:r>
              <a:rPr lang="ru-RU" sz="1200" dirty="0" err="1" smtClean="0">
                <a:latin typeface="Times New Roman" pitchFamily="18" charset="0"/>
                <a:cs typeface="Times New Roman" pitchFamily="18" charset="0"/>
              </a:rPr>
              <a:t>омінація</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Малі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вокальні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форми</a:t>
            </a:r>
            <a:r>
              <a:rPr lang="ru-RU" sz="1200" dirty="0" smtClean="0">
                <a:latin typeface="Times New Roman" pitchFamily="18" charset="0"/>
                <a:cs typeface="Times New Roman" pitchFamily="18" charset="0"/>
              </a:rPr>
              <a:t>»;</a:t>
            </a:r>
          </a:p>
          <a:p>
            <a:pPr>
              <a:lnSpc>
                <a:spcPct val="120000"/>
              </a:lnSpc>
              <a:buFontTx/>
              <a:buChar char="-"/>
            </a:pPr>
            <a:r>
              <a:rPr lang="ru-RU" sz="1200" dirty="0">
                <a:latin typeface="Times New Roman" pitchFamily="18" charset="0"/>
                <a:cs typeface="Times New Roman" pitchFamily="18" charset="0"/>
              </a:rPr>
              <a:t>ДИПЛОМ І </a:t>
            </a:r>
            <a:r>
              <a:rPr lang="ru-RU" sz="1200" dirty="0" err="1">
                <a:latin typeface="Times New Roman" pitchFamily="18" charset="0"/>
                <a:cs typeface="Times New Roman" pitchFamily="18" charset="0"/>
              </a:rPr>
              <a:t>ступеня</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нагороджений</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Лісовик</a:t>
            </a:r>
            <a:r>
              <a:rPr lang="ru-RU" sz="1200" dirty="0">
                <a:latin typeface="Times New Roman" pitchFamily="18" charset="0"/>
                <a:cs typeface="Times New Roman" pitchFamily="18" charset="0"/>
              </a:rPr>
              <a:t> Артем, </a:t>
            </a:r>
            <a:r>
              <a:rPr lang="ru-RU" sz="1200" dirty="0" err="1">
                <a:latin typeface="Times New Roman" pitchFamily="18" charset="0"/>
                <a:cs typeface="Times New Roman" pitchFamily="18" charset="0"/>
              </a:rPr>
              <a:t>здобувач</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освіти</a:t>
            </a:r>
            <a:r>
              <a:rPr lang="ru-RU" sz="1200" dirty="0">
                <a:latin typeface="Times New Roman" pitchFamily="18" charset="0"/>
                <a:cs typeface="Times New Roman" pitchFamily="18" charset="0"/>
              </a:rPr>
              <a:t> ДНЗ «</a:t>
            </a:r>
            <a:r>
              <a:rPr lang="ru-RU" sz="1200" dirty="0" err="1">
                <a:latin typeface="Times New Roman" pitchFamily="18" charset="0"/>
                <a:cs typeface="Times New Roman" pitchFamily="18" charset="0"/>
              </a:rPr>
              <a:t>Лісоводський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аграрний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ліцей</a:t>
            </a:r>
            <a:r>
              <a:rPr lang="ru-RU" sz="1200" dirty="0">
                <a:latin typeface="Times New Roman" pitchFamily="18" charset="0"/>
                <a:cs typeface="Times New Roman" pitchFamily="18" charset="0"/>
              </a:rPr>
              <a:t>» у </a:t>
            </a:r>
            <a:r>
              <a:rPr lang="ru-RU" sz="1200" dirty="0" err="1">
                <a:latin typeface="Times New Roman" pitchFamily="18" charset="0"/>
                <a:cs typeface="Times New Roman" pitchFamily="18" charset="0"/>
              </a:rPr>
              <a:t>творчих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звітах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художніх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колективів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серед</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здобувачів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освіти</a:t>
            </a:r>
            <a:r>
              <a:rPr lang="ru-RU" sz="1200" dirty="0">
                <a:latin typeface="Times New Roman" pitchFamily="18" charset="0"/>
                <a:cs typeface="Times New Roman" pitchFamily="18" charset="0"/>
              </a:rPr>
              <a:t> та </a:t>
            </a:r>
            <a:r>
              <a:rPr lang="ru-RU" sz="1200" dirty="0" err="1">
                <a:latin typeface="Times New Roman" pitchFamily="18" charset="0"/>
                <a:cs typeface="Times New Roman" pitchFamily="18" charset="0"/>
              </a:rPr>
              <a:t>працівників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закладів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професійної</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професійно-технічної</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освіти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номінація</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Художнє</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читання</a:t>
            </a:r>
            <a:r>
              <a:rPr lang="ru-RU" sz="1200" dirty="0" smtClean="0">
                <a:latin typeface="Times New Roman" pitchFamily="18" charset="0"/>
                <a:cs typeface="Times New Roman" pitchFamily="18" charset="0"/>
              </a:rPr>
              <a:t>»;</a:t>
            </a:r>
          </a:p>
          <a:p>
            <a:pPr>
              <a:lnSpc>
                <a:spcPct val="120000"/>
              </a:lnSpc>
              <a:buFontTx/>
              <a:buChar char="-"/>
            </a:pPr>
            <a:r>
              <a:rPr lang="ru-RU" sz="1200" dirty="0" smtClean="0">
                <a:latin typeface="Times New Roman" pitchFamily="18" charset="0"/>
                <a:cs typeface="Times New Roman" pitchFamily="18" charset="0"/>
              </a:rPr>
              <a:t>- ДИПЛОМ </a:t>
            </a:r>
            <a:r>
              <a:rPr lang="ru-RU" sz="1200" dirty="0">
                <a:latin typeface="Times New Roman" pitchFamily="18" charset="0"/>
                <a:cs typeface="Times New Roman" pitchFamily="18" charset="0"/>
              </a:rPr>
              <a:t>І </a:t>
            </a:r>
            <a:r>
              <a:rPr lang="ru-RU" sz="1200" dirty="0" err="1">
                <a:latin typeface="Times New Roman" pitchFamily="18" charset="0"/>
                <a:cs typeface="Times New Roman" pitchFamily="18" charset="0"/>
              </a:rPr>
              <a:t>ступеня</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нагороджений</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Чернецький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Олексій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здобувач</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освіти</a:t>
            </a:r>
            <a:r>
              <a:rPr lang="ru-RU" sz="1200" dirty="0">
                <a:latin typeface="Times New Roman" pitchFamily="18" charset="0"/>
                <a:cs typeface="Times New Roman" pitchFamily="18" charset="0"/>
              </a:rPr>
              <a:t> ДНЗ «</a:t>
            </a:r>
            <a:r>
              <a:rPr lang="ru-RU" sz="1200" dirty="0" err="1">
                <a:latin typeface="Times New Roman" pitchFamily="18" charset="0"/>
                <a:cs typeface="Times New Roman" pitchFamily="18" charset="0"/>
              </a:rPr>
              <a:t>Лісоводський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аграрний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ліцей</a:t>
            </a:r>
            <a:r>
              <a:rPr lang="ru-RU" sz="1200" dirty="0">
                <a:latin typeface="Times New Roman" pitchFamily="18" charset="0"/>
                <a:cs typeface="Times New Roman" pitchFamily="18" charset="0"/>
              </a:rPr>
              <a:t>» у </a:t>
            </a:r>
            <a:r>
              <a:rPr lang="ru-RU" sz="1200" dirty="0" err="1">
                <a:latin typeface="Times New Roman" pitchFamily="18" charset="0"/>
                <a:cs typeface="Times New Roman" pitchFamily="18" charset="0"/>
              </a:rPr>
              <a:t>творчих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звітах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художніх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колективів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серед</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здобувачів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освіти</a:t>
            </a:r>
            <a:r>
              <a:rPr lang="ru-RU" sz="1200" dirty="0">
                <a:latin typeface="Times New Roman" pitchFamily="18" charset="0"/>
                <a:cs typeface="Times New Roman" pitchFamily="18" charset="0"/>
              </a:rPr>
              <a:t> та </a:t>
            </a:r>
            <a:r>
              <a:rPr lang="ru-RU" sz="1200" dirty="0" err="1">
                <a:latin typeface="Times New Roman" pitchFamily="18" charset="0"/>
                <a:cs typeface="Times New Roman" pitchFamily="18" charset="0"/>
              </a:rPr>
              <a:t>працівників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закладів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професійної</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професійно-технічної</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освіти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номінація</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Художнє</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читання</a:t>
            </a:r>
            <a:r>
              <a:rPr lang="ru-RU" sz="1200" dirty="0" smtClean="0">
                <a:latin typeface="Times New Roman" pitchFamily="18" charset="0"/>
                <a:cs typeface="Times New Roman" pitchFamily="18" charset="0"/>
              </a:rPr>
              <a:t>»;</a:t>
            </a:r>
          </a:p>
          <a:p>
            <a:pPr>
              <a:lnSpc>
                <a:spcPct val="120000"/>
              </a:lnSpc>
              <a:buFontTx/>
              <a:buChar char="-"/>
            </a:pPr>
            <a:r>
              <a:rPr lang="ru-RU" sz="1200" dirty="0" smtClean="0">
                <a:latin typeface="Times New Roman" pitchFamily="18" charset="0"/>
                <a:cs typeface="Times New Roman" pitchFamily="18" charset="0"/>
              </a:rPr>
              <a:t>- ДИПЛОМ </a:t>
            </a:r>
            <a:r>
              <a:rPr lang="ru-RU" sz="1200" dirty="0">
                <a:latin typeface="Times New Roman" pitchFamily="18" charset="0"/>
                <a:cs typeface="Times New Roman" pitchFamily="18" charset="0"/>
              </a:rPr>
              <a:t>ІІ </a:t>
            </a:r>
            <a:r>
              <a:rPr lang="ru-RU" sz="1200" dirty="0" err="1">
                <a:latin typeface="Times New Roman" pitchFamily="18" charset="0"/>
                <a:cs typeface="Times New Roman" pitchFamily="18" charset="0"/>
              </a:rPr>
              <a:t>ступеня</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нагороджений</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в</a:t>
            </a:r>
            <a:r>
              <a:rPr lang="ru-RU" sz="1200" dirty="0" err="1" smtClean="0">
                <a:latin typeface="Times New Roman" pitchFamily="18" charset="0"/>
                <a:cs typeface="Times New Roman" pitchFamily="18" charset="0"/>
              </a:rPr>
              <a:t>окальний</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ансамбль ДНЗ «</a:t>
            </a:r>
            <a:r>
              <a:rPr lang="ru-RU" sz="1200" dirty="0" err="1">
                <a:latin typeface="Times New Roman" pitchFamily="18" charset="0"/>
                <a:cs typeface="Times New Roman" pitchFamily="18" charset="0"/>
              </a:rPr>
              <a:t>Лісоводський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аграрний</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ліцей</a:t>
            </a:r>
            <a:r>
              <a:rPr lang="ru-RU" sz="1200" dirty="0" smtClean="0">
                <a:latin typeface="Times New Roman" pitchFamily="18" charset="0"/>
                <a:cs typeface="Times New Roman" pitchFamily="18" charset="0"/>
              </a:rPr>
              <a:t>» у </a:t>
            </a:r>
            <a:r>
              <a:rPr lang="ru-RU" sz="1200" dirty="0" err="1">
                <a:latin typeface="Times New Roman" pitchFamily="18" charset="0"/>
                <a:cs typeface="Times New Roman" pitchFamily="18" charset="0"/>
              </a:rPr>
              <a:t>творчих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звітах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художніх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колективів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серед</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здобувачів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освіти</a:t>
            </a:r>
            <a:r>
              <a:rPr lang="ru-RU" sz="1200" dirty="0">
                <a:latin typeface="Times New Roman" pitchFamily="18" charset="0"/>
                <a:cs typeface="Times New Roman" pitchFamily="18" charset="0"/>
              </a:rPr>
              <a:t> та </a:t>
            </a:r>
            <a:r>
              <a:rPr lang="ru-RU" sz="1200" dirty="0" err="1">
                <a:latin typeface="Times New Roman" pitchFamily="18" charset="0"/>
                <a:cs typeface="Times New Roman" pitchFamily="18" charset="0"/>
              </a:rPr>
              <a:t>працівників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закладів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професійної</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професійно-технічної</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освіти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номінація</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Вокальні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групи</a:t>
            </a:r>
            <a:r>
              <a:rPr lang="ru-RU" sz="1200" dirty="0" smtClean="0">
                <a:latin typeface="Times New Roman" pitchFamily="18" charset="0"/>
                <a:cs typeface="Times New Roman" pitchFamily="18" charset="0"/>
              </a:rPr>
              <a:t>»;</a:t>
            </a:r>
          </a:p>
          <a:p>
            <a:pPr>
              <a:lnSpc>
                <a:spcPct val="120000"/>
              </a:lnSpc>
              <a:buFontTx/>
              <a:buChar char="-"/>
            </a:pPr>
            <a:endParaRPr lang="ru-RU" sz="1200" dirty="0">
              <a:latin typeface="Times New Roman" pitchFamily="18" charset="0"/>
              <a:cs typeface="Times New Roman" pitchFamily="18" charset="0"/>
            </a:endParaRPr>
          </a:p>
          <a:p>
            <a:pPr>
              <a:lnSpc>
                <a:spcPct val="120000"/>
              </a:lnSpc>
              <a:buFontTx/>
              <a:buChar char="-"/>
            </a:pPr>
            <a:endParaRPr lang="ru-RU" sz="1200" dirty="0" smtClean="0">
              <a:latin typeface="Times New Roman" pitchFamily="18" charset="0"/>
              <a:cs typeface="Times New Roman" pitchFamily="18" charset="0"/>
            </a:endParaRPr>
          </a:p>
          <a:p>
            <a:pPr>
              <a:lnSpc>
                <a:spcPct val="120000"/>
              </a:lnSpc>
              <a:buFontTx/>
              <a:buChar char="-"/>
            </a:pPr>
            <a:endParaRPr lang="ru-RU" sz="1200" dirty="0" smtClean="0">
              <a:latin typeface="Times New Roman" pitchFamily="18" charset="0"/>
              <a:cs typeface="Times New Roman" pitchFamily="18" charset="0"/>
            </a:endParaRPr>
          </a:p>
        </p:txBody>
      </p:sp>
      <p:sp>
        <p:nvSpPr>
          <p:cNvPr id="3" name="Заголовок 2"/>
          <p:cNvSpPr>
            <a:spLocks noGrp="1"/>
          </p:cNvSpPr>
          <p:nvPr>
            <p:ph type="title"/>
          </p:nvPr>
        </p:nvSpPr>
        <p:spPr>
          <a:xfrm>
            <a:off x="395536" y="0"/>
            <a:ext cx="8291264" cy="980728"/>
          </a:xfrm>
        </p:spPr>
        <p:txBody>
          <a:bodyPr>
            <a:normAutofit/>
          </a:bodyPr>
          <a:lstStyle/>
          <a:p>
            <a:r>
              <a:rPr lang="uk-UA" sz="1600" dirty="0">
                <a:solidFill>
                  <a:schemeClr val="tx1"/>
                </a:solidFill>
                <a:latin typeface="Times New Roman" pitchFamily="18" charset="0"/>
                <a:cs typeface="Times New Roman" pitchFamily="18" charset="0"/>
              </a:rPr>
              <a:t>Упродовж навчального року наші здобувачі освіти були активними учасниками різних обласних конкурсів з виховної роботи, у багатьох з яких посіли призові місця. А саме:</a:t>
            </a:r>
            <a:r>
              <a:rPr lang="ru-RU" sz="1600" dirty="0">
                <a:solidFill>
                  <a:schemeClr val="tx1"/>
                </a:solidFill>
                <a:latin typeface="Times New Roman" pitchFamily="18" charset="0"/>
                <a:cs typeface="Times New Roman" pitchFamily="18" charset="0"/>
              </a:rPr>
              <a:t/>
            </a:r>
            <a:br>
              <a:rPr lang="ru-RU" sz="1600" dirty="0">
                <a:solidFill>
                  <a:schemeClr val="tx1"/>
                </a:solidFill>
                <a:latin typeface="Times New Roman" pitchFamily="18" charset="0"/>
                <a:cs typeface="Times New Roman" pitchFamily="18" charset="0"/>
              </a:rPr>
            </a:br>
            <a:endParaRPr lang="ru-RU" sz="1600" dirty="0">
              <a:solidFill>
                <a:schemeClr val="tx1"/>
              </a:solidFill>
              <a:latin typeface="+mn-lt"/>
              <a:cs typeface="Times New Roman" pitchFamily="18" charset="0"/>
            </a:endParaRPr>
          </a:p>
        </p:txBody>
      </p:sp>
    </p:spTree>
    <p:extLst>
      <p:ext uri="{BB962C8B-B14F-4D97-AF65-F5344CB8AC3E}">
        <p14:creationId xmlns:p14="http://schemas.microsoft.com/office/powerpoint/2010/main" val="1563835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44624"/>
            <a:ext cx="8856984" cy="6081539"/>
          </a:xfrm>
        </p:spPr>
        <p:txBody>
          <a:bodyPr>
            <a:noAutofit/>
          </a:bodyPr>
          <a:lstStyle/>
          <a:p>
            <a:pPr marL="0" lvl="0" indent="0">
              <a:lnSpc>
                <a:spcPct val="120000"/>
              </a:lnSpc>
              <a:buClr>
                <a:srgbClr val="A5B592"/>
              </a:buClr>
              <a:buNone/>
            </a:pPr>
            <a:r>
              <a:rPr lang="ru-RU" sz="1200" dirty="0" smtClean="0">
                <a:solidFill>
                  <a:srgbClr val="444D26"/>
                </a:solidFill>
                <a:latin typeface="Times New Roman" pitchFamily="18" charset="0"/>
                <a:cs typeface="Times New Roman" pitchFamily="18" charset="0"/>
              </a:rPr>
              <a:t>  </a:t>
            </a:r>
            <a:endParaRPr lang="en-US" sz="1200" dirty="0" smtClean="0">
              <a:solidFill>
                <a:srgbClr val="444D26"/>
              </a:solidFill>
              <a:latin typeface="Times New Roman" pitchFamily="18" charset="0"/>
              <a:cs typeface="Times New Roman" pitchFamily="18" charset="0"/>
            </a:endParaRPr>
          </a:p>
          <a:p>
            <a:pPr marL="0" lvl="0" indent="0">
              <a:lnSpc>
                <a:spcPct val="120000"/>
              </a:lnSpc>
              <a:buClr>
                <a:srgbClr val="A5B592"/>
              </a:buClr>
              <a:buNone/>
            </a:pPr>
            <a:endParaRPr lang="en-US" sz="1200" dirty="0">
              <a:solidFill>
                <a:srgbClr val="444D26"/>
              </a:solidFill>
              <a:latin typeface="Times New Roman" pitchFamily="18" charset="0"/>
              <a:cs typeface="Times New Roman" pitchFamily="18" charset="0"/>
            </a:endParaRPr>
          </a:p>
          <a:p>
            <a:pPr marL="0" lvl="0" indent="0" algn="just">
              <a:lnSpc>
                <a:spcPct val="120000"/>
              </a:lnSpc>
              <a:buClr>
                <a:srgbClr val="A5B592"/>
              </a:buClr>
              <a:buNone/>
            </a:pPr>
            <a:r>
              <a:rPr lang="ru-RU" sz="1200" dirty="0" smtClean="0">
                <a:solidFill>
                  <a:srgbClr val="444D26"/>
                </a:solidFill>
                <a:latin typeface="Times New Roman" pitchFamily="18" charset="0"/>
                <a:cs typeface="Times New Roman" pitchFamily="18" charset="0"/>
              </a:rPr>
              <a:t>     </a:t>
            </a:r>
            <a:r>
              <a:rPr lang="ru-RU"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ДИПЛОМ І </a:t>
            </a:r>
            <a:r>
              <a:rPr lang="ru-RU" sz="1200" dirty="0" err="1">
                <a:solidFill>
                  <a:srgbClr val="444D26"/>
                </a:solidFill>
                <a:latin typeface="Times New Roman" pitchFamily="18" charset="0"/>
                <a:cs typeface="Times New Roman" pitchFamily="18" charset="0"/>
              </a:rPr>
              <a:t>ступеня</a:t>
            </a:r>
            <a:r>
              <a:rPr lang="ru-RU" sz="1200" dirty="0">
                <a:solidFill>
                  <a:srgbClr val="444D26"/>
                </a:solidFill>
                <a:latin typeface="Times New Roman" pitchFamily="18" charset="0"/>
                <a:cs typeface="Times New Roman" pitchFamily="18" charset="0"/>
              </a:rPr>
              <a:t> </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нагороджений</a:t>
            </a:r>
            <a:r>
              <a:rPr lang="ru-RU" sz="1200" dirty="0" smtClean="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в</a:t>
            </a:r>
            <a:r>
              <a:rPr lang="ru-RU" sz="1200" dirty="0" err="1" smtClean="0">
                <a:solidFill>
                  <a:srgbClr val="444D26"/>
                </a:solidFill>
                <a:latin typeface="Times New Roman" pitchFamily="18" charset="0"/>
                <a:cs typeface="Times New Roman" pitchFamily="18" charset="0"/>
              </a:rPr>
              <a:t>окальний</a:t>
            </a:r>
            <a:r>
              <a:rPr lang="ru-RU"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гурт ДНЗ «</a:t>
            </a:r>
            <a:r>
              <a:rPr lang="ru-RU" sz="1200" dirty="0" err="1">
                <a:solidFill>
                  <a:srgbClr val="444D26"/>
                </a:solidFill>
                <a:latin typeface="Times New Roman" pitchFamily="18" charset="0"/>
                <a:cs typeface="Times New Roman" pitchFamily="18" charset="0"/>
              </a:rPr>
              <a:t>Лісоводський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професійний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аграрний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ліцей</a:t>
            </a:r>
            <a:r>
              <a:rPr lang="ru-RU" sz="1200" dirty="0">
                <a:solidFill>
                  <a:srgbClr val="444D26"/>
                </a:solidFill>
                <a:latin typeface="Times New Roman" pitchFamily="18" charset="0"/>
                <a:cs typeface="Times New Roman" pitchFamily="18" charset="0"/>
              </a:rPr>
              <a:t>» у </a:t>
            </a:r>
            <a:r>
              <a:rPr lang="ru-RU" sz="1200" dirty="0" err="1">
                <a:solidFill>
                  <a:srgbClr val="444D26"/>
                </a:solidFill>
                <a:latin typeface="Times New Roman" pitchFamily="18" charset="0"/>
                <a:cs typeface="Times New Roman" pitchFamily="18" charset="0"/>
              </a:rPr>
              <a:t>творчих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звітах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художніх</a:t>
            </a:r>
            <a:r>
              <a:rPr lang="ru-RU" sz="1200" dirty="0">
                <a:solidFill>
                  <a:srgbClr val="444D26"/>
                </a:solidFill>
                <a:latin typeface="Times New Roman" pitchFamily="18" charset="0"/>
                <a:cs typeface="Times New Roman" pitchFamily="18" charset="0"/>
              </a:rPr>
              <a:t> </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колективів</a:t>
            </a:r>
            <a:r>
              <a:rPr lang="ru-RU" sz="1200" dirty="0" smtClean="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серед</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здобувачів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освіти</a:t>
            </a:r>
            <a:r>
              <a:rPr lang="ru-RU" sz="1200" dirty="0">
                <a:solidFill>
                  <a:srgbClr val="444D26"/>
                </a:solidFill>
                <a:latin typeface="Times New Roman" pitchFamily="18" charset="0"/>
                <a:cs typeface="Times New Roman" pitchFamily="18" charset="0"/>
              </a:rPr>
              <a:t> та </a:t>
            </a:r>
            <a:r>
              <a:rPr lang="ru-RU" sz="1200" dirty="0" err="1">
                <a:solidFill>
                  <a:srgbClr val="444D26"/>
                </a:solidFill>
                <a:latin typeface="Times New Roman" pitchFamily="18" charset="0"/>
                <a:cs typeface="Times New Roman" pitchFamily="18" charset="0"/>
              </a:rPr>
              <a:t>працівників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закладів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професійної</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професійно-технічної</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освіти</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номінація</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Вокальні</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групи</a:t>
            </a:r>
            <a:r>
              <a:rPr lang="ru-RU" sz="1200" dirty="0">
                <a:solidFill>
                  <a:srgbClr val="444D26"/>
                </a:solidFill>
                <a:latin typeface="Times New Roman" pitchFamily="18" charset="0"/>
                <a:cs typeface="Times New Roman" pitchFamily="18" charset="0"/>
              </a:rPr>
              <a:t>»;</a:t>
            </a:r>
          </a:p>
          <a:p>
            <a:pPr marL="0" lvl="0" indent="0" algn="just">
              <a:lnSpc>
                <a:spcPct val="120000"/>
              </a:lnSpc>
              <a:buClr>
                <a:srgbClr val="A5B592"/>
              </a:buClr>
              <a:buNone/>
            </a:pPr>
            <a:r>
              <a:rPr lang="ru-RU" sz="1200" dirty="0" smtClean="0">
                <a:solidFill>
                  <a:srgbClr val="444D26"/>
                </a:solidFill>
                <a:latin typeface="Times New Roman" pitchFamily="18" charset="0"/>
                <a:cs typeface="Times New Roman" pitchFamily="18" charset="0"/>
              </a:rPr>
              <a:t>           - </a:t>
            </a:r>
            <a:r>
              <a:rPr lang="ru-RU" sz="1200" dirty="0">
                <a:solidFill>
                  <a:srgbClr val="444D26"/>
                </a:solidFill>
                <a:latin typeface="Times New Roman" pitchFamily="18" charset="0"/>
                <a:cs typeface="Times New Roman" pitchFamily="18" charset="0"/>
              </a:rPr>
              <a:t>ДИПЛОМ ІІ </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ступеня</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нагороджений</a:t>
            </a:r>
            <a:r>
              <a:rPr lang="ru-RU" sz="1200" dirty="0" smtClean="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в</a:t>
            </a:r>
            <a:r>
              <a:rPr lang="ru-RU" sz="1200" dirty="0" err="1" smtClean="0">
                <a:solidFill>
                  <a:srgbClr val="444D26"/>
                </a:solidFill>
                <a:latin typeface="Times New Roman" pitchFamily="18" charset="0"/>
                <a:cs typeface="Times New Roman" pitchFamily="18" charset="0"/>
              </a:rPr>
              <a:t>окальний</a:t>
            </a:r>
            <a:r>
              <a:rPr lang="ru-RU" sz="1200" dirty="0" smtClean="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колектив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Гармонія</a:t>
            </a:r>
            <a:r>
              <a:rPr lang="ru-RU" sz="1200" dirty="0">
                <a:solidFill>
                  <a:srgbClr val="444D26"/>
                </a:solidFill>
                <a:latin typeface="Times New Roman" pitchFamily="18" charset="0"/>
                <a:cs typeface="Times New Roman" pitchFamily="18" charset="0"/>
              </a:rPr>
              <a:t>» ДНЗ «</a:t>
            </a:r>
            <a:r>
              <a:rPr lang="ru-RU" sz="1200" dirty="0" err="1">
                <a:solidFill>
                  <a:srgbClr val="444D26"/>
                </a:solidFill>
                <a:latin typeface="Times New Roman" pitchFamily="18" charset="0"/>
                <a:cs typeface="Times New Roman" pitchFamily="18" charset="0"/>
              </a:rPr>
              <a:t>Лісоводський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професійний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аграрний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ліцей</a:t>
            </a:r>
            <a:r>
              <a:rPr lang="ru-RU" sz="1200" dirty="0">
                <a:solidFill>
                  <a:srgbClr val="444D26"/>
                </a:solidFill>
                <a:latin typeface="Times New Roman" pitchFamily="18" charset="0"/>
                <a:cs typeface="Times New Roman" pitchFamily="18" charset="0"/>
              </a:rPr>
              <a:t>»  у </a:t>
            </a:r>
            <a:r>
              <a:rPr lang="ru-RU" sz="1200" dirty="0" err="1">
                <a:solidFill>
                  <a:srgbClr val="444D26"/>
                </a:solidFill>
                <a:latin typeface="Times New Roman" pitchFamily="18" charset="0"/>
                <a:cs typeface="Times New Roman" pitchFamily="18" charset="0"/>
              </a:rPr>
              <a:t>творчих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звітах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художніх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колективів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серед</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здобувачів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освіти</a:t>
            </a:r>
            <a:r>
              <a:rPr lang="ru-RU" sz="1200" dirty="0">
                <a:solidFill>
                  <a:srgbClr val="444D26"/>
                </a:solidFill>
                <a:latin typeface="Times New Roman" pitchFamily="18" charset="0"/>
                <a:cs typeface="Times New Roman" pitchFamily="18" charset="0"/>
              </a:rPr>
              <a:t> та </a:t>
            </a:r>
            <a:r>
              <a:rPr lang="ru-RU" sz="1200" dirty="0" err="1">
                <a:solidFill>
                  <a:srgbClr val="444D26"/>
                </a:solidFill>
                <a:latin typeface="Times New Roman" pitchFamily="18" charset="0"/>
                <a:cs typeface="Times New Roman" pitchFamily="18" charset="0"/>
              </a:rPr>
              <a:t>працівників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закладів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професійної</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професійно-технічної</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освіти,номінація</a:t>
            </a:r>
            <a:r>
              <a:rPr lang="ru-RU"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a:t>
            </a:r>
            <a:r>
              <a:rPr lang="ru-RU" sz="1200" dirty="0" err="1">
                <a:solidFill>
                  <a:srgbClr val="444D26"/>
                </a:solidFill>
                <a:latin typeface="Times New Roman" pitchFamily="18" charset="0"/>
                <a:cs typeface="Times New Roman" pitchFamily="18" charset="0"/>
              </a:rPr>
              <a:t>Вокальні</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групи</a:t>
            </a:r>
            <a:r>
              <a:rPr lang="ru-RU" sz="1200" dirty="0" smtClean="0">
                <a:solidFill>
                  <a:srgbClr val="444D26"/>
                </a:solidFill>
                <a:latin typeface="Times New Roman" pitchFamily="18" charset="0"/>
                <a:cs typeface="Times New Roman" pitchFamily="18" charset="0"/>
              </a:rPr>
              <a:t>»;</a:t>
            </a:r>
            <a:endParaRPr lang="ru-RU" sz="1200" dirty="0">
              <a:solidFill>
                <a:srgbClr val="444D26"/>
              </a:solidFill>
              <a:latin typeface="Times New Roman" pitchFamily="18" charset="0"/>
              <a:cs typeface="Times New Roman" pitchFamily="18" charset="0"/>
            </a:endParaRPr>
          </a:p>
          <a:p>
            <a:pPr lvl="0" algn="just">
              <a:lnSpc>
                <a:spcPct val="120000"/>
              </a:lnSpc>
              <a:buClr>
                <a:srgbClr val="A5B592"/>
              </a:buClr>
              <a:buFontTx/>
              <a:buChar char="-"/>
            </a:pPr>
            <a:r>
              <a:rPr lang="ru-RU" sz="1200" dirty="0" smtClean="0">
                <a:solidFill>
                  <a:srgbClr val="444D26"/>
                </a:solidFill>
                <a:latin typeface="Times New Roman" pitchFamily="18" charset="0"/>
                <a:cs typeface="Times New Roman" pitchFamily="18" charset="0"/>
              </a:rPr>
              <a:t>- ДИПЛОМ</a:t>
            </a:r>
            <a:r>
              <a:rPr lang="en-US"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ІІ </a:t>
            </a:r>
            <a:r>
              <a:rPr lang="ru-RU" sz="1200" dirty="0" err="1">
                <a:solidFill>
                  <a:srgbClr val="444D26"/>
                </a:solidFill>
                <a:latin typeface="Times New Roman" pitchFamily="18" charset="0"/>
                <a:cs typeface="Times New Roman" pitchFamily="18" charset="0"/>
              </a:rPr>
              <a:t>ступеня</a:t>
            </a:r>
            <a:r>
              <a:rPr lang="en-US" sz="1200" dirty="0">
                <a:solidFill>
                  <a:srgbClr val="444D26"/>
                </a:solidFill>
                <a:latin typeface="Times New Roman" pitchFamily="18" charset="0"/>
                <a:cs typeface="Times New Roman" pitchFamily="18" charset="0"/>
              </a:rPr>
              <a:t> </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нагороджений</a:t>
            </a:r>
            <a:r>
              <a:rPr lang="en-US"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д</a:t>
            </a:r>
            <a:r>
              <a:rPr lang="ru-RU" sz="1200" dirty="0" smtClean="0">
                <a:solidFill>
                  <a:srgbClr val="444D26"/>
                </a:solidFill>
                <a:latin typeface="Times New Roman" pitchFamily="18" charset="0"/>
                <a:cs typeface="Times New Roman" pitchFamily="18" charset="0"/>
              </a:rPr>
              <a:t>ует</a:t>
            </a:r>
            <a:r>
              <a:rPr lang="en-US"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ДНЗ «</a:t>
            </a:r>
            <a:r>
              <a:rPr lang="ru-RU" sz="1200" dirty="0" err="1">
                <a:solidFill>
                  <a:srgbClr val="444D26"/>
                </a:solidFill>
                <a:latin typeface="Times New Roman" pitchFamily="18" charset="0"/>
                <a:cs typeface="Times New Roman" pitchFamily="18" charset="0"/>
              </a:rPr>
              <a:t>Лісоводський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професійний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аграрний</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ліцей</a:t>
            </a:r>
            <a:r>
              <a:rPr lang="en-US"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у </a:t>
            </a:r>
            <a:r>
              <a:rPr lang="ru-RU" sz="1200" dirty="0" err="1">
                <a:solidFill>
                  <a:srgbClr val="444D26"/>
                </a:solidFill>
                <a:latin typeface="Times New Roman" pitchFamily="18" charset="0"/>
                <a:cs typeface="Times New Roman" pitchFamily="18" charset="0"/>
              </a:rPr>
              <a:t>складі</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Леньги</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Оксани</a:t>
            </a:r>
            <a:r>
              <a:rPr lang="ru-RU" sz="1200" dirty="0">
                <a:solidFill>
                  <a:srgbClr val="444D26"/>
                </a:solidFill>
                <a:latin typeface="Times New Roman" pitchFamily="18" charset="0"/>
                <a:cs typeface="Times New Roman" pitchFamily="18" charset="0"/>
              </a:rPr>
              <a:t> та </a:t>
            </a:r>
            <a:r>
              <a:rPr lang="ru-RU" sz="1200" dirty="0" err="1">
                <a:solidFill>
                  <a:srgbClr val="444D26"/>
                </a:solidFill>
                <a:latin typeface="Times New Roman" pitchFamily="18" charset="0"/>
                <a:cs typeface="Times New Roman" pitchFamily="18" charset="0"/>
              </a:rPr>
              <a:t>Костура</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Вікторау</a:t>
            </a:r>
            <a:r>
              <a:rPr lang="ru-RU" sz="1200" dirty="0" smtClean="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творчих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звітах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художніх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колективів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серед</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здобувачів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освіти</a:t>
            </a:r>
            <a:r>
              <a:rPr lang="en-US" sz="1200" dirty="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та </a:t>
            </a:r>
            <a:r>
              <a:rPr lang="ru-RU" sz="1200" dirty="0" err="1">
                <a:solidFill>
                  <a:srgbClr val="444D26"/>
                </a:solidFill>
                <a:latin typeface="Times New Roman" pitchFamily="18" charset="0"/>
                <a:cs typeface="Times New Roman" pitchFamily="18" charset="0"/>
              </a:rPr>
              <a:t>працівників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закладів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професійної</a:t>
            </a:r>
            <a:r>
              <a:rPr lang="en-US" sz="1200" dirty="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a:t>
            </a:r>
            <a:r>
              <a:rPr lang="ru-RU" sz="1200" dirty="0" err="1">
                <a:solidFill>
                  <a:srgbClr val="444D26"/>
                </a:solidFill>
                <a:latin typeface="Times New Roman" pitchFamily="18" charset="0"/>
                <a:cs typeface="Times New Roman" pitchFamily="18" charset="0"/>
              </a:rPr>
              <a:t>професійно-технічної</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освіти</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номінація</a:t>
            </a:r>
            <a:r>
              <a:rPr lang="ru-RU"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a:t>
            </a:r>
            <a:r>
              <a:rPr lang="ru-RU" sz="1200" dirty="0" err="1">
                <a:solidFill>
                  <a:srgbClr val="444D26"/>
                </a:solidFill>
                <a:latin typeface="Times New Roman" pitchFamily="18" charset="0"/>
                <a:cs typeface="Times New Roman" pitchFamily="18" charset="0"/>
              </a:rPr>
              <a:t>Малі</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вокальні</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форми</a:t>
            </a:r>
            <a:r>
              <a:rPr lang="ru-RU" sz="1200" dirty="0" smtClean="0">
                <a:solidFill>
                  <a:srgbClr val="444D26"/>
                </a:solidFill>
                <a:latin typeface="Times New Roman" pitchFamily="18" charset="0"/>
                <a:cs typeface="Times New Roman" pitchFamily="18" charset="0"/>
              </a:rPr>
              <a:t>»;</a:t>
            </a:r>
            <a:endParaRPr lang="ru-RU" sz="1200" dirty="0">
              <a:solidFill>
                <a:srgbClr val="444D26"/>
              </a:solidFill>
              <a:latin typeface="Times New Roman" pitchFamily="18" charset="0"/>
              <a:cs typeface="Times New Roman" pitchFamily="18" charset="0"/>
            </a:endParaRPr>
          </a:p>
          <a:p>
            <a:pPr lvl="0" algn="just">
              <a:buClr>
                <a:srgbClr val="A5B592"/>
              </a:buClr>
              <a:buFontTx/>
              <a:buChar char="-"/>
            </a:pPr>
            <a:r>
              <a:rPr lang="ru-RU" sz="1200" dirty="0">
                <a:solidFill>
                  <a:srgbClr val="444D26"/>
                </a:solidFill>
                <a:latin typeface="Times New Roman" pitchFamily="18" charset="0"/>
                <a:cs typeface="Times New Roman" pitchFamily="18" charset="0"/>
              </a:rPr>
              <a:t>ДИПЛОМ</a:t>
            </a:r>
            <a:r>
              <a:rPr lang="en-US" sz="1200" dirty="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І </a:t>
            </a:r>
            <a:r>
              <a:rPr lang="ru-RU" sz="1200" dirty="0" err="1" smtClean="0">
                <a:solidFill>
                  <a:srgbClr val="444D26"/>
                </a:solidFill>
                <a:latin typeface="Times New Roman" pitchFamily="18" charset="0"/>
                <a:cs typeface="Times New Roman" pitchFamily="18" charset="0"/>
              </a:rPr>
              <a:t>ступеня</a:t>
            </a:r>
            <a:r>
              <a:rPr lang="ru-RU" sz="1200" dirty="0" smtClean="0">
                <a:solidFill>
                  <a:srgbClr val="444D26"/>
                </a:solidFill>
                <a:latin typeface="Times New Roman" pitchFamily="18" charset="0"/>
                <a:cs typeface="Times New Roman" pitchFamily="18" charset="0"/>
              </a:rPr>
              <a:t>- </a:t>
            </a:r>
            <a:r>
              <a:rPr lang="en-US"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нагороджений</a:t>
            </a:r>
            <a:r>
              <a:rPr lang="en-US"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д</a:t>
            </a:r>
            <a:r>
              <a:rPr lang="ru-RU" sz="1200" dirty="0" smtClean="0">
                <a:solidFill>
                  <a:srgbClr val="444D26"/>
                </a:solidFill>
                <a:latin typeface="Times New Roman" pitchFamily="18" charset="0"/>
                <a:cs typeface="Times New Roman" pitchFamily="18" charset="0"/>
              </a:rPr>
              <a:t>ует </a:t>
            </a:r>
            <a:r>
              <a:rPr lang="ru-RU" sz="1200" dirty="0" err="1" smtClean="0">
                <a:solidFill>
                  <a:srgbClr val="444D26"/>
                </a:solidFill>
                <a:latin typeface="Times New Roman" pitchFamily="18" charset="0"/>
                <a:cs typeface="Times New Roman" pitchFamily="18" charset="0"/>
              </a:rPr>
              <a:t>працівників</a:t>
            </a:r>
            <a:r>
              <a:rPr lang="ru-RU" sz="1200" dirty="0" smtClean="0">
                <a:solidFill>
                  <a:srgbClr val="444D26"/>
                </a:solidFill>
                <a:latin typeface="Times New Roman" pitchFamily="18" charset="0"/>
                <a:cs typeface="Times New Roman" pitchFamily="18" charset="0"/>
              </a:rPr>
              <a:t> ДНЗ </a:t>
            </a:r>
            <a:r>
              <a:rPr lang="ru-RU" sz="1200" dirty="0">
                <a:solidFill>
                  <a:srgbClr val="444D26"/>
                </a:solidFill>
                <a:latin typeface="Times New Roman" pitchFamily="18" charset="0"/>
                <a:cs typeface="Times New Roman" pitchFamily="18" charset="0"/>
              </a:rPr>
              <a:t>«</a:t>
            </a:r>
            <a:r>
              <a:rPr lang="ru-RU" sz="1200" dirty="0" err="1">
                <a:solidFill>
                  <a:srgbClr val="444D26"/>
                </a:solidFill>
                <a:latin typeface="Times New Roman" pitchFamily="18" charset="0"/>
                <a:cs typeface="Times New Roman" pitchFamily="18" charset="0"/>
              </a:rPr>
              <a:t>Лісоводський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професійний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аграрний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ліцей</a:t>
            </a:r>
            <a:r>
              <a:rPr lang="en-US" sz="1200" dirty="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у </a:t>
            </a:r>
            <a:r>
              <a:rPr lang="ru-RU" sz="1200" dirty="0" err="1">
                <a:solidFill>
                  <a:srgbClr val="444D26"/>
                </a:solidFill>
                <a:latin typeface="Times New Roman" pitchFamily="18" charset="0"/>
                <a:cs typeface="Times New Roman" pitchFamily="18" charset="0"/>
              </a:rPr>
              <a:t>складі</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Райторовського</a:t>
            </a:r>
            <a:r>
              <a:rPr lang="ru-RU" sz="1200" dirty="0">
                <a:solidFill>
                  <a:srgbClr val="444D26"/>
                </a:solidFill>
                <a:latin typeface="Times New Roman" pitchFamily="18" charset="0"/>
                <a:cs typeface="Times New Roman" pitchFamily="18" charset="0"/>
              </a:rPr>
              <a:t> Руслана та </a:t>
            </a:r>
            <a:r>
              <a:rPr lang="ru-RU" sz="1200" dirty="0" err="1">
                <a:solidFill>
                  <a:srgbClr val="444D26"/>
                </a:solidFill>
                <a:latin typeface="Times New Roman" pitchFamily="18" charset="0"/>
                <a:cs typeface="Times New Roman" pitchFamily="18" charset="0"/>
              </a:rPr>
              <a:t>Костура</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Віктора</a:t>
            </a:r>
            <a:r>
              <a:rPr lang="ru-RU" sz="1200" dirty="0" smtClean="0">
                <a:solidFill>
                  <a:srgbClr val="444D26"/>
                </a:solidFill>
                <a:latin typeface="Times New Roman" pitchFamily="18" charset="0"/>
                <a:cs typeface="Times New Roman" pitchFamily="18" charset="0"/>
              </a:rPr>
              <a:t> у </a:t>
            </a:r>
            <a:r>
              <a:rPr lang="ru-RU" sz="1200" dirty="0" err="1">
                <a:solidFill>
                  <a:srgbClr val="444D26"/>
                </a:solidFill>
                <a:latin typeface="Times New Roman" pitchFamily="18" charset="0"/>
                <a:cs typeface="Times New Roman" pitchFamily="18" charset="0"/>
              </a:rPr>
              <a:t>творчих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звітах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художніх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колективів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серед</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здобувачів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освіти</a:t>
            </a:r>
            <a:r>
              <a:rPr lang="en-US" sz="1200" dirty="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та </a:t>
            </a:r>
            <a:r>
              <a:rPr lang="ru-RU" sz="1200" dirty="0" err="1">
                <a:solidFill>
                  <a:srgbClr val="444D26"/>
                </a:solidFill>
                <a:latin typeface="Times New Roman" pitchFamily="18" charset="0"/>
                <a:cs typeface="Times New Roman" pitchFamily="18" charset="0"/>
              </a:rPr>
              <a:t>працівників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закладів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професійної</a:t>
            </a:r>
            <a:r>
              <a:rPr lang="en-US" sz="1200" dirty="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a:t>
            </a:r>
            <a:r>
              <a:rPr lang="ru-RU" sz="1200" dirty="0" err="1">
                <a:solidFill>
                  <a:srgbClr val="444D26"/>
                </a:solidFill>
                <a:latin typeface="Times New Roman" pitchFamily="18" charset="0"/>
                <a:cs typeface="Times New Roman" pitchFamily="18" charset="0"/>
              </a:rPr>
              <a:t>професійно-технічної</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освіти</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номінація</a:t>
            </a:r>
            <a:r>
              <a:rPr lang="ru-RU"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a:t>
            </a:r>
            <a:r>
              <a:rPr lang="ru-RU" sz="1200" dirty="0" err="1">
                <a:solidFill>
                  <a:srgbClr val="444D26"/>
                </a:solidFill>
                <a:latin typeface="Times New Roman" pitchFamily="18" charset="0"/>
                <a:cs typeface="Times New Roman" pitchFamily="18" charset="0"/>
              </a:rPr>
              <a:t>Малі</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вокальні</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форми</a:t>
            </a:r>
            <a:r>
              <a:rPr lang="ru-RU" sz="1200" dirty="0" smtClean="0">
                <a:solidFill>
                  <a:srgbClr val="444D26"/>
                </a:solidFill>
                <a:latin typeface="Times New Roman" pitchFamily="18" charset="0"/>
                <a:cs typeface="Times New Roman" pitchFamily="18" charset="0"/>
              </a:rPr>
              <a:t>»;</a:t>
            </a:r>
            <a:endParaRPr lang="en-US" sz="1200" dirty="0">
              <a:solidFill>
                <a:srgbClr val="444D26"/>
              </a:solidFill>
              <a:latin typeface="Times New Roman" pitchFamily="18" charset="0"/>
              <a:cs typeface="Times New Roman" pitchFamily="18" charset="0"/>
            </a:endParaRPr>
          </a:p>
          <a:p>
            <a:pPr lvl="0" algn="just">
              <a:buClr>
                <a:srgbClr val="A5B592"/>
              </a:buClr>
              <a:buFontTx/>
              <a:buChar char="-"/>
            </a:pPr>
            <a:r>
              <a:rPr lang="ru-RU" sz="1200" dirty="0" smtClean="0">
                <a:solidFill>
                  <a:srgbClr val="444D26"/>
                </a:solidFill>
                <a:latin typeface="Times New Roman" pitchFamily="18" charset="0"/>
                <a:cs typeface="Times New Roman" pitchFamily="18" charset="0"/>
              </a:rPr>
              <a:t>ДИПЛОМ І </a:t>
            </a:r>
            <a:r>
              <a:rPr lang="ru-RU" sz="1200" dirty="0" err="1" smtClean="0">
                <a:solidFill>
                  <a:srgbClr val="444D26"/>
                </a:solidFill>
                <a:latin typeface="Times New Roman" pitchFamily="18" charset="0"/>
                <a:cs typeface="Times New Roman" pitchFamily="18" charset="0"/>
              </a:rPr>
              <a:t>ступеня</a:t>
            </a:r>
            <a:r>
              <a:rPr lang="ru-RU" sz="1200" dirty="0" smtClean="0">
                <a:solidFill>
                  <a:srgbClr val="444D26"/>
                </a:solidFill>
                <a:latin typeface="Times New Roman" pitchFamily="18" charset="0"/>
                <a:cs typeface="Times New Roman" pitchFamily="18" charset="0"/>
              </a:rPr>
              <a:t> </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нагороджений</a:t>
            </a:r>
            <a:r>
              <a:rPr lang="ru-RU" sz="1200" dirty="0" smtClean="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в</a:t>
            </a:r>
            <a:r>
              <a:rPr lang="ru-RU" sz="1200" dirty="0" err="1" smtClean="0">
                <a:solidFill>
                  <a:srgbClr val="444D26"/>
                </a:solidFill>
                <a:latin typeface="Times New Roman" pitchFamily="18" charset="0"/>
                <a:cs typeface="Times New Roman" pitchFamily="18" charset="0"/>
              </a:rPr>
              <a:t>окальний</a:t>
            </a:r>
            <a:r>
              <a:rPr lang="ru-RU"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дует «</a:t>
            </a:r>
            <a:r>
              <a:rPr lang="ru-RU" sz="1200" dirty="0" err="1" smtClean="0">
                <a:solidFill>
                  <a:srgbClr val="444D26"/>
                </a:solidFill>
                <a:latin typeface="Times New Roman" pitchFamily="18" charset="0"/>
                <a:cs typeface="Times New Roman" pitchFamily="18" charset="0"/>
              </a:rPr>
              <a:t>Смайл</a:t>
            </a:r>
            <a:r>
              <a:rPr lang="ru-RU" sz="1200" dirty="0" smtClean="0">
                <a:solidFill>
                  <a:srgbClr val="444D26"/>
                </a:solidFill>
                <a:latin typeface="Times New Roman" pitchFamily="18" charset="0"/>
                <a:cs typeface="Times New Roman" pitchFamily="18" charset="0"/>
              </a:rPr>
              <a:t>» ДНЗ </a:t>
            </a:r>
            <a:r>
              <a:rPr lang="ru-RU" sz="1200" dirty="0">
                <a:solidFill>
                  <a:srgbClr val="444D26"/>
                </a:solidFill>
                <a:latin typeface="Times New Roman" pitchFamily="18" charset="0"/>
                <a:cs typeface="Times New Roman" pitchFamily="18" charset="0"/>
              </a:rPr>
              <a:t>«</a:t>
            </a:r>
            <a:r>
              <a:rPr lang="ru-RU" sz="1200" dirty="0" err="1">
                <a:solidFill>
                  <a:srgbClr val="444D26"/>
                </a:solidFill>
                <a:latin typeface="Times New Roman" pitchFamily="18" charset="0"/>
                <a:cs typeface="Times New Roman" pitchFamily="18" charset="0"/>
              </a:rPr>
              <a:t>Лісоводський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професійний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аграрний</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ліцей»у</a:t>
            </a:r>
            <a:r>
              <a:rPr lang="ru-RU" sz="1200" dirty="0" smtClean="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творчих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звітах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художніх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колективів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серед</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здобувачів</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освіти</a:t>
            </a:r>
            <a:r>
              <a:rPr lang="ru-RU" sz="1200" dirty="0" smtClean="0">
                <a:solidFill>
                  <a:srgbClr val="444D26"/>
                </a:solidFill>
                <a:latin typeface="Times New Roman" pitchFamily="18" charset="0"/>
                <a:cs typeface="Times New Roman" pitchFamily="18" charset="0"/>
              </a:rPr>
              <a:t> та </a:t>
            </a:r>
            <a:r>
              <a:rPr lang="ru-RU" sz="1200" dirty="0" err="1">
                <a:solidFill>
                  <a:srgbClr val="444D26"/>
                </a:solidFill>
                <a:latin typeface="Times New Roman" pitchFamily="18" charset="0"/>
                <a:cs typeface="Times New Roman" pitchFamily="18" charset="0"/>
              </a:rPr>
              <a:t>працівників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закладів</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професійної</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професійно-технічної</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освіти</a:t>
            </a:r>
            <a:r>
              <a:rPr lang="ru-RU" sz="1200" dirty="0">
                <a:solidFill>
                  <a:srgbClr val="444D26"/>
                </a:solidFill>
                <a:latin typeface="Times New Roman" pitchFamily="18" charset="0"/>
                <a:cs typeface="Times New Roman" pitchFamily="18" charset="0"/>
              </a:rPr>
              <a:t>,</a:t>
            </a:r>
            <a:r>
              <a:rPr lang="ru-RU" sz="1200" dirty="0" smtClean="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н</a:t>
            </a:r>
            <a:r>
              <a:rPr lang="ru-RU" sz="1200" dirty="0" err="1" smtClean="0">
                <a:solidFill>
                  <a:srgbClr val="444D26"/>
                </a:solidFill>
                <a:latin typeface="Times New Roman" pitchFamily="18" charset="0"/>
                <a:cs typeface="Times New Roman" pitchFamily="18" charset="0"/>
              </a:rPr>
              <a:t>омінація</a:t>
            </a:r>
            <a:r>
              <a:rPr lang="ru-RU"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a:t>
            </a:r>
            <a:r>
              <a:rPr lang="ru-RU" sz="1200" dirty="0" err="1">
                <a:solidFill>
                  <a:srgbClr val="444D26"/>
                </a:solidFill>
                <a:latin typeface="Times New Roman" pitchFamily="18" charset="0"/>
                <a:cs typeface="Times New Roman" pitchFamily="18" charset="0"/>
              </a:rPr>
              <a:t>Малі</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вокальні</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форми</a:t>
            </a:r>
            <a:r>
              <a:rPr lang="ru-RU" sz="1200" dirty="0" smtClean="0">
                <a:solidFill>
                  <a:srgbClr val="444D26"/>
                </a:solidFill>
                <a:latin typeface="Times New Roman" pitchFamily="18" charset="0"/>
                <a:cs typeface="Times New Roman" pitchFamily="18" charset="0"/>
              </a:rPr>
              <a:t>»;</a:t>
            </a:r>
            <a:endParaRPr lang="en-US" sz="1200" dirty="0">
              <a:solidFill>
                <a:srgbClr val="444D26"/>
              </a:solidFill>
              <a:latin typeface="Times New Roman" pitchFamily="18" charset="0"/>
              <a:cs typeface="Times New Roman" pitchFamily="18" charset="0"/>
            </a:endParaRPr>
          </a:p>
          <a:p>
            <a:pPr lvl="0" algn="just">
              <a:buClr>
                <a:srgbClr val="A5B592"/>
              </a:buClr>
              <a:buFontTx/>
              <a:buChar char="-"/>
            </a:pPr>
            <a:r>
              <a:rPr lang="ru-RU" sz="1200" dirty="0" smtClean="0">
                <a:solidFill>
                  <a:srgbClr val="444D26"/>
                </a:solidFill>
                <a:latin typeface="Times New Roman" pitchFamily="18" charset="0"/>
                <a:cs typeface="Times New Roman" pitchFamily="18" charset="0"/>
              </a:rPr>
              <a:t>ДИПЛОМ І </a:t>
            </a:r>
            <a:r>
              <a:rPr lang="ru-RU" sz="1200" dirty="0" err="1" smtClean="0">
                <a:solidFill>
                  <a:srgbClr val="444D26"/>
                </a:solidFill>
                <a:latin typeface="Times New Roman" pitchFamily="18" charset="0"/>
                <a:cs typeface="Times New Roman" pitchFamily="18" charset="0"/>
              </a:rPr>
              <a:t>ступеня</a:t>
            </a:r>
            <a:r>
              <a:rPr lang="ru-RU" sz="1200" dirty="0" smtClean="0">
                <a:solidFill>
                  <a:srgbClr val="444D26"/>
                </a:solidFill>
                <a:latin typeface="Times New Roman" pitchFamily="18" charset="0"/>
                <a:cs typeface="Times New Roman" pitchFamily="18" charset="0"/>
              </a:rPr>
              <a:t> </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нагороджена</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Зюбрій</a:t>
            </a:r>
            <a:r>
              <a:rPr lang="ru-RU"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Алла (</a:t>
            </a:r>
            <a:r>
              <a:rPr lang="ru-RU" sz="1200" dirty="0" err="1">
                <a:solidFill>
                  <a:srgbClr val="444D26"/>
                </a:solidFill>
                <a:latin typeface="Times New Roman" pitchFamily="18" charset="0"/>
                <a:cs typeface="Times New Roman" pitchFamily="18" charset="0"/>
              </a:rPr>
              <a:t>фортепіано</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здобувачка</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освіти</a:t>
            </a:r>
            <a:r>
              <a:rPr lang="ru-RU" sz="1200" dirty="0" smtClean="0">
                <a:solidFill>
                  <a:srgbClr val="444D26"/>
                </a:solidFill>
                <a:latin typeface="Times New Roman" pitchFamily="18" charset="0"/>
                <a:cs typeface="Times New Roman" pitchFamily="18" charset="0"/>
              </a:rPr>
              <a:t> ДНЗ </a:t>
            </a:r>
            <a:r>
              <a:rPr lang="ru-RU" sz="1200" dirty="0">
                <a:solidFill>
                  <a:srgbClr val="444D26"/>
                </a:solidFill>
                <a:latin typeface="Times New Roman" pitchFamily="18" charset="0"/>
                <a:cs typeface="Times New Roman" pitchFamily="18" charset="0"/>
              </a:rPr>
              <a:t>«</a:t>
            </a:r>
            <a:r>
              <a:rPr lang="ru-RU" sz="1200" dirty="0" err="1">
                <a:solidFill>
                  <a:srgbClr val="444D26"/>
                </a:solidFill>
                <a:latin typeface="Times New Roman" pitchFamily="18" charset="0"/>
                <a:cs typeface="Times New Roman" pitchFamily="18" charset="0"/>
              </a:rPr>
              <a:t>Лісоводський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професійний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аграрний</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ліцей</a:t>
            </a:r>
            <a:r>
              <a:rPr lang="ru-RU" sz="1200" dirty="0" smtClean="0">
                <a:solidFill>
                  <a:srgbClr val="444D26"/>
                </a:solidFill>
                <a:latin typeface="Times New Roman" pitchFamily="18" charset="0"/>
                <a:cs typeface="Times New Roman" pitchFamily="18" charset="0"/>
              </a:rPr>
              <a:t>» у </a:t>
            </a:r>
            <a:r>
              <a:rPr lang="ru-RU" sz="1200" dirty="0" err="1">
                <a:solidFill>
                  <a:srgbClr val="444D26"/>
                </a:solidFill>
                <a:latin typeface="Times New Roman" pitchFamily="18" charset="0"/>
                <a:cs typeface="Times New Roman" pitchFamily="18" charset="0"/>
              </a:rPr>
              <a:t>творчих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звітах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художніх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колективів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серед</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здобувачів</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освіти</a:t>
            </a:r>
            <a:r>
              <a:rPr lang="ru-RU" sz="1200" dirty="0" smtClean="0">
                <a:solidFill>
                  <a:srgbClr val="444D26"/>
                </a:solidFill>
                <a:latin typeface="Times New Roman" pitchFamily="18" charset="0"/>
                <a:cs typeface="Times New Roman" pitchFamily="18" charset="0"/>
              </a:rPr>
              <a:t> та </a:t>
            </a:r>
            <a:r>
              <a:rPr lang="ru-RU" sz="1200" dirty="0" err="1">
                <a:solidFill>
                  <a:srgbClr val="444D26"/>
                </a:solidFill>
                <a:latin typeface="Times New Roman" pitchFamily="18" charset="0"/>
                <a:cs typeface="Times New Roman" pitchFamily="18" charset="0"/>
              </a:rPr>
              <a:t>працівників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закладів</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професійної</a:t>
            </a:r>
            <a:r>
              <a:rPr lang="ru-RU" sz="1200" dirty="0" smtClean="0">
                <a:solidFill>
                  <a:srgbClr val="444D26"/>
                </a:solidFill>
                <a:latin typeface="Times New Roman" pitchFamily="18" charset="0"/>
                <a:cs typeface="Times New Roman" pitchFamily="18" charset="0"/>
              </a:rPr>
              <a:t> </a:t>
            </a:r>
            <a:r>
              <a:rPr lang="ru-RU" sz="1200" dirty="0" smtClean="0">
                <a:solidFill>
                  <a:srgbClr val="444D26"/>
                </a:solidFill>
                <a:latin typeface="Times New Roman" pitchFamily="18" charset="0"/>
                <a:cs typeface="Times New Roman" pitchFamily="18" charset="0"/>
              </a:rPr>
              <a:t>(</a:t>
            </a:r>
            <a:r>
              <a:rPr lang="ru-RU" sz="1200" dirty="0" err="1">
                <a:solidFill>
                  <a:srgbClr val="444D26"/>
                </a:solidFill>
                <a:latin typeface="Times New Roman" pitchFamily="18" charset="0"/>
                <a:cs typeface="Times New Roman" pitchFamily="18" charset="0"/>
              </a:rPr>
              <a:t>професійно-технічної</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освіти</a:t>
            </a:r>
            <a:r>
              <a:rPr lang="ru-RU" sz="1200" dirty="0" smtClean="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н</a:t>
            </a:r>
            <a:r>
              <a:rPr lang="ru-RU" sz="1200" dirty="0" err="1" smtClean="0">
                <a:solidFill>
                  <a:srgbClr val="444D26"/>
                </a:solidFill>
                <a:latin typeface="Times New Roman" pitchFamily="18" charset="0"/>
                <a:cs typeface="Times New Roman" pitchFamily="18" charset="0"/>
              </a:rPr>
              <a:t>омінація</a:t>
            </a:r>
            <a:r>
              <a:rPr lang="ru-RU" sz="1200" dirty="0" smtClean="0">
                <a:solidFill>
                  <a:srgbClr val="444D26"/>
                </a:solidFill>
                <a:latin typeface="Times New Roman" pitchFamily="18" charset="0"/>
                <a:cs typeface="Times New Roman" pitchFamily="18" charset="0"/>
              </a:rPr>
              <a:t> </a:t>
            </a:r>
            <a:r>
              <a:rPr lang="ru-RU" sz="1200" dirty="0">
                <a:solidFill>
                  <a:srgbClr val="444D26"/>
                </a:solidFill>
                <a:latin typeface="Times New Roman" pitchFamily="18" charset="0"/>
                <a:cs typeface="Times New Roman" pitchFamily="18" charset="0"/>
              </a:rPr>
              <a:t>«Вокально-</a:t>
            </a:r>
            <a:r>
              <a:rPr lang="ru-RU" sz="1200" dirty="0" err="1">
                <a:solidFill>
                  <a:srgbClr val="444D26"/>
                </a:solidFill>
                <a:latin typeface="Times New Roman" pitchFamily="18" charset="0"/>
                <a:cs typeface="Times New Roman" pitchFamily="18" charset="0"/>
              </a:rPr>
              <a:t>інструментальні</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ансамблі</a:t>
            </a:r>
            <a:r>
              <a:rPr lang="ru-RU" sz="1200" dirty="0">
                <a:solidFill>
                  <a:srgbClr val="444D26"/>
                </a:solidFill>
                <a:latin typeface="Times New Roman" pitchFamily="18" charset="0"/>
                <a:cs typeface="Times New Roman" pitchFamily="18" charset="0"/>
              </a:rPr>
              <a:t> та </a:t>
            </a:r>
            <a:r>
              <a:rPr lang="ru-RU" sz="1200" dirty="0" err="1">
                <a:solidFill>
                  <a:srgbClr val="444D26"/>
                </a:solidFill>
                <a:latin typeface="Times New Roman" pitchFamily="18" charset="0"/>
                <a:cs typeface="Times New Roman" pitchFamily="18" charset="0"/>
              </a:rPr>
              <a:t>солісти</a:t>
            </a:r>
            <a:r>
              <a:rPr lang="ru-RU" sz="1200" dirty="0" smtClean="0">
                <a:solidFill>
                  <a:srgbClr val="444D26"/>
                </a:solidFill>
                <a:latin typeface="Times New Roman" pitchFamily="18" charset="0"/>
                <a:cs typeface="Times New Roman" pitchFamily="18" charset="0"/>
              </a:rPr>
              <a:t>»;</a:t>
            </a:r>
            <a:endParaRPr lang="ru-RU" sz="1200" dirty="0">
              <a:solidFill>
                <a:srgbClr val="444D26"/>
              </a:solidFill>
              <a:latin typeface="Times New Roman" pitchFamily="18" charset="0"/>
              <a:cs typeface="Times New Roman" pitchFamily="18" charset="0"/>
            </a:endParaRPr>
          </a:p>
          <a:p>
            <a:pPr lvl="0" algn="just">
              <a:buClr>
                <a:srgbClr val="A5B592"/>
              </a:buClr>
              <a:buFontTx/>
              <a:buChar char="-"/>
            </a:pPr>
            <a:r>
              <a:rPr lang="ru-RU" sz="1200" dirty="0" smtClean="0">
                <a:solidFill>
                  <a:srgbClr val="444D26"/>
                </a:solidFill>
                <a:latin typeface="Times New Roman" pitchFamily="18" charset="0"/>
                <a:cs typeface="Times New Roman" pitchFamily="18" charset="0"/>
              </a:rPr>
              <a:t>ДИПЛОМ І </a:t>
            </a:r>
            <a:r>
              <a:rPr lang="ru-RU" sz="1200" dirty="0" err="1" smtClean="0">
                <a:solidFill>
                  <a:srgbClr val="444D26"/>
                </a:solidFill>
                <a:latin typeface="Times New Roman" pitchFamily="18" charset="0"/>
                <a:cs typeface="Times New Roman" pitchFamily="18" charset="0"/>
              </a:rPr>
              <a:t>ступеня</a:t>
            </a:r>
            <a:r>
              <a:rPr lang="ru-RU" sz="1200" dirty="0" smtClean="0">
                <a:solidFill>
                  <a:srgbClr val="444D26"/>
                </a:solidFill>
                <a:latin typeface="Times New Roman" pitchFamily="18" charset="0"/>
                <a:cs typeface="Times New Roman" pitchFamily="18" charset="0"/>
              </a:rPr>
              <a:t> - </a:t>
            </a:r>
            <a:r>
              <a:rPr lang="ru-RU" sz="1200" dirty="0" err="1" smtClean="0">
                <a:solidFill>
                  <a:srgbClr val="444D26"/>
                </a:solidFill>
                <a:latin typeface="Times New Roman" pitchFamily="18" charset="0"/>
                <a:cs typeface="Times New Roman" pitchFamily="18" charset="0"/>
              </a:rPr>
              <a:t>нагороджена</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Кузьбіда</a:t>
            </a:r>
            <a:r>
              <a:rPr lang="ru-RU" sz="1200" dirty="0" smtClean="0">
                <a:solidFill>
                  <a:srgbClr val="444D26"/>
                </a:solidFill>
                <a:latin typeface="Times New Roman" pitchFamily="18" charset="0"/>
                <a:cs typeface="Times New Roman" pitchFamily="18" charset="0"/>
              </a:rPr>
              <a:t> Леся, </a:t>
            </a:r>
            <a:r>
              <a:rPr lang="ru-RU" sz="1200" dirty="0" err="1" smtClean="0">
                <a:solidFill>
                  <a:srgbClr val="444D26"/>
                </a:solidFill>
                <a:latin typeface="Times New Roman" pitchFamily="18" charset="0"/>
                <a:cs typeface="Times New Roman" pitchFamily="18" charset="0"/>
              </a:rPr>
              <a:t>здобувачка</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освіти</a:t>
            </a:r>
            <a:r>
              <a:rPr lang="ru-RU" sz="1200" dirty="0" smtClean="0">
                <a:solidFill>
                  <a:srgbClr val="444D26"/>
                </a:solidFill>
                <a:latin typeface="Times New Roman" pitchFamily="18" charset="0"/>
                <a:cs typeface="Times New Roman" pitchFamily="18" charset="0"/>
              </a:rPr>
              <a:t>  ДНЗ </a:t>
            </a:r>
            <a:r>
              <a:rPr lang="ru-RU" sz="1200" dirty="0">
                <a:solidFill>
                  <a:srgbClr val="444D26"/>
                </a:solidFill>
                <a:latin typeface="Times New Roman" pitchFamily="18" charset="0"/>
                <a:cs typeface="Times New Roman" pitchFamily="18" charset="0"/>
              </a:rPr>
              <a:t>«</a:t>
            </a:r>
            <a:r>
              <a:rPr lang="ru-RU" sz="1200" dirty="0" err="1">
                <a:solidFill>
                  <a:srgbClr val="444D26"/>
                </a:solidFill>
                <a:latin typeface="Times New Roman" pitchFamily="18" charset="0"/>
                <a:cs typeface="Times New Roman" pitchFamily="18" charset="0"/>
              </a:rPr>
              <a:t>Лісоводський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професійний</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аграрний</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ліцей</a:t>
            </a:r>
            <a:r>
              <a:rPr lang="ru-RU" sz="1200" dirty="0" smtClean="0">
                <a:solidFill>
                  <a:srgbClr val="444D26"/>
                </a:solidFill>
                <a:latin typeface="Times New Roman" pitchFamily="18" charset="0"/>
                <a:cs typeface="Times New Roman" pitchFamily="18" charset="0"/>
              </a:rPr>
              <a:t>» у </a:t>
            </a:r>
            <a:r>
              <a:rPr lang="ru-RU" sz="1200" dirty="0" err="1">
                <a:solidFill>
                  <a:srgbClr val="444D26"/>
                </a:solidFill>
                <a:latin typeface="Times New Roman" pitchFamily="18" charset="0"/>
                <a:cs typeface="Times New Roman" pitchFamily="18" charset="0"/>
              </a:rPr>
              <a:t>творчих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звітах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художніх</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колективів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серед</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здобувачів</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освіти</a:t>
            </a:r>
            <a:r>
              <a:rPr lang="ru-RU" sz="1200" dirty="0" smtClean="0">
                <a:solidFill>
                  <a:srgbClr val="444D26"/>
                </a:solidFill>
                <a:latin typeface="Times New Roman" pitchFamily="18" charset="0"/>
                <a:cs typeface="Times New Roman" pitchFamily="18" charset="0"/>
              </a:rPr>
              <a:t>   та </a:t>
            </a:r>
            <a:r>
              <a:rPr lang="ru-RU" sz="1200" dirty="0" err="1">
                <a:solidFill>
                  <a:srgbClr val="444D26"/>
                </a:solidFill>
                <a:latin typeface="Times New Roman" pitchFamily="18" charset="0"/>
                <a:cs typeface="Times New Roman" pitchFamily="18" charset="0"/>
              </a:rPr>
              <a:t>працівників</a:t>
            </a:r>
            <a:r>
              <a:rPr lang="ru-RU" sz="1200" dirty="0">
                <a:solidFill>
                  <a:srgbClr val="444D26"/>
                </a:solidFill>
                <a:latin typeface="Times New Roman" pitchFamily="18" charset="0"/>
                <a:cs typeface="Times New Roman" pitchFamily="18" charset="0"/>
              </a:rPr>
              <a:t> </a:t>
            </a:r>
            <a:r>
              <a:rPr lang="ru-RU" sz="1200" dirty="0" err="1">
                <a:solidFill>
                  <a:srgbClr val="444D26"/>
                </a:solidFill>
                <a:latin typeface="Times New Roman" pitchFamily="18" charset="0"/>
                <a:cs typeface="Times New Roman" pitchFamily="18" charset="0"/>
              </a:rPr>
              <a:t>закладів</a:t>
            </a:r>
            <a:r>
              <a:rPr lang="ru-RU" sz="1200" dirty="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професійної</a:t>
            </a:r>
            <a:r>
              <a:rPr lang="ru-RU" sz="1200" dirty="0">
                <a:solidFill>
                  <a:srgbClr val="444D26"/>
                </a:solidFill>
                <a:latin typeface="Times New Roman" pitchFamily="18" charset="0"/>
                <a:cs typeface="Times New Roman" pitchFamily="18" charset="0"/>
              </a:rPr>
              <a:t> </a:t>
            </a:r>
            <a:r>
              <a:rPr lang="ru-RU" sz="1200" dirty="0" smtClean="0">
                <a:solidFill>
                  <a:srgbClr val="444D26"/>
                </a:solidFill>
                <a:latin typeface="Times New Roman" pitchFamily="18" charset="0"/>
                <a:cs typeface="Times New Roman" pitchFamily="18" charset="0"/>
              </a:rPr>
              <a:t>(</a:t>
            </a:r>
            <a:r>
              <a:rPr lang="ru-RU" sz="1200" dirty="0" err="1" smtClean="0">
                <a:solidFill>
                  <a:srgbClr val="444D26"/>
                </a:solidFill>
                <a:latin typeface="Times New Roman" pitchFamily="18" charset="0"/>
                <a:cs typeface="Times New Roman" pitchFamily="18" charset="0"/>
              </a:rPr>
              <a:t>професійно-технічної</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освітиЄ</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номінація</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Художнє</a:t>
            </a:r>
            <a:r>
              <a:rPr lang="ru-RU" sz="1200" dirty="0" smtClean="0">
                <a:solidFill>
                  <a:srgbClr val="444D26"/>
                </a:solidFill>
                <a:latin typeface="Times New Roman" pitchFamily="18" charset="0"/>
                <a:cs typeface="Times New Roman" pitchFamily="18" charset="0"/>
              </a:rPr>
              <a:t> </a:t>
            </a:r>
            <a:r>
              <a:rPr lang="ru-RU" sz="1200" dirty="0" err="1" smtClean="0">
                <a:solidFill>
                  <a:srgbClr val="444D26"/>
                </a:solidFill>
                <a:latin typeface="Times New Roman" pitchFamily="18" charset="0"/>
                <a:cs typeface="Times New Roman" pitchFamily="18" charset="0"/>
              </a:rPr>
              <a:t>читання</a:t>
            </a:r>
            <a:r>
              <a:rPr lang="ru-RU" sz="1200" dirty="0" smtClean="0">
                <a:solidFill>
                  <a:srgbClr val="444D26"/>
                </a:solidFill>
                <a:latin typeface="Times New Roman" pitchFamily="18" charset="0"/>
                <a:cs typeface="Times New Roman" pitchFamily="18" charset="0"/>
              </a:rPr>
              <a:t>»;</a:t>
            </a:r>
            <a:endParaRPr lang="ru-RU" sz="1200" dirty="0">
              <a:solidFill>
                <a:srgbClr val="444D26"/>
              </a:solidFill>
              <a:latin typeface="Times New Roman" pitchFamily="18" charset="0"/>
              <a:cs typeface="Times New Roman" pitchFamily="18" charset="0"/>
            </a:endParaRPr>
          </a:p>
          <a:p>
            <a:pPr marL="0" indent="0" algn="just">
              <a:buNone/>
            </a:pPr>
            <a:r>
              <a:rPr lang="ru-RU" sz="1200" dirty="0">
                <a:latin typeface="Times New Roman" pitchFamily="18" charset="0"/>
                <a:cs typeface="Times New Roman" pitchFamily="18" charset="0"/>
              </a:rPr>
              <a:t>- ДИПЛОМ  І </a:t>
            </a:r>
            <a:r>
              <a:rPr lang="ru-RU" sz="1200" dirty="0" err="1">
                <a:latin typeface="Times New Roman" pitchFamily="18" charset="0"/>
                <a:cs typeface="Times New Roman" pitchFamily="18" charset="0"/>
              </a:rPr>
              <a:t>ступеня</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нагороджена</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Петерчук</a:t>
            </a:r>
            <a:r>
              <a:rPr lang="ru-RU" sz="1200" dirty="0">
                <a:latin typeface="Times New Roman" pitchFamily="18" charset="0"/>
                <a:cs typeface="Times New Roman" pitchFamily="18" charset="0"/>
              </a:rPr>
              <a:t> Ганна, </a:t>
            </a:r>
            <a:r>
              <a:rPr lang="ru-RU" sz="1200" dirty="0" err="1">
                <a:latin typeface="Times New Roman" pitchFamily="18" charset="0"/>
                <a:cs typeface="Times New Roman" pitchFamily="18" charset="0"/>
              </a:rPr>
              <a:t>здобувачка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освіти</a:t>
            </a:r>
            <a:r>
              <a:rPr lang="ru-RU" sz="1200" dirty="0">
                <a:latin typeface="Times New Roman" pitchFamily="18" charset="0"/>
                <a:cs typeface="Times New Roman" pitchFamily="18" charset="0"/>
              </a:rPr>
              <a:t>  ДНЗ «</a:t>
            </a:r>
            <a:r>
              <a:rPr lang="ru-RU" sz="1200" dirty="0" err="1">
                <a:latin typeface="Times New Roman" pitchFamily="18" charset="0"/>
                <a:cs typeface="Times New Roman" pitchFamily="18" charset="0"/>
              </a:rPr>
              <a:t>Лісоводський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аграрний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ліцей</a:t>
            </a:r>
            <a:r>
              <a:rPr lang="ru-RU" sz="1200" dirty="0">
                <a:latin typeface="Times New Roman" pitchFamily="18" charset="0"/>
                <a:cs typeface="Times New Roman" pitchFamily="18" charset="0"/>
              </a:rPr>
              <a:t>»  у </a:t>
            </a:r>
            <a:r>
              <a:rPr lang="ru-RU" sz="1200" dirty="0" err="1">
                <a:latin typeface="Times New Roman" pitchFamily="18" charset="0"/>
                <a:cs typeface="Times New Roman" pitchFamily="18" charset="0"/>
              </a:rPr>
              <a:t>творчих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звітах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художніх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колективів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серед</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здобувачів</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освіти</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та </a:t>
            </a:r>
            <a:r>
              <a:rPr lang="ru-RU" sz="1200" dirty="0" err="1">
                <a:latin typeface="Times New Roman" pitchFamily="18" charset="0"/>
                <a:cs typeface="Times New Roman" pitchFamily="18" charset="0"/>
              </a:rPr>
              <a:t>працівників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закладів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професійної</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професійно-технічної</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освіти</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н</a:t>
            </a:r>
            <a:r>
              <a:rPr lang="ru-RU" sz="1200" dirty="0" err="1" smtClean="0">
                <a:latin typeface="Times New Roman" pitchFamily="18" charset="0"/>
                <a:cs typeface="Times New Roman" pitchFamily="18" charset="0"/>
              </a:rPr>
              <a:t>омінація</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Солісти</a:t>
            </a:r>
            <a:r>
              <a:rPr lang="ru-RU" sz="1200" dirty="0">
                <a:latin typeface="Times New Roman" pitchFamily="18" charset="0"/>
                <a:cs typeface="Times New Roman" pitchFamily="18" charset="0"/>
              </a:rPr>
              <a:t>»;</a:t>
            </a:r>
          </a:p>
          <a:p>
            <a:pPr marL="0" indent="0" algn="just">
              <a:buNone/>
            </a:pPr>
            <a:r>
              <a:rPr lang="ru-RU" sz="1200" dirty="0">
                <a:latin typeface="Times New Roman" pitchFamily="18" charset="0"/>
                <a:cs typeface="Times New Roman" pitchFamily="18" charset="0"/>
              </a:rPr>
              <a:t>      - ДИПЛОМ  І </a:t>
            </a:r>
            <a:r>
              <a:rPr lang="ru-RU" sz="1200" dirty="0" err="1" smtClean="0">
                <a:latin typeface="Times New Roman" pitchFamily="18" charset="0"/>
                <a:cs typeface="Times New Roman" pitchFamily="18" charset="0"/>
              </a:rPr>
              <a:t>ступеня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нагороджений</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Хореографічний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колектив</a:t>
            </a:r>
            <a:r>
              <a:rPr lang="ru-RU" sz="1200" dirty="0">
                <a:latin typeface="Times New Roman" pitchFamily="18" charset="0"/>
                <a:cs typeface="Times New Roman" pitchFamily="18" charset="0"/>
              </a:rPr>
              <a:t>  ДНЗ «</a:t>
            </a:r>
            <a:r>
              <a:rPr lang="ru-RU" sz="1200" dirty="0" err="1">
                <a:latin typeface="Times New Roman" pitchFamily="18" charset="0"/>
                <a:cs typeface="Times New Roman" pitchFamily="18" charset="0"/>
              </a:rPr>
              <a:t>Лісоводський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аграрний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ліцей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керівник</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Стецун</a:t>
            </a:r>
            <a:r>
              <a:rPr lang="ru-RU" sz="1200" dirty="0">
                <a:latin typeface="Times New Roman" pitchFamily="18" charset="0"/>
                <a:cs typeface="Times New Roman" pitchFamily="18" charset="0"/>
              </a:rPr>
              <a:t> Майя у </a:t>
            </a:r>
            <a:r>
              <a:rPr lang="ru-RU" sz="1200" dirty="0" err="1">
                <a:latin typeface="Times New Roman" pitchFamily="18" charset="0"/>
                <a:cs typeface="Times New Roman" pitchFamily="18" charset="0"/>
              </a:rPr>
              <a:t>творчих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звітах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художніх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колективів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серед</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здобувачів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освіти</a:t>
            </a:r>
            <a:r>
              <a:rPr lang="ru-RU" sz="1200" dirty="0">
                <a:latin typeface="Times New Roman" pitchFamily="18" charset="0"/>
                <a:cs typeface="Times New Roman" pitchFamily="18" charset="0"/>
              </a:rPr>
              <a:t>  та </a:t>
            </a:r>
            <a:r>
              <a:rPr lang="ru-RU" sz="1200" dirty="0" err="1">
                <a:latin typeface="Times New Roman" pitchFamily="18" charset="0"/>
                <a:cs typeface="Times New Roman" pitchFamily="18" charset="0"/>
              </a:rPr>
              <a:t>працівників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закладів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професійної</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професійно-технічної</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освіти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номінація</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Хореографічні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ансамблі</a:t>
            </a:r>
            <a:r>
              <a:rPr lang="ru-RU" sz="1200" dirty="0">
                <a:latin typeface="Times New Roman" pitchFamily="18" charset="0"/>
                <a:cs typeface="Times New Roman" pitchFamily="18" charset="0"/>
              </a:rPr>
              <a:t> та </a:t>
            </a:r>
            <a:r>
              <a:rPr lang="ru-RU" sz="1200" dirty="0" err="1">
                <a:latin typeface="Times New Roman" pitchFamily="18" charset="0"/>
                <a:cs typeface="Times New Roman" pitchFamily="18" charset="0"/>
              </a:rPr>
              <a:t>солісти</a:t>
            </a:r>
            <a:r>
              <a:rPr lang="ru-RU" sz="1200" dirty="0">
                <a:latin typeface="Times New Roman" pitchFamily="18" charset="0"/>
                <a:cs typeface="Times New Roman" pitchFamily="18" charset="0"/>
              </a:rPr>
              <a:t>»;</a:t>
            </a:r>
            <a:endParaRPr lang="en-US" sz="1200" dirty="0">
              <a:latin typeface="Times New Roman" pitchFamily="18" charset="0"/>
              <a:cs typeface="Times New Roman" pitchFamily="18" charset="0"/>
            </a:endParaRPr>
          </a:p>
          <a:p>
            <a:pPr marL="0" indent="0" algn="just">
              <a:buNone/>
            </a:pPr>
            <a:r>
              <a:rPr lang="ru-RU" sz="1200" dirty="0">
                <a:latin typeface="Times New Roman" pitchFamily="18" charset="0"/>
                <a:cs typeface="Times New Roman" pitchFamily="18" charset="0"/>
              </a:rPr>
              <a:t>    - ДИПЛОМ І </a:t>
            </a:r>
            <a:r>
              <a:rPr lang="ru-RU" sz="1200" dirty="0" err="1">
                <a:latin typeface="Times New Roman" pitchFamily="18" charset="0"/>
                <a:cs typeface="Times New Roman" pitchFamily="18" charset="0"/>
              </a:rPr>
              <a:t>ступеня</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нагороджений</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чоловічий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вокальний</a:t>
            </a:r>
            <a:r>
              <a:rPr lang="ru-RU" sz="1200" dirty="0">
                <a:latin typeface="Times New Roman" pitchFamily="18" charset="0"/>
                <a:cs typeface="Times New Roman" pitchFamily="18" charset="0"/>
              </a:rPr>
              <a:t> ансамбль ДНЗ «</a:t>
            </a:r>
            <a:r>
              <a:rPr lang="ru-RU" sz="1200" dirty="0" err="1">
                <a:latin typeface="Times New Roman" pitchFamily="18" charset="0"/>
                <a:cs typeface="Times New Roman" pitchFamily="18" charset="0"/>
              </a:rPr>
              <a:t>Лісоводський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аграрний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ліцей</a:t>
            </a:r>
            <a:r>
              <a:rPr lang="ru-RU" sz="1200" dirty="0">
                <a:latin typeface="Times New Roman" pitchFamily="18" charset="0"/>
                <a:cs typeface="Times New Roman" pitchFamily="18" charset="0"/>
              </a:rPr>
              <a:t>» у </a:t>
            </a:r>
            <a:r>
              <a:rPr lang="ru-RU" sz="1200" dirty="0" err="1">
                <a:latin typeface="Times New Roman" pitchFamily="18" charset="0"/>
                <a:cs typeface="Times New Roman" pitchFamily="18" charset="0"/>
              </a:rPr>
              <a:t>творчих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звітах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художніх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колективів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серед</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здобувачів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освіти</a:t>
            </a:r>
            <a:r>
              <a:rPr lang="ru-RU" sz="1200" dirty="0">
                <a:latin typeface="Times New Roman" pitchFamily="18" charset="0"/>
                <a:cs typeface="Times New Roman" pitchFamily="18" charset="0"/>
              </a:rPr>
              <a:t> та </a:t>
            </a:r>
            <a:r>
              <a:rPr lang="ru-RU" sz="1200" dirty="0" err="1">
                <a:latin typeface="Times New Roman" pitchFamily="18" charset="0"/>
                <a:cs typeface="Times New Roman" pitchFamily="18" charset="0"/>
              </a:rPr>
              <a:t>працівників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закладів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професійної</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професійно-технічної</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освіти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номінація</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Вокальні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групи</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lvl="0" algn="just">
              <a:buClr>
                <a:srgbClr val="A5B592"/>
              </a:buClr>
              <a:buFontTx/>
              <a:buChar char="-"/>
            </a:pPr>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2884303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338328"/>
            <a:ext cx="7931224" cy="858424"/>
          </a:xfrm>
        </p:spPr>
        <p:txBody>
          <a:bodyPr/>
          <a:lstStyle/>
          <a:p>
            <a:endParaRPr lang="ru-RU" dirty="0"/>
          </a:p>
        </p:txBody>
      </p:sp>
      <p:pic>
        <p:nvPicPr>
          <p:cNvPr id="1026" name="Picture 2" descr="G:\різні фото\З фотіка\Випуск2024\IMG_307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099" y="116632"/>
            <a:ext cx="3241478" cy="216098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G:\різні фото\З фотіка\Випуск2024\IMG_20240628_104221_73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8" t="22500" r="208" b="-10416"/>
          <a:stretch/>
        </p:blipFill>
        <p:spPr bwMode="auto">
          <a:xfrm>
            <a:off x="2970173" y="260648"/>
            <a:ext cx="3713019" cy="24482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1" name="Picture 7" descr="G:\різні фото\З фотіка\Випуск2024\IMG_31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2271393"/>
            <a:ext cx="3196094" cy="21307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3" name="Picture 9" descr="G:\різні фото\З фотіка\Випуск2024\IMG_315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6852" b="22917"/>
          <a:stretch/>
        </p:blipFill>
        <p:spPr bwMode="auto">
          <a:xfrm>
            <a:off x="274943" y="2495463"/>
            <a:ext cx="3204919" cy="17681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4" name="Picture 10" descr="G:\різні фото\З фотіка\Випуск2024\IMG_20240628_111801_16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014343" flipV="1">
            <a:off x="277246" y="4276337"/>
            <a:ext cx="2620322" cy="196524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5" name="Picture 11" descr="G:\різні фото\З фотіка\Випуск2024\IMG_20240628_114112_96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216" y="116632"/>
            <a:ext cx="2568124" cy="19260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40" name="Picture 16" descr="G:\різні фото\1 вересня\IMG_20230904_093733_073.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858" r="14763"/>
          <a:stretch/>
        </p:blipFill>
        <p:spPr bwMode="auto">
          <a:xfrm>
            <a:off x="3086118" y="3886482"/>
            <a:ext cx="2493994" cy="13082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41" name="Picture 17" descr="G:\різні фото\1 вересня\IMG_20230904_102158_32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0307921" flipV="1">
            <a:off x="3305349" y="5156386"/>
            <a:ext cx="3117976" cy="140308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1042" name="Picture 18" descr="G:\різні фото\З фотіка\IMG_0519.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63888" y="2235575"/>
            <a:ext cx="2299284" cy="153285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6" name="Picture 22" descr="G:\різні фото\Новий рік 2024\IMG_20231227_142648_30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2496468" flipV="1">
            <a:off x="5946153" y="4032424"/>
            <a:ext cx="3270757" cy="24530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86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620688"/>
            <a:ext cx="8424935" cy="5904656"/>
          </a:xfrm>
        </p:spPr>
        <p:txBody>
          <a:bodyPr>
            <a:noAutofit/>
          </a:bodyPr>
          <a:lstStyle/>
          <a:p>
            <a:pPr marL="0" lvl="0" indent="0" algn="just" fontAlgn="base">
              <a:lnSpc>
                <a:spcPct val="115000"/>
              </a:lnSpc>
              <a:spcAft>
                <a:spcPts val="0"/>
              </a:spcAft>
              <a:buNone/>
              <a:tabLst>
                <a:tab pos="457200" algn="l"/>
              </a:tabLst>
            </a:pPr>
            <a:r>
              <a:rPr lang="uk-UA" sz="1400" dirty="0" smtClean="0">
                <a:solidFill>
                  <a:schemeClr val="tx1"/>
                </a:solidFill>
                <a:latin typeface="Times New Roman" pitchFamily="18" charset="0"/>
                <a:cs typeface="Times New Roman" pitchFamily="18" charset="0"/>
              </a:rPr>
              <a:t>    У ліцеї працює екологічний центр. Велика увага приділялася догляду за рослинами та деревами території, охоронявся віковічний дуб, який занесений до Червоної книги, проходила </a:t>
            </a:r>
            <a:r>
              <a:rPr lang="uk-UA" sz="1400" dirty="0" err="1" smtClean="0">
                <a:solidFill>
                  <a:schemeClr val="tx1"/>
                </a:solidFill>
                <a:latin typeface="Times New Roman" pitchFamily="18" charset="0"/>
                <a:cs typeface="Times New Roman" pitchFamily="18" charset="0"/>
              </a:rPr>
              <a:t>еко-акція</a:t>
            </a:r>
            <a:r>
              <a:rPr lang="uk-UA" sz="1400" dirty="0" smtClean="0">
                <a:solidFill>
                  <a:schemeClr val="tx1"/>
                </a:solidFill>
                <a:latin typeface="Times New Roman" pitchFamily="18" charset="0"/>
                <a:cs typeface="Times New Roman" pitchFamily="18" charset="0"/>
              </a:rPr>
              <a:t> «</a:t>
            </a:r>
            <a:r>
              <a:rPr lang="uk-UA" sz="1400" dirty="0" err="1" smtClean="0">
                <a:solidFill>
                  <a:schemeClr val="tx1"/>
                </a:solidFill>
                <a:latin typeface="Times New Roman" pitchFamily="18" charset="0"/>
                <a:cs typeface="Times New Roman" pitchFamily="18" charset="0"/>
              </a:rPr>
              <a:t>Лісоводськими</a:t>
            </a:r>
            <a:r>
              <a:rPr lang="uk-UA" sz="1400" dirty="0" smtClean="0">
                <a:solidFill>
                  <a:schemeClr val="tx1"/>
                </a:solidFill>
                <a:latin typeface="Times New Roman" pitchFamily="18" charset="0"/>
                <a:cs typeface="Times New Roman" pitchFamily="18" charset="0"/>
              </a:rPr>
              <a:t> стежками», туристичні походи,</a:t>
            </a:r>
            <a:r>
              <a:rPr lang="ru-RU" sz="1400" dirty="0">
                <a:solidFill>
                  <a:schemeClr val="tx1"/>
                </a:solidFill>
                <a:latin typeface="Times New Roman"/>
                <a:ea typeface="Times New Roman"/>
                <a:cs typeface="Times New Roman"/>
              </a:rPr>
              <a:t> </a:t>
            </a:r>
            <a:r>
              <a:rPr lang="ru-RU" sz="1400" dirty="0" err="1" smtClean="0">
                <a:solidFill>
                  <a:schemeClr val="tx1"/>
                </a:solidFill>
                <a:latin typeface="Times New Roman"/>
                <a:ea typeface="Times New Roman"/>
                <a:cs typeface="Times New Roman"/>
              </a:rPr>
              <a:t>Дзера</a:t>
            </a:r>
            <a:r>
              <a:rPr lang="ru-RU" sz="1400" dirty="0" smtClean="0">
                <a:solidFill>
                  <a:schemeClr val="tx1"/>
                </a:solidFill>
                <a:latin typeface="Times New Roman"/>
                <a:ea typeface="Times New Roman"/>
                <a:cs typeface="Times New Roman"/>
              </a:rPr>
              <a:t> Н.А  провела </a:t>
            </a:r>
            <a:r>
              <a:rPr lang="ru-RU" sz="1400" dirty="0" err="1">
                <a:solidFill>
                  <a:schemeClr val="tx1"/>
                </a:solidFill>
                <a:latin typeface="Times New Roman"/>
                <a:ea typeface="Times New Roman"/>
                <a:cs typeface="Times New Roman"/>
              </a:rPr>
              <a:t>акцію</a:t>
            </a:r>
            <a:r>
              <a:rPr lang="ru-RU" sz="1400" dirty="0">
                <a:solidFill>
                  <a:schemeClr val="tx1"/>
                </a:solidFill>
                <a:latin typeface="Times New Roman"/>
                <a:ea typeface="Times New Roman"/>
                <a:cs typeface="Times New Roman"/>
              </a:rPr>
              <a:t> </a:t>
            </a:r>
            <a:r>
              <a:rPr lang="ru-RU" sz="1400" dirty="0" err="1">
                <a:solidFill>
                  <a:schemeClr val="tx1"/>
                </a:solidFill>
                <a:latin typeface="Times New Roman"/>
                <a:ea typeface="Times New Roman"/>
                <a:cs typeface="Times New Roman"/>
              </a:rPr>
              <a:t>Еко-клін</a:t>
            </a:r>
            <a:r>
              <a:rPr lang="ru-RU" sz="1400" dirty="0">
                <a:solidFill>
                  <a:schemeClr val="tx1"/>
                </a:solidFill>
                <a:latin typeface="Times New Roman"/>
                <a:ea typeface="Times New Roman"/>
                <a:cs typeface="Times New Roman"/>
              </a:rPr>
              <a:t> «Хай небо буде </a:t>
            </a:r>
            <a:r>
              <a:rPr lang="ru-RU" sz="1400" dirty="0" err="1">
                <a:solidFill>
                  <a:schemeClr val="tx1"/>
                </a:solidFill>
                <a:latin typeface="Times New Roman"/>
                <a:ea typeface="Times New Roman"/>
                <a:cs typeface="Times New Roman"/>
              </a:rPr>
              <a:t>мирним</a:t>
            </a:r>
            <a:r>
              <a:rPr lang="ru-RU" sz="1400" dirty="0">
                <a:solidFill>
                  <a:schemeClr val="tx1"/>
                </a:solidFill>
                <a:latin typeface="Times New Roman"/>
                <a:ea typeface="Times New Roman"/>
                <a:cs typeface="Times New Roman"/>
              </a:rPr>
              <a:t>, а </a:t>
            </a:r>
            <a:r>
              <a:rPr lang="ru-RU" sz="1400" dirty="0" err="1">
                <a:solidFill>
                  <a:schemeClr val="tx1"/>
                </a:solidFill>
                <a:latin typeface="Times New Roman"/>
                <a:ea typeface="Times New Roman"/>
                <a:cs typeface="Times New Roman"/>
              </a:rPr>
              <a:t>Україна</a:t>
            </a:r>
            <a:r>
              <a:rPr lang="ru-RU" sz="1400" dirty="0">
                <a:solidFill>
                  <a:schemeClr val="tx1"/>
                </a:solidFill>
                <a:latin typeface="Times New Roman"/>
                <a:ea typeface="Times New Roman"/>
                <a:cs typeface="Times New Roman"/>
              </a:rPr>
              <a:t> чистою!»</a:t>
            </a:r>
            <a:endParaRPr lang="ru-RU" sz="1100" dirty="0">
              <a:solidFill>
                <a:schemeClr val="tx1"/>
              </a:solidFill>
              <a:latin typeface="Calibri"/>
              <a:ea typeface="Calibri"/>
              <a:cs typeface="Times New Roman"/>
            </a:endParaRPr>
          </a:p>
          <a:p>
            <a:pPr marL="0" indent="0" algn="just">
              <a:buNone/>
            </a:pPr>
            <a:r>
              <a:rPr lang="uk-UA" sz="1400" dirty="0" smtClean="0">
                <a:solidFill>
                  <a:schemeClr val="tx1"/>
                </a:solidFill>
                <a:latin typeface="Times New Roman" pitchFamily="18" charset="0"/>
                <a:cs typeface="Times New Roman" pitchFamily="18" charset="0"/>
              </a:rPr>
              <a:t>       З метою попередження негативних проявів у молодіжному середовищі щомісяця засідала  </a:t>
            </a:r>
            <a:r>
              <a:rPr lang="uk-UA" sz="1400" dirty="0" err="1" smtClean="0">
                <a:solidFill>
                  <a:schemeClr val="tx1"/>
                </a:solidFill>
                <a:latin typeface="Times New Roman" pitchFamily="18" charset="0"/>
                <a:cs typeface="Times New Roman" pitchFamily="18" charset="0"/>
              </a:rPr>
              <a:t>загальноліцейна</a:t>
            </a:r>
            <a:r>
              <a:rPr lang="uk-UA" sz="1400" dirty="0" smtClean="0">
                <a:solidFill>
                  <a:schemeClr val="tx1"/>
                </a:solidFill>
                <a:latin typeface="Times New Roman" pitchFamily="18" charset="0"/>
                <a:cs typeface="Times New Roman" pitchFamily="18" charset="0"/>
              </a:rPr>
              <a:t> рада з профілактики правопорушень та злочинності серед здобувачів освіти, яку очолював заступник  директора з навчально-виховної роботи </a:t>
            </a:r>
            <a:r>
              <a:rPr lang="uk-UA" sz="1400" dirty="0" err="1" smtClean="0">
                <a:solidFill>
                  <a:schemeClr val="tx1"/>
                </a:solidFill>
                <a:latin typeface="Times New Roman" pitchFamily="18" charset="0"/>
                <a:cs typeface="Times New Roman" pitchFamily="18" charset="0"/>
              </a:rPr>
              <a:t>Райтаровський</a:t>
            </a:r>
            <a:r>
              <a:rPr lang="uk-UA" sz="1400" dirty="0" smtClean="0">
                <a:solidFill>
                  <a:schemeClr val="tx1"/>
                </a:solidFill>
                <a:latin typeface="Times New Roman" pitchFamily="18" charset="0"/>
                <a:cs typeface="Times New Roman" pitchFamily="18" charset="0"/>
              </a:rPr>
              <a:t> Р.Б. Рада профілактики тісно співпрацювала з </a:t>
            </a:r>
            <a:r>
              <a:rPr lang="uk-UA" sz="1400" dirty="0" err="1" smtClean="0">
                <a:solidFill>
                  <a:schemeClr val="tx1"/>
                </a:solidFill>
                <a:latin typeface="Times New Roman" pitchFamily="18" charset="0"/>
                <a:cs typeface="Times New Roman" pitchFamily="18" charset="0"/>
              </a:rPr>
              <a:t>ювінальною</a:t>
            </a:r>
            <a:r>
              <a:rPr lang="uk-UA" sz="1400" dirty="0" smtClean="0">
                <a:solidFill>
                  <a:schemeClr val="tx1"/>
                </a:solidFill>
                <a:latin typeface="Times New Roman" pitchFamily="18" charset="0"/>
                <a:cs typeface="Times New Roman" pitchFamily="18" charset="0"/>
              </a:rPr>
              <a:t> поліцією.</a:t>
            </a:r>
            <a:endParaRPr lang="ru-RU" sz="1400" dirty="0" smtClean="0">
              <a:solidFill>
                <a:schemeClr val="tx1"/>
              </a:solidFill>
              <a:latin typeface="Times New Roman" pitchFamily="18" charset="0"/>
              <a:cs typeface="Times New Roman" pitchFamily="18" charset="0"/>
            </a:endParaRPr>
          </a:p>
          <a:p>
            <a:pPr marL="0" indent="0" algn="just">
              <a:buNone/>
            </a:pPr>
            <a:r>
              <a:rPr lang="uk-UA" sz="1400" dirty="0" smtClean="0">
                <a:solidFill>
                  <a:schemeClr val="tx1"/>
                </a:solidFill>
                <a:latin typeface="Times New Roman" pitchFamily="18" charset="0"/>
                <a:cs typeface="Times New Roman" pitchFamily="18" charset="0"/>
              </a:rPr>
              <a:t>      Особливу мотиваційну роль у навчанні та виховній роботі виконував учнівський актив, рада гуртожитку, волонтерський загін. У ліцеї впродовж року здійснювались акції: «З теплом у серці»; «Миколай про тебе пам’ятає»; вшановувалися герої Небесної сотні та АТО; проводились зустрічі з учасниками </a:t>
            </a:r>
            <a:r>
              <a:rPr lang="uk-UA" sz="1400" dirty="0" err="1" smtClean="0">
                <a:solidFill>
                  <a:schemeClr val="tx1"/>
                </a:solidFill>
                <a:latin typeface="Times New Roman" pitchFamily="18" charset="0"/>
                <a:cs typeface="Times New Roman" pitchFamily="18" charset="0"/>
              </a:rPr>
              <a:t>українсько</a:t>
            </a:r>
            <a:r>
              <a:rPr lang="uk-UA" sz="1400" dirty="0" smtClean="0">
                <a:solidFill>
                  <a:schemeClr val="tx1"/>
                </a:solidFill>
                <a:latin typeface="Times New Roman" pitchFamily="18" charset="0"/>
                <a:cs typeface="Times New Roman" pitchFamily="18" charset="0"/>
              </a:rPr>
              <a:t> </a:t>
            </a:r>
            <a:r>
              <a:rPr lang="uk-UA" sz="1400" dirty="0" err="1" smtClean="0">
                <a:solidFill>
                  <a:schemeClr val="tx1"/>
                </a:solidFill>
                <a:latin typeface="Times New Roman" pitchFamily="18" charset="0"/>
                <a:cs typeface="Times New Roman" pitchFamily="18" charset="0"/>
              </a:rPr>
              <a:t>–російської</a:t>
            </a:r>
            <a:r>
              <a:rPr lang="uk-UA" sz="1400" dirty="0" smtClean="0">
                <a:solidFill>
                  <a:schemeClr val="tx1"/>
                </a:solidFill>
                <a:latin typeface="Times New Roman" pitchFamily="18" charset="0"/>
                <a:cs typeface="Times New Roman" pitchFamily="18" charset="0"/>
              </a:rPr>
              <a:t> війни;   організовувались тематичні екскурсії до визначних історичних місць, пам’ятників, музеїв.</a:t>
            </a:r>
            <a:endParaRPr lang="ru-RU" sz="1400" dirty="0" smtClean="0">
              <a:solidFill>
                <a:schemeClr val="tx1"/>
              </a:solidFill>
              <a:latin typeface="Times New Roman" pitchFamily="18" charset="0"/>
              <a:cs typeface="Times New Roman" pitchFamily="18" charset="0"/>
            </a:endParaRPr>
          </a:p>
          <a:p>
            <a:pPr marL="0" indent="0" algn="just">
              <a:buNone/>
            </a:pPr>
            <a:r>
              <a:rPr lang="uk-UA" sz="1400" dirty="0" smtClean="0">
                <a:solidFill>
                  <a:schemeClr val="tx1"/>
                </a:solidFill>
                <a:latin typeface="Times New Roman" pitchFamily="18" charset="0"/>
                <a:cs typeface="Times New Roman" pitchFamily="18" charset="0"/>
              </a:rPr>
              <a:t>       Рада учнівського самоврядування спрямовувала роботу на освітні, правові, профілактичні, оздоровчі, культурні заходи, брала  активну участь в організації, проведенні </a:t>
            </a:r>
            <a:r>
              <a:rPr lang="uk-UA" sz="1400" dirty="0" err="1" smtClean="0">
                <a:solidFill>
                  <a:schemeClr val="tx1"/>
                </a:solidFill>
                <a:latin typeface="Times New Roman" pitchFamily="18" charset="0"/>
                <a:cs typeface="Times New Roman" pitchFamily="18" charset="0"/>
              </a:rPr>
              <a:t>загальноліцейних</a:t>
            </a:r>
            <a:r>
              <a:rPr lang="uk-UA" sz="1400" dirty="0" smtClean="0">
                <a:solidFill>
                  <a:schemeClr val="tx1"/>
                </a:solidFill>
                <a:latin typeface="Times New Roman" pitchFamily="18" charset="0"/>
                <a:cs typeface="Times New Roman" pitchFamily="18" charset="0"/>
              </a:rPr>
              <a:t> та обласних конкурсів. </a:t>
            </a:r>
            <a:endParaRPr lang="ru-RU" sz="1400" dirty="0" smtClean="0">
              <a:solidFill>
                <a:schemeClr val="tx1"/>
              </a:solidFill>
              <a:latin typeface="Times New Roman" pitchFamily="18" charset="0"/>
              <a:cs typeface="Times New Roman" pitchFamily="18" charset="0"/>
            </a:endParaRPr>
          </a:p>
          <a:p>
            <a:pPr marL="0" indent="0" algn="just">
              <a:buNone/>
            </a:pPr>
            <a:r>
              <a:rPr lang="uk-UA" sz="1400" dirty="0" smtClean="0">
                <a:solidFill>
                  <a:schemeClr val="tx1"/>
                </a:solidFill>
                <a:latin typeface="Times New Roman" pitchFamily="18" charset="0"/>
                <a:cs typeface="Times New Roman" pitchFamily="18" charset="0"/>
              </a:rPr>
              <a:t>      Для учнів пільгового контингенту, які навчалися в ліцеї,  були створені умови навчання та проживання в гуртожитку, проводилася належна соціальна робота. </a:t>
            </a:r>
            <a:endParaRPr lang="ru-RU" sz="1400" dirty="0" smtClean="0">
              <a:solidFill>
                <a:schemeClr val="tx1"/>
              </a:solidFill>
              <a:latin typeface="Times New Roman" pitchFamily="18" charset="0"/>
              <a:cs typeface="Times New Roman" pitchFamily="18" charset="0"/>
            </a:endParaRPr>
          </a:p>
          <a:p>
            <a:pPr marL="0" indent="0" algn="just">
              <a:buNone/>
            </a:pPr>
            <a:r>
              <a:rPr lang="uk-UA" sz="1400" dirty="0" smtClean="0">
                <a:solidFill>
                  <a:schemeClr val="tx1"/>
                </a:solidFill>
                <a:latin typeface="Times New Roman" pitchFamily="18" charset="0"/>
                <a:cs typeface="Times New Roman" pitchFamily="18" charset="0"/>
              </a:rPr>
              <a:t>      У навчальному закладі проводилася профілактична робота в напрямку попередження вживання учнями алкогольних напоїв, наркотичних речовин та </a:t>
            </a:r>
            <a:r>
              <a:rPr lang="uk-UA" sz="1400" dirty="0" err="1" smtClean="0">
                <a:solidFill>
                  <a:schemeClr val="tx1"/>
                </a:solidFill>
                <a:latin typeface="Times New Roman" pitchFamily="18" charset="0"/>
                <a:cs typeface="Times New Roman" pitchFamily="18" charset="0"/>
              </a:rPr>
              <a:t>тютюнопаління</a:t>
            </a:r>
            <a:r>
              <a:rPr lang="uk-UA" sz="1400" dirty="0" smtClean="0">
                <a:solidFill>
                  <a:schemeClr val="tx1"/>
                </a:solidFill>
                <a:latin typeface="Times New Roman" pitchFamily="18" charset="0"/>
                <a:cs typeface="Times New Roman" pitchFamily="18" charset="0"/>
              </a:rPr>
              <a:t>, діагностична робота, </a:t>
            </a:r>
            <a:r>
              <a:rPr lang="uk-UA" sz="1400" dirty="0" err="1" smtClean="0">
                <a:solidFill>
                  <a:schemeClr val="tx1"/>
                </a:solidFill>
                <a:latin typeface="Times New Roman" pitchFamily="18" charset="0"/>
                <a:cs typeface="Times New Roman" pitchFamily="18" charset="0"/>
              </a:rPr>
              <a:t>корекційно-розвивальні</a:t>
            </a:r>
            <a:r>
              <a:rPr lang="uk-UA" sz="1400" dirty="0" smtClean="0">
                <a:solidFill>
                  <a:schemeClr val="tx1"/>
                </a:solidFill>
                <a:latin typeface="Times New Roman" pitchFamily="18" charset="0"/>
                <a:cs typeface="Times New Roman" pitchFamily="18" charset="0"/>
              </a:rPr>
              <a:t> заняття, анкетування, індивідуальні та групові консультації для учнів і батьків, робота у гуртожитку. </a:t>
            </a:r>
            <a:endParaRPr lang="ru-RU" sz="1400" dirty="0" smtClean="0">
              <a:solidFill>
                <a:schemeClr val="tx1"/>
              </a:solidFill>
              <a:latin typeface="Times New Roman" pitchFamily="18" charset="0"/>
              <a:cs typeface="Times New Roman" pitchFamily="18" charset="0"/>
            </a:endParaRPr>
          </a:p>
          <a:p>
            <a:pPr algn="just"/>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1009882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3" y="260648"/>
            <a:ext cx="8712968" cy="6408712"/>
          </a:xfrm>
        </p:spPr>
        <p:txBody>
          <a:bodyPr>
            <a:normAutofit/>
          </a:bodyPr>
          <a:lstStyle/>
          <a:p>
            <a:pPr indent="0" algn="just">
              <a:lnSpc>
                <a:spcPct val="110000"/>
              </a:lnSpc>
              <a:spcAft>
                <a:spcPts val="0"/>
              </a:spcAft>
              <a:buNone/>
            </a:pPr>
            <a:r>
              <a:rPr lang="uk-UA" dirty="0" smtClean="0"/>
              <a:t>  </a:t>
            </a:r>
            <a:r>
              <a:rPr lang="uk-UA" dirty="0">
                <a:latin typeface="Times New Roman"/>
                <a:ea typeface="Times New Roman"/>
                <a:cs typeface="Times New Roman"/>
              </a:rPr>
              <a:t>У навчальному закладі функціонує гуртожиток на </a:t>
            </a:r>
            <a:r>
              <a:rPr lang="uk-UA" dirty="0" smtClean="0">
                <a:latin typeface="Times New Roman"/>
                <a:ea typeface="Times New Roman"/>
                <a:cs typeface="Times New Roman"/>
              </a:rPr>
              <a:t>150 місць,у </a:t>
            </a:r>
            <a:r>
              <a:rPr lang="uk-UA" dirty="0">
                <a:latin typeface="Times New Roman"/>
                <a:ea typeface="Times New Roman"/>
                <a:cs typeface="Times New Roman"/>
              </a:rPr>
              <a:t>якому проживало 105 учнів. </a:t>
            </a:r>
            <a:endParaRPr lang="ru-RU" sz="1800" dirty="0">
              <a:latin typeface="Calibri"/>
              <a:ea typeface="Calibri"/>
              <a:cs typeface="Times New Roman"/>
            </a:endParaRPr>
          </a:p>
          <a:p>
            <a:pPr marL="0" indent="0" algn="just">
              <a:buNone/>
            </a:pPr>
            <a:r>
              <a:rPr lang="uk-UA" dirty="0" smtClean="0"/>
              <a:t>  </a:t>
            </a:r>
            <a:r>
              <a:rPr lang="uk-UA" dirty="0" smtClean="0">
                <a:latin typeface="Times New Roman" pitchFamily="18" charset="0"/>
                <a:cs typeface="Times New Roman" pitchFamily="18" charset="0"/>
              </a:rPr>
              <a:t>Робота </a:t>
            </a:r>
            <a:r>
              <a:rPr lang="uk-UA" dirty="0">
                <a:latin typeface="Times New Roman" pitchFamily="18" charset="0"/>
                <a:cs typeface="Times New Roman" pitchFamily="18" charset="0"/>
              </a:rPr>
              <a:t>в гуртожитку проводилася згідно затвердженого плану, створено Раду гуртожитку. Основну виховну роботу в гуртожитку здійснювала вихователь. Рада гуртожитку надавала  допомогу вихователю з контролю за дотриманням учнями правил проживання. У кімнаті відпочинку організовувалося дозвілля учнів. Проведено цикл бесід, здійснювалася систематична </a:t>
            </a:r>
            <a:r>
              <a:rPr lang="uk-UA" dirty="0" err="1">
                <a:latin typeface="Times New Roman" pitchFamily="18" charset="0"/>
                <a:cs typeface="Times New Roman" pitchFamily="18" charset="0"/>
              </a:rPr>
              <a:t>корекційна</a:t>
            </a:r>
            <a:r>
              <a:rPr lang="uk-UA" dirty="0">
                <a:latin typeface="Times New Roman" pitchFamily="18" charset="0"/>
                <a:cs typeface="Times New Roman" pitchFamily="18" charset="0"/>
              </a:rPr>
              <a:t> робота психолога щодо профілактики правопорушень, індивідуальна робота з дітьми-сиротами, відбувалися засідання ради гуртожитку, рейди-перевірки, конкурси на кращу кімнату.</a:t>
            </a:r>
            <a:endParaRPr lang="ru-RU" dirty="0">
              <a:latin typeface="Times New Roman" pitchFamily="18" charset="0"/>
              <a:cs typeface="Times New Roman" pitchFamily="18" charset="0"/>
            </a:endParaRPr>
          </a:p>
          <a:p>
            <a:pPr marL="0" indent="0" algn="just">
              <a:buNone/>
            </a:pPr>
            <a:r>
              <a:rPr lang="uk-UA" dirty="0" smtClean="0">
                <a:latin typeface="Times New Roman" pitchFamily="18" charset="0"/>
                <a:cs typeface="Times New Roman" pitchFamily="18" charset="0"/>
              </a:rPr>
              <a:t>       Питання </a:t>
            </a:r>
            <a:r>
              <a:rPr lang="uk-UA" dirty="0">
                <a:latin typeface="Times New Roman" pitchFamily="18" charset="0"/>
                <a:cs typeface="Times New Roman" pitchFamily="18" charset="0"/>
              </a:rPr>
              <a:t>виховної роботи заслуховувалося на </a:t>
            </a:r>
            <a:r>
              <a:rPr lang="uk-UA" dirty="0" smtClean="0">
                <a:latin typeface="Times New Roman" pitchFamily="18" charset="0"/>
                <a:cs typeface="Times New Roman" pitchFamily="18" charset="0"/>
              </a:rPr>
              <a:t>    засіданнях </a:t>
            </a:r>
            <a:r>
              <a:rPr lang="uk-UA" dirty="0">
                <a:latin typeface="Times New Roman" pitchFamily="18" charset="0"/>
                <a:cs typeface="Times New Roman" pitchFamily="18" charset="0"/>
              </a:rPr>
              <a:t>педагогічної ради та інструктивно-методичних нарадах, обговорювалися заходи щодо профілактики правопорушень, приймалися конструктивні рішення. </a:t>
            </a:r>
            <a:endParaRPr lang="ru-RU" dirty="0">
              <a:latin typeface="Times New Roman" pitchFamily="18" charset="0"/>
              <a:cs typeface="Times New Roman" pitchFamily="18" charset="0"/>
            </a:endParaRPr>
          </a:p>
          <a:p>
            <a:pPr algn="just"/>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4248003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980728"/>
            <a:ext cx="8568951" cy="5145435"/>
          </a:xfrm>
        </p:spPr>
        <p:txBody>
          <a:bodyPr>
            <a:noAutofit/>
          </a:bodyPr>
          <a:lstStyle/>
          <a:p>
            <a:pPr marL="0" indent="0" algn="just">
              <a:buNone/>
            </a:pPr>
            <a:r>
              <a:rPr lang="ru-RU" sz="1400" dirty="0">
                <a:solidFill>
                  <a:srgbClr val="000000"/>
                </a:solidFill>
                <a:latin typeface="Georgia"/>
              </a:rPr>
              <a:t> </a:t>
            </a:r>
            <a:r>
              <a:rPr lang="ru-RU" sz="1400" dirty="0" smtClean="0">
                <a:solidFill>
                  <a:srgbClr val="000000"/>
                </a:solidFill>
                <a:latin typeface="Georgia"/>
              </a:rPr>
              <a:t>   Методична </a:t>
            </a:r>
            <a:r>
              <a:rPr lang="ru-RU" sz="1400" dirty="0">
                <a:solidFill>
                  <a:srgbClr val="000000"/>
                </a:solidFill>
                <a:latin typeface="Georgia"/>
              </a:rPr>
              <a:t>робота у </a:t>
            </a:r>
            <a:r>
              <a:rPr lang="ru-RU" sz="1400" dirty="0" err="1">
                <a:solidFill>
                  <a:srgbClr val="000000"/>
                </a:solidFill>
                <a:latin typeface="Georgia"/>
              </a:rPr>
              <a:t>Ліцеї</a:t>
            </a:r>
            <a:r>
              <a:rPr lang="ru-RU" sz="1400" dirty="0">
                <a:solidFill>
                  <a:srgbClr val="000000"/>
                </a:solidFill>
                <a:latin typeface="Georgia"/>
              </a:rPr>
              <a:t> </a:t>
            </a:r>
            <a:r>
              <a:rPr lang="ru-RU" sz="1400" dirty="0" err="1" smtClean="0">
                <a:solidFill>
                  <a:srgbClr val="000000"/>
                </a:solidFill>
                <a:latin typeface="Georgia"/>
              </a:rPr>
              <a:t>здійснювалася</a:t>
            </a:r>
            <a:r>
              <a:rPr lang="ru-RU" sz="1400" dirty="0" smtClean="0">
                <a:solidFill>
                  <a:srgbClr val="000000"/>
                </a:solidFill>
                <a:latin typeface="Georgia"/>
              </a:rPr>
              <a:t> </a:t>
            </a:r>
            <a:r>
              <a:rPr lang="ru-RU" sz="1400" dirty="0" err="1">
                <a:solidFill>
                  <a:srgbClr val="000000"/>
                </a:solidFill>
                <a:latin typeface="Georgia"/>
              </a:rPr>
              <a:t>відповідно</a:t>
            </a:r>
            <a:r>
              <a:rPr lang="ru-RU" sz="1400" dirty="0">
                <a:solidFill>
                  <a:srgbClr val="000000"/>
                </a:solidFill>
                <a:latin typeface="Georgia"/>
              </a:rPr>
              <a:t> до наказу МОНУ № 582 </a:t>
            </a:r>
            <a:r>
              <a:rPr lang="ru-RU" sz="1400" dirty="0" err="1">
                <a:solidFill>
                  <a:srgbClr val="000000"/>
                </a:solidFill>
                <a:latin typeface="Georgia"/>
              </a:rPr>
              <a:t>від</a:t>
            </a:r>
            <a:r>
              <a:rPr lang="ru-RU" sz="1400" dirty="0">
                <a:solidFill>
                  <a:srgbClr val="000000"/>
                </a:solidFill>
                <a:latin typeface="Georgia"/>
              </a:rPr>
              <a:t> 12.12.2000 року «Про </a:t>
            </a:r>
            <a:r>
              <a:rPr lang="ru-RU" sz="1400" dirty="0" err="1">
                <a:solidFill>
                  <a:srgbClr val="000000"/>
                </a:solidFill>
                <a:latin typeface="Georgia"/>
              </a:rPr>
              <a:t>удосконалення</a:t>
            </a:r>
            <a:r>
              <a:rPr lang="ru-RU" sz="1400" dirty="0">
                <a:solidFill>
                  <a:srgbClr val="000000"/>
                </a:solidFill>
                <a:latin typeface="Georgia"/>
              </a:rPr>
              <a:t> </a:t>
            </a:r>
            <a:r>
              <a:rPr lang="ru-RU" sz="1400" dirty="0" err="1">
                <a:solidFill>
                  <a:srgbClr val="000000"/>
                </a:solidFill>
                <a:latin typeface="Georgia"/>
              </a:rPr>
              <a:t>методичної</a:t>
            </a:r>
            <a:r>
              <a:rPr lang="ru-RU" sz="1400" dirty="0">
                <a:solidFill>
                  <a:srgbClr val="000000"/>
                </a:solidFill>
                <a:latin typeface="Georgia"/>
              </a:rPr>
              <a:t> </a:t>
            </a:r>
            <a:r>
              <a:rPr lang="ru-RU" sz="1400" dirty="0" err="1">
                <a:solidFill>
                  <a:srgbClr val="000000"/>
                </a:solidFill>
                <a:latin typeface="Georgia"/>
              </a:rPr>
              <a:t>роботи</a:t>
            </a:r>
            <a:r>
              <a:rPr lang="ru-RU" sz="1400" dirty="0">
                <a:solidFill>
                  <a:srgbClr val="000000"/>
                </a:solidFill>
                <a:latin typeface="Georgia"/>
              </a:rPr>
              <a:t> в </a:t>
            </a:r>
            <a:r>
              <a:rPr lang="ru-RU" sz="1400" dirty="0" err="1">
                <a:solidFill>
                  <a:srgbClr val="000000"/>
                </a:solidFill>
                <a:latin typeface="Georgia"/>
              </a:rPr>
              <a:t>системі</a:t>
            </a:r>
            <a:r>
              <a:rPr lang="ru-RU" sz="1400" dirty="0">
                <a:solidFill>
                  <a:srgbClr val="000000"/>
                </a:solidFill>
                <a:latin typeface="Georgia"/>
              </a:rPr>
              <a:t> </a:t>
            </a:r>
            <a:r>
              <a:rPr lang="ru-RU" sz="1400" dirty="0" err="1">
                <a:solidFill>
                  <a:srgbClr val="000000"/>
                </a:solidFill>
                <a:latin typeface="Georgia"/>
              </a:rPr>
              <a:t>професійно-технічної</a:t>
            </a:r>
            <a:r>
              <a:rPr lang="ru-RU" sz="1400" dirty="0">
                <a:solidFill>
                  <a:srgbClr val="000000"/>
                </a:solidFill>
                <a:latin typeface="Georgia"/>
              </a:rPr>
              <a:t> </a:t>
            </a:r>
            <a:r>
              <a:rPr lang="ru-RU" sz="1400" dirty="0" err="1">
                <a:solidFill>
                  <a:srgbClr val="000000"/>
                </a:solidFill>
                <a:latin typeface="Georgia"/>
              </a:rPr>
              <a:t>освіти</a:t>
            </a:r>
            <a:r>
              <a:rPr lang="ru-RU" sz="1400" dirty="0">
                <a:solidFill>
                  <a:srgbClr val="000000"/>
                </a:solidFill>
                <a:latin typeface="Georgia"/>
              </a:rPr>
              <a:t>».</a:t>
            </a:r>
          </a:p>
          <a:p>
            <a:pPr marL="0" indent="0" algn="just">
              <a:buNone/>
            </a:pPr>
            <a:r>
              <a:rPr lang="ru-RU" sz="1400" dirty="0">
                <a:solidFill>
                  <a:srgbClr val="000000"/>
                </a:solidFill>
                <a:latin typeface="Georgia"/>
              </a:rPr>
              <a:t>  Методична робота у </a:t>
            </a:r>
            <a:r>
              <a:rPr lang="ru-RU" sz="1400" dirty="0" err="1">
                <a:solidFill>
                  <a:srgbClr val="000000"/>
                </a:solidFill>
                <a:latin typeface="Georgia"/>
              </a:rPr>
              <a:t>Ліцеї</a:t>
            </a:r>
            <a:r>
              <a:rPr lang="ru-RU" sz="1400" dirty="0">
                <a:solidFill>
                  <a:srgbClr val="000000"/>
                </a:solidFill>
                <a:latin typeface="Georgia"/>
              </a:rPr>
              <a:t> </a:t>
            </a:r>
            <a:r>
              <a:rPr lang="ru-RU" sz="1400" dirty="0" err="1" smtClean="0">
                <a:solidFill>
                  <a:srgbClr val="000000"/>
                </a:solidFill>
                <a:latin typeface="Georgia"/>
              </a:rPr>
              <a:t>планувалася</a:t>
            </a:r>
            <a:r>
              <a:rPr lang="ru-RU" sz="1400" dirty="0" smtClean="0">
                <a:solidFill>
                  <a:srgbClr val="000000"/>
                </a:solidFill>
                <a:latin typeface="Georgia"/>
              </a:rPr>
              <a:t> </a:t>
            </a:r>
            <a:r>
              <a:rPr lang="ru-RU" sz="1400" dirty="0">
                <a:solidFill>
                  <a:srgbClr val="000000"/>
                </a:solidFill>
                <a:latin typeface="Georgia"/>
              </a:rPr>
              <a:t>на </a:t>
            </a:r>
            <a:r>
              <a:rPr lang="ru-RU" sz="1400" dirty="0" err="1">
                <a:solidFill>
                  <a:srgbClr val="000000"/>
                </a:solidFill>
                <a:latin typeface="Georgia"/>
              </a:rPr>
              <a:t>навчальний</a:t>
            </a:r>
            <a:r>
              <a:rPr lang="ru-RU" sz="1400" dirty="0">
                <a:solidFill>
                  <a:srgbClr val="000000"/>
                </a:solidFill>
                <a:latin typeface="Georgia"/>
              </a:rPr>
              <a:t> </a:t>
            </a:r>
            <a:r>
              <a:rPr lang="ru-RU" sz="1400" dirty="0" err="1">
                <a:solidFill>
                  <a:srgbClr val="000000"/>
                </a:solidFill>
                <a:latin typeface="Georgia"/>
              </a:rPr>
              <a:t>рік</a:t>
            </a:r>
            <a:r>
              <a:rPr lang="ru-RU" sz="1400" dirty="0">
                <a:solidFill>
                  <a:srgbClr val="000000"/>
                </a:solidFill>
                <a:latin typeface="Georgia"/>
              </a:rPr>
              <a:t> як </a:t>
            </a:r>
            <a:r>
              <a:rPr lang="ru-RU" sz="1400" dirty="0" err="1">
                <a:solidFill>
                  <a:srgbClr val="000000"/>
                </a:solidFill>
                <a:latin typeface="Georgia"/>
              </a:rPr>
              <a:t>окремий</a:t>
            </a:r>
            <a:r>
              <a:rPr lang="ru-RU" sz="1400" dirty="0">
                <a:solidFill>
                  <a:srgbClr val="000000"/>
                </a:solidFill>
                <a:latin typeface="Georgia"/>
              </a:rPr>
              <a:t> </a:t>
            </a:r>
            <a:r>
              <a:rPr lang="ru-RU" sz="1400" dirty="0" err="1">
                <a:solidFill>
                  <a:srgbClr val="000000"/>
                </a:solidFill>
                <a:latin typeface="Georgia"/>
              </a:rPr>
              <a:t>розділ</a:t>
            </a:r>
            <a:r>
              <a:rPr lang="ru-RU" sz="1400" dirty="0">
                <a:solidFill>
                  <a:srgbClr val="000000"/>
                </a:solidFill>
                <a:latin typeface="Georgia"/>
              </a:rPr>
              <a:t> </a:t>
            </a:r>
            <a:r>
              <a:rPr lang="ru-RU" sz="1400" dirty="0" smtClean="0">
                <a:solidFill>
                  <a:srgbClr val="000000"/>
                </a:solidFill>
                <a:latin typeface="Georgia"/>
              </a:rPr>
              <a:t>плану </a:t>
            </a:r>
            <a:r>
              <a:rPr lang="ru-RU" sz="1400" dirty="0" err="1" smtClean="0">
                <a:solidFill>
                  <a:srgbClr val="000000"/>
                </a:solidFill>
                <a:latin typeface="Georgia"/>
              </a:rPr>
              <a:t>роботи</a:t>
            </a:r>
            <a:r>
              <a:rPr lang="ru-RU" sz="1400" dirty="0" smtClean="0">
                <a:solidFill>
                  <a:srgbClr val="000000"/>
                </a:solidFill>
                <a:latin typeface="Georgia"/>
              </a:rPr>
              <a:t> </a:t>
            </a:r>
            <a:r>
              <a:rPr lang="ru-RU" sz="1400" dirty="0" err="1" smtClean="0">
                <a:solidFill>
                  <a:srgbClr val="000000"/>
                </a:solidFill>
                <a:latin typeface="Georgia"/>
              </a:rPr>
              <a:t>ліцею</a:t>
            </a:r>
            <a:r>
              <a:rPr lang="ru-RU" sz="1400" dirty="0" smtClean="0">
                <a:solidFill>
                  <a:srgbClr val="000000"/>
                </a:solidFill>
                <a:latin typeface="Georgia"/>
              </a:rPr>
              <a:t> на </a:t>
            </a:r>
            <a:r>
              <a:rPr lang="ru-RU" sz="1400" dirty="0" err="1" smtClean="0">
                <a:solidFill>
                  <a:srgbClr val="000000"/>
                </a:solidFill>
                <a:latin typeface="Georgia"/>
              </a:rPr>
              <a:t>рік</a:t>
            </a:r>
            <a:r>
              <a:rPr lang="ru-RU" sz="1400" dirty="0" smtClean="0">
                <a:solidFill>
                  <a:srgbClr val="000000"/>
                </a:solidFill>
                <a:latin typeface="Georgia"/>
              </a:rPr>
              <a:t> </a:t>
            </a:r>
            <a:r>
              <a:rPr lang="ru-RU" sz="1400" dirty="0">
                <a:solidFill>
                  <a:srgbClr val="000000"/>
                </a:solidFill>
                <a:latin typeface="Georgia"/>
              </a:rPr>
              <a:t>та </a:t>
            </a:r>
            <a:r>
              <a:rPr lang="ru-RU" sz="1400" dirty="0" err="1" smtClean="0">
                <a:solidFill>
                  <a:srgbClr val="000000"/>
                </a:solidFill>
                <a:latin typeface="Georgia"/>
              </a:rPr>
              <a:t>аналізувалася</a:t>
            </a:r>
            <a:r>
              <a:rPr lang="ru-RU" sz="1400" dirty="0" smtClean="0">
                <a:solidFill>
                  <a:srgbClr val="000000"/>
                </a:solidFill>
                <a:latin typeface="Georgia"/>
              </a:rPr>
              <a:t> </a:t>
            </a:r>
            <a:r>
              <a:rPr lang="ru-RU" sz="1400" dirty="0">
                <a:solidFill>
                  <a:srgbClr val="000000"/>
                </a:solidFill>
                <a:latin typeface="Georgia"/>
              </a:rPr>
              <a:t>у </a:t>
            </a:r>
            <a:r>
              <a:rPr lang="ru-RU" sz="1400" dirty="0" err="1">
                <a:solidFill>
                  <a:srgbClr val="000000"/>
                </a:solidFill>
                <a:latin typeface="Georgia"/>
              </a:rPr>
              <a:t>річному</a:t>
            </a:r>
            <a:r>
              <a:rPr lang="ru-RU" sz="1400" dirty="0">
                <a:solidFill>
                  <a:srgbClr val="000000"/>
                </a:solidFill>
                <a:latin typeface="Georgia"/>
              </a:rPr>
              <a:t> </a:t>
            </a:r>
            <a:r>
              <a:rPr lang="ru-RU" sz="1400" dirty="0" err="1">
                <a:solidFill>
                  <a:srgbClr val="000000"/>
                </a:solidFill>
                <a:latin typeface="Georgia"/>
              </a:rPr>
              <a:t>звіті</a:t>
            </a:r>
            <a:r>
              <a:rPr lang="ru-RU" sz="1400" dirty="0">
                <a:solidFill>
                  <a:srgbClr val="000000"/>
                </a:solidFill>
                <a:latin typeface="Georgia"/>
              </a:rPr>
              <a:t>, </a:t>
            </a:r>
            <a:r>
              <a:rPr lang="ru-RU" sz="1400" dirty="0" err="1">
                <a:solidFill>
                  <a:srgbClr val="000000"/>
                </a:solidFill>
                <a:latin typeface="Georgia"/>
              </a:rPr>
              <a:t>який</a:t>
            </a:r>
            <a:r>
              <a:rPr lang="ru-RU" sz="1400" dirty="0">
                <a:solidFill>
                  <a:srgbClr val="000000"/>
                </a:solidFill>
                <a:latin typeface="Georgia"/>
              </a:rPr>
              <a:t> </a:t>
            </a:r>
            <a:r>
              <a:rPr lang="ru-RU" sz="1400" dirty="0" err="1" smtClean="0">
                <a:solidFill>
                  <a:srgbClr val="000000"/>
                </a:solidFill>
                <a:latin typeface="Georgia"/>
              </a:rPr>
              <a:t>заслуховувався</a:t>
            </a:r>
            <a:r>
              <a:rPr lang="ru-RU" sz="1400" dirty="0" smtClean="0">
                <a:solidFill>
                  <a:srgbClr val="000000"/>
                </a:solidFill>
                <a:latin typeface="Georgia"/>
              </a:rPr>
              <a:t> </a:t>
            </a:r>
            <a:r>
              <a:rPr lang="ru-RU" sz="1400" dirty="0">
                <a:solidFill>
                  <a:srgbClr val="000000"/>
                </a:solidFill>
                <a:latin typeface="Georgia"/>
              </a:rPr>
              <a:t>в </a:t>
            </a:r>
            <a:r>
              <a:rPr lang="ru-RU" sz="1400" dirty="0" err="1">
                <a:solidFill>
                  <a:srgbClr val="000000"/>
                </a:solidFill>
                <a:latin typeface="Georgia"/>
              </a:rPr>
              <a:t>кінці</a:t>
            </a:r>
            <a:r>
              <a:rPr lang="ru-RU" sz="1400" dirty="0">
                <a:solidFill>
                  <a:srgbClr val="000000"/>
                </a:solidFill>
                <a:latin typeface="Georgia"/>
              </a:rPr>
              <a:t> </a:t>
            </a:r>
            <a:r>
              <a:rPr lang="ru-RU" sz="1400" dirty="0" err="1">
                <a:solidFill>
                  <a:srgbClr val="000000"/>
                </a:solidFill>
                <a:latin typeface="Georgia"/>
              </a:rPr>
              <a:t>навчального</a:t>
            </a:r>
            <a:r>
              <a:rPr lang="ru-RU" sz="1400" dirty="0">
                <a:solidFill>
                  <a:srgbClr val="000000"/>
                </a:solidFill>
                <a:latin typeface="Georgia"/>
              </a:rPr>
              <a:t> року на </a:t>
            </a:r>
            <a:r>
              <a:rPr lang="ru-RU" sz="1400" dirty="0" err="1">
                <a:solidFill>
                  <a:srgbClr val="000000"/>
                </a:solidFill>
                <a:latin typeface="Georgia"/>
              </a:rPr>
              <a:t>засіданні</a:t>
            </a:r>
            <a:r>
              <a:rPr lang="ru-RU" sz="1400" dirty="0">
                <a:solidFill>
                  <a:srgbClr val="000000"/>
                </a:solidFill>
                <a:latin typeface="Georgia"/>
              </a:rPr>
              <a:t> </a:t>
            </a:r>
            <a:r>
              <a:rPr lang="ru-RU" sz="1400" dirty="0" err="1">
                <a:solidFill>
                  <a:srgbClr val="000000"/>
                </a:solidFill>
                <a:latin typeface="Georgia"/>
              </a:rPr>
              <a:t>педагогічної</a:t>
            </a:r>
            <a:r>
              <a:rPr lang="ru-RU" sz="1400" dirty="0">
                <a:solidFill>
                  <a:srgbClr val="000000"/>
                </a:solidFill>
                <a:latin typeface="Georgia"/>
              </a:rPr>
              <a:t> ради.</a:t>
            </a:r>
          </a:p>
          <a:p>
            <a:pPr marL="0" indent="0" algn="just">
              <a:buNone/>
            </a:pPr>
            <a:r>
              <a:rPr lang="ru-RU" sz="1400" dirty="0">
                <a:solidFill>
                  <a:srgbClr val="000000"/>
                </a:solidFill>
                <a:latin typeface="Georgia"/>
              </a:rPr>
              <a:t> </a:t>
            </a:r>
            <a:r>
              <a:rPr lang="ru-RU" sz="1400" dirty="0" err="1">
                <a:solidFill>
                  <a:srgbClr val="000000"/>
                </a:solidFill>
                <a:latin typeface="Georgia"/>
              </a:rPr>
              <a:t>Єдина</a:t>
            </a:r>
            <a:r>
              <a:rPr lang="ru-RU" sz="1400" dirty="0">
                <a:solidFill>
                  <a:srgbClr val="000000"/>
                </a:solidFill>
                <a:latin typeface="Georgia"/>
              </a:rPr>
              <a:t> методична проблема </a:t>
            </a:r>
            <a:r>
              <a:rPr lang="ru-RU" sz="1400" dirty="0" err="1">
                <a:solidFill>
                  <a:srgbClr val="000000"/>
                </a:solidFill>
                <a:latin typeface="Georgia"/>
              </a:rPr>
              <a:t>Ліцею</a:t>
            </a:r>
            <a:r>
              <a:rPr lang="ru-RU" sz="1400" dirty="0">
                <a:solidFill>
                  <a:srgbClr val="000000"/>
                </a:solidFill>
                <a:latin typeface="Georgia"/>
              </a:rPr>
              <a:t> на </a:t>
            </a:r>
            <a:r>
              <a:rPr lang="ru-RU" sz="1400" dirty="0" err="1">
                <a:solidFill>
                  <a:srgbClr val="000000"/>
                </a:solidFill>
                <a:latin typeface="Georgia"/>
              </a:rPr>
              <a:t>період</a:t>
            </a:r>
            <a:r>
              <a:rPr lang="ru-RU" sz="1400" dirty="0">
                <a:solidFill>
                  <a:srgbClr val="000000"/>
                </a:solidFill>
                <a:latin typeface="Georgia"/>
              </a:rPr>
              <a:t> </a:t>
            </a:r>
            <a:r>
              <a:rPr lang="ru-RU" sz="1400" dirty="0" smtClean="0">
                <a:solidFill>
                  <a:srgbClr val="000000"/>
                </a:solidFill>
                <a:latin typeface="Georgia"/>
              </a:rPr>
              <a:t>2023-2024 </a:t>
            </a:r>
            <a:r>
              <a:rPr lang="ru-RU" sz="1400" dirty="0" err="1">
                <a:solidFill>
                  <a:srgbClr val="000000"/>
                </a:solidFill>
                <a:latin typeface="Georgia"/>
              </a:rPr>
              <a:t>н.р</a:t>
            </a:r>
            <a:r>
              <a:rPr lang="ru-RU" sz="1400" dirty="0">
                <a:solidFill>
                  <a:srgbClr val="000000"/>
                </a:solidFill>
                <a:latin typeface="Georgia"/>
              </a:rPr>
              <a:t>. – </a:t>
            </a:r>
            <a:r>
              <a:rPr lang="ru-RU" sz="1400" dirty="0" smtClean="0">
                <a:solidFill>
                  <a:srgbClr val="000000"/>
                </a:solidFill>
                <a:latin typeface="Georgia"/>
              </a:rPr>
              <a:t>«Здоров</a:t>
            </a:r>
            <a:r>
              <a:rPr lang="en-US" sz="1400" dirty="0" smtClean="0">
                <a:solidFill>
                  <a:srgbClr val="000000"/>
                </a:solidFill>
                <a:latin typeface="Georgia"/>
              </a:rPr>
              <a:t>’</a:t>
            </a:r>
            <a:r>
              <a:rPr lang="ru-RU" sz="1400" dirty="0" err="1" smtClean="0">
                <a:solidFill>
                  <a:srgbClr val="000000"/>
                </a:solidFill>
                <a:latin typeface="Georgia"/>
              </a:rPr>
              <a:t>язберігаючі</a:t>
            </a:r>
            <a:r>
              <a:rPr lang="ru-RU" sz="1400" dirty="0" smtClean="0">
                <a:solidFill>
                  <a:srgbClr val="000000"/>
                </a:solidFill>
                <a:latin typeface="Georgia"/>
              </a:rPr>
              <a:t> </a:t>
            </a:r>
            <a:r>
              <a:rPr lang="ru-RU" sz="1400" dirty="0" err="1" smtClean="0">
                <a:solidFill>
                  <a:srgbClr val="000000"/>
                </a:solidFill>
                <a:latin typeface="Georgia"/>
              </a:rPr>
              <a:t>інноваційні</a:t>
            </a:r>
            <a:r>
              <a:rPr lang="ru-RU" sz="1400" dirty="0" smtClean="0">
                <a:solidFill>
                  <a:srgbClr val="000000"/>
                </a:solidFill>
                <a:latin typeface="Georgia"/>
              </a:rPr>
              <a:t> </a:t>
            </a:r>
            <a:r>
              <a:rPr lang="ru-RU" sz="1400" dirty="0" err="1" smtClean="0">
                <a:solidFill>
                  <a:srgbClr val="000000"/>
                </a:solidFill>
                <a:latin typeface="Georgia"/>
              </a:rPr>
              <a:t>технології</a:t>
            </a:r>
            <a:r>
              <a:rPr lang="ru-RU" sz="1400" dirty="0" smtClean="0">
                <a:solidFill>
                  <a:srgbClr val="000000"/>
                </a:solidFill>
                <a:latin typeface="Georgia"/>
              </a:rPr>
              <a:t> </a:t>
            </a:r>
            <a:r>
              <a:rPr lang="ru-RU" sz="1400" dirty="0" err="1" smtClean="0">
                <a:solidFill>
                  <a:srgbClr val="000000"/>
                </a:solidFill>
                <a:latin typeface="Georgia"/>
              </a:rPr>
              <a:t>навчання</a:t>
            </a:r>
            <a:r>
              <a:rPr lang="ru-RU" sz="1400" dirty="0" smtClean="0">
                <a:solidFill>
                  <a:srgbClr val="000000"/>
                </a:solidFill>
                <a:latin typeface="Georgia"/>
              </a:rPr>
              <a:t> та </a:t>
            </a:r>
            <a:r>
              <a:rPr lang="ru-RU" sz="1400" dirty="0" err="1" smtClean="0">
                <a:solidFill>
                  <a:srgbClr val="000000"/>
                </a:solidFill>
                <a:latin typeface="Georgia"/>
              </a:rPr>
              <a:t>виховання</a:t>
            </a:r>
            <a:r>
              <a:rPr lang="ru-RU" sz="1400" dirty="0" smtClean="0">
                <a:solidFill>
                  <a:srgbClr val="000000"/>
                </a:solidFill>
                <a:latin typeface="Georgia"/>
              </a:rPr>
              <a:t> </a:t>
            </a:r>
            <a:r>
              <a:rPr lang="ru-RU" sz="1400" dirty="0" err="1" smtClean="0">
                <a:solidFill>
                  <a:srgbClr val="000000"/>
                </a:solidFill>
                <a:latin typeface="Georgia"/>
              </a:rPr>
              <a:t>здобувачів</a:t>
            </a:r>
            <a:r>
              <a:rPr lang="ru-RU" sz="1400" dirty="0" smtClean="0">
                <a:solidFill>
                  <a:srgbClr val="000000"/>
                </a:solidFill>
                <a:latin typeface="Georgia"/>
              </a:rPr>
              <a:t> </a:t>
            </a:r>
            <a:r>
              <a:rPr lang="ru-RU" sz="1400" dirty="0" err="1" smtClean="0">
                <a:solidFill>
                  <a:srgbClr val="000000"/>
                </a:solidFill>
                <a:latin typeface="Georgia"/>
              </a:rPr>
              <a:t>освіти</a:t>
            </a:r>
            <a:r>
              <a:rPr lang="ru-RU" sz="1400" dirty="0" smtClean="0">
                <a:solidFill>
                  <a:srgbClr val="000000"/>
                </a:solidFill>
                <a:latin typeface="Georgia"/>
              </a:rPr>
              <a:t> </a:t>
            </a:r>
            <a:r>
              <a:rPr lang="ru-RU" sz="1400" dirty="0" err="1" smtClean="0">
                <a:solidFill>
                  <a:srgbClr val="000000"/>
                </a:solidFill>
                <a:latin typeface="Georgia"/>
              </a:rPr>
              <a:t>ліцею</a:t>
            </a:r>
            <a:r>
              <a:rPr lang="ru-RU" sz="1400" dirty="0" smtClean="0">
                <a:solidFill>
                  <a:srgbClr val="000000"/>
                </a:solidFill>
                <a:latin typeface="Georgia"/>
              </a:rPr>
              <a:t>».</a:t>
            </a:r>
            <a:endParaRPr lang="ru-RU" sz="1400" dirty="0">
              <a:solidFill>
                <a:srgbClr val="000000"/>
              </a:solidFill>
              <a:latin typeface="Georgia"/>
            </a:endParaRPr>
          </a:p>
          <a:p>
            <a:pPr marL="0" indent="0" algn="just">
              <a:buNone/>
            </a:pPr>
            <a:r>
              <a:rPr lang="ru-RU" sz="1400" dirty="0">
                <a:solidFill>
                  <a:srgbClr val="000000"/>
                </a:solidFill>
                <a:latin typeface="Georgia"/>
              </a:rPr>
              <a:t>  Центром </a:t>
            </a:r>
            <a:r>
              <a:rPr lang="ru-RU" sz="1400" dirty="0" err="1">
                <a:solidFill>
                  <a:srgbClr val="000000"/>
                </a:solidFill>
                <a:latin typeface="Georgia"/>
              </a:rPr>
              <a:t>методичної</a:t>
            </a:r>
            <a:r>
              <a:rPr lang="ru-RU" sz="1400" dirty="0">
                <a:solidFill>
                  <a:srgbClr val="000000"/>
                </a:solidFill>
                <a:latin typeface="Georgia"/>
              </a:rPr>
              <a:t> </a:t>
            </a:r>
            <a:r>
              <a:rPr lang="ru-RU" sz="1400" dirty="0" err="1">
                <a:solidFill>
                  <a:srgbClr val="000000"/>
                </a:solidFill>
                <a:latin typeface="Georgia"/>
              </a:rPr>
              <a:t>роботи</a:t>
            </a:r>
            <a:r>
              <a:rPr lang="ru-RU" sz="1400" dirty="0">
                <a:solidFill>
                  <a:srgbClr val="000000"/>
                </a:solidFill>
                <a:latin typeface="Georgia"/>
              </a:rPr>
              <a:t> </a:t>
            </a:r>
            <a:r>
              <a:rPr lang="ru-RU" sz="1400" dirty="0" err="1" smtClean="0">
                <a:solidFill>
                  <a:srgbClr val="000000"/>
                </a:solidFill>
                <a:latin typeface="Georgia"/>
              </a:rPr>
              <a:t>був</a:t>
            </a:r>
            <a:r>
              <a:rPr lang="ru-RU" sz="1400" dirty="0" smtClean="0">
                <a:solidFill>
                  <a:srgbClr val="000000"/>
                </a:solidFill>
                <a:latin typeface="Georgia"/>
              </a:rPr>
              <a:t> </a:t>
            </a:r>
            <a:r>
              <a:rPr lang="ru-RU" sz="1400" dirty="0" err="1">
                <a:solidFill>
                  <a:srgbClr val="000000"/>
                </a:solidFill>
                <a:latin typeface="Georgia"/>
              </a:rPr>
              <a:t>методичний</a:t>
            </a:r>
            <a:r>
              <a:rPr lang="ru-RU" sz="1400" dirty="0">
                <a:solidFill>
                  <a:srgbClr val="000000"/>
                </a:solidFill>
                <a:latin typeface="Georgia"/>
              </a:rPr>
              <a:t> </a:t>
            </a:r>
            <a:r>
              <a:rPr lang="ru-RU" sz="1400" dirty="0" err="1">
                <a:solidFill>
                  <a:srgbClr val="000000"/>
                </a:solidFill>
                <a:latin typeface="Georgia"/>
              </a:rPr>
              <a:t>кабінет</a:t>
            </a:r>
            <a:r>
              <a:rPr lang="ru-RU" sz="1400" dirty="0">
                <a:solidFill>
                  <a:srgbClr val="000000"/>
                </a:solidFill>
                <a:latin typeface="Georgia"/>
              </a:rPr>
              <a:t>, де </a:t>
            </a:r>
            <a:r>
              <a:rPr lang="ru-RU" sz="1400" dirty="0" err="1">
                <a:solidFill>
                  <a:srgbClr val="000000"/>
                </a:solidFill>
                <a:latin typeface="Georgia"/>
              </a:rPr>
              <a:t>зібрані</a:t>
            </a:r>
            <a:r>
              <a:rPr lang="ru-RU" sz="1400" dirty="0">
                <a:solidFill>
                  <a:srgbClr val="000000"/>
                </a:solidFill>
                <a:latin typeface="Georgia"/>
              </a:rPr>
              <a:t> </a:t>
            </a:r>
            <a:r>
              <a:rPr lang="ru-RU" sz="1400" dirty="0" err="1">
                <a:solidFill>
                  <a:srgbClr val="000000"/>
                </a:solidFill>
                <a:latin typeface="Georgia"/>
              </a:rPr>
              <a:t>інформаційні</a:t>
            </a:r>
            <a:r>
              <a:rPr lang="ru-RU" sz="1400" dirty="0">
                <a:solidFill>
                  <a:srgbClr val="000000"/>
                </a:solidFill>
                <a:latin typeface="Georgia"/>
              </a:rPr>
              <a:t>, </a:t>
            </a:r>
            <a:r>
              <a:rPr lang="ru-RU" sz="1400" dirty="0" err="1">
                <a:solidFill>
                  <a:srgbClr val="000000"/>
                </a:solidFill>
                <a:latin typeface="Georgia"/>
              </a:rPr>
              <a:t>навчально-методичні</a:t>
            </a:r>
            <a:r>
              <a:rPr lang="ru-RU" sz="1400" dirty="0">
                <a:solidFill>
                  <a:srgbClr val="000000"/>
                </a:solidFill>
                <a:latin typeface="Georgia"/>
              </a:rPr>
              <a:t>, </a:t>
            </a:r>
            <a:r>
              <a:rPr lang="ru-RU" sz="1400" dirty="0" err="1">
                <a:solidFill>
                  <a:srgbClr val="000000"/>
                </a:solidFill>
                <a:latin typeface="Georgia"/>
              </a:rPr>
              <a:t>нормативні</a:t>
            </a:r>
            <a:r>
              <a:rPr lang="ru-RU" sz="1400" dirty="0">
                <a:solidFill>
                  <a:srgbClr val="000000"/>
                </a:solidFill>
                <a:latin typeface="Georgia"/>
              </a:rPr>
              <a:t> </a:t>
            </a:r>
            <a:r>
              <a:rPr lang="ru-RU" sz="1400" dirty="0" err="1">
                <a:solidFill>
                  <a:srgbClr val="000000"/>
                </a:solidFill>
                <a:latin typeface="Georgia"/>
              </a:rPr>
              <a:t>матеріали</a:t>
            </a:r>
            <a:r>
              <a:rPr lang="ru-RU" sz="1400" dirty="0">
                <a:solidFill>
                  <a:srgbClr val="000000"/>
                </a:solidFill>
                <a:latin typeface="Georgia"/>
              </a:rPr>
              <a:t>, </a:t>
            </a:r>
            <a:r>
              <a:rPr lang="ru-RU" sz="1400" dirty="0" err="1">
                <a:solidFill>
                  <a:srgbClr val="000000"/>
                </a:solidFill>
                <a:latin typeface="Georgia"/>
              </a:rPr>
              <a:t>матеріали</a:t>
            </a:r>
            <a:r>
              <a:rPr lang="ru-RU" sz="1400" dirty="0">
                <a:solidFill>
                  <a:srgbClr val="000000"/>
                </a:solidFill>
                <a:latin typeface="Georgia"/>
              </a:rPr>
              <a:t> </a:t>
            </a:r>
            <a:r>
              <a:rPr lang="ru-RU" sz="1400" dirty="0" err="1">
                <a:solidFill>
                  <a:srgbClr val="000000"/>
                </a:solidFill>
                <a:latin typeface="Georgia"/>
              </a:rPr>
              <a:t>кращого</a:t>
            </a:r>
            <a:r>
              <a:rPr lang="ru-RU" sz="1400" dirty="0">
                <a:solidFill>
                  <a:srgbClr val="000000"/>
                </a:solidFill>
                <a:latin typeface="Georgia"/>
              </a:rPr>
              <a:t> </a:t>
            </a:r>
            <a:r>
              <a:rPr lang="ru-RU" sz="1400" dirty="0" err="1">
                <a:solidFill>
                  <a:srgbClr val="000000"/>
                </a:solidFill>
                <a:latin typeface="Georgia"/>
              </a:rPr>
              <a:t>досвіду</a:t>
            </a:r>
            <a:r>
              <a:rPr lang="ru-RU" sz="1400" dirty="0">
                <a:solidFill>
                  <a:srgbClr val="000000"/>
                </a:solidFill>
                <a:latin typeface="Georgia"/>
              </a:rPr>
              <a:t> </a:t>
            </a:r>
            <a:r>
              <a:rPr lang="ru-RU" sz="1400" dirty="0" err="1">
                <a:solidFill>
                  <a:srgbClr val="000000"/>
                </a:solidFill>
                <a:latin typeface="Georgia"/>
              </a:rPr>
              <a:t>педагогічних</a:t>
            </a:r>
            <a:r>
              <a:rPr lang="ru-RU" sz="1400" dirty="0">
                <a:solidFill>
                  <a:srgbClr val="000000"/>
                </a:solidFill>
                <a:latin typeface="Georgia"/>
              </a:rPr>
              <a:t> </a:t>
            </a:r>
            <a:r>
              <a:rPr lang="ru-RU" sz="1400" dirty="0" err="1">
                <a:solidFill>
                  <a:srgbClr val="000000"/>
                </a:solidFill>
                <a:latin typeface="Georgia"/>
              </a:rPr>
              <a:t>працівників</a:t>
            </a:r>
            <a:r>
              <a:rPr lang="ru-RU" sz="1400" dirty="0">
                <a:solidFill>
                  <a:srgbClr val="000000"/>
                </a:solidFill>
                <a:latin typeface="Georgia"/>
              </a:rPr>
              <a:t>, </a:t>
            </a:r>
            <a:r>
              <a:rPr lang="ru-RU" sz="1400" dirty="0" err="1">
                <a:solidFill>
                  <a:srgbClr val="000000"/>
                </a:solidFill>
                <a:latin typeface="Georgia"/>
              </a:rPr>
              <a:t>плануюча</a:t>
            </a:r>
            <a:r>
              <a:rPr lang="ru-RU" sz="1400" dirty="0">
                <a:solidFill>
                  <a:srgbClr val="000000"/>
                </a:solidFill>
                <a:latin typeface="Georgia"/>
              </a:rPr>
              <a:t> та </a:t>
            </a:r>
            <a:r>
              <a:rPr lang="ru-RU" sz="1400" dirty="0" err="1">
                <a:solidFill>
                  <a:srgbClr val="000000"/>
                </a:solidFill>
                <a:latin typeface="Georgia"/>
              </a:rPr>
              <a:t>звітна</a:t>
            </a:r>
            <a:r>
              <a:rPr lang="ru-RU" sz="1400" dirty="0">
                <a:solidFill>
                  <a:srgbClr val="000000"/>
                </a:solidFill>
                <a:latin typeface="Georgia"/>
              </a:rPr>
              <a:t> </a:t>
            </a:r>
            <a:r>
              <a:rPr lang="ru-RU" sz="1400" dirty="0" err="1">
                <a:solidFill>
                  <a:srgbClr val="000000"/>
                </a:solidFill>
                <a:latin typeface="Georgia"/>
              </a:rPr>
              <a:t>документація</a:t>
            </a:r>
            <a:r>
              <a:rPr lang="ru-RU" sz="1400" dirty="0">
                <a:solidFill>
                  <a:srgbClr val="000000"/>
                </a:solidFill>
                <a:latin typeface="Georgia"/>
              </a:rPr>
              <a:t>, </a:t>
            </a:r>
            <a:r>
              <a:rPr lang="ru-RU" sz="1400" dirty="0" err="1">
                <a:solidFill>
                  <a:srgbClr val="000000"/>
                </a:solidFill>
                <a:latin typeface="Georgia"/>
              </a:rPr>
              <a:t>наочні</a:t>
            </a:r>
            <a:r>
              <a:rPr lang="ru-RU" sz="1400" dirty="0">
                <a:solidFill>
                  <a:srgbClr val="000000"/>
                </a:solidFill>
                <a:latin typeface="Georgia"/>
              </a:rPr>
              <a:t> </a:t>
            </a:r>
            <a:r>
              <a:rPr lang="ru-RU" sz="1400" dirty="0" err="1">
                <a:solidFill>
                  <a:srgbClr val="000000"/>
                </a:solidFill>
                <a:latin typeface="Georgia"/>
              </a:rPr>
              <a:t>матеріали</a:t>
            </a:r>
            <a:r>
              <a:rPr lang="ru-RU" sz="1400" dirty="0">
                <a:solidFill>
                  <a:srgbClr val="000000"/>
                </a:solidFill>
                <a:latin typeface="Georgia"/>
              </a:rPr>
              <a:t>, </a:t>
            </a:r>
            <a:r>
              <a:rPr lang="ru-RU" sz="1400" dirty="0" err="1">
                <a:solidFill>
                  <a:srgbClr val="000000"/>
                </a:solidFill>
                <a:latin typeface="Georgia"/>
              </a:rPr>
              <a:t>узагальнений</a:t>
            </a:r>
            <a:r>
              <a:rPr lang="ru-RU" sz="1400" dirty="0">
                <a:solidFill>
                  <a:srgbClr val="000000"/>
                </a:solidFill>
                <a:latin typeface="Georgia"/>
              </a:rPr>
              <a:t> </a:t>
            </a:r>
            <a:r>
              <a:rPr lang="ru-RU" sz="1400" dirty="0" err="1">
                <a:solidFill>
                  <a:srgbClr val="000000"/>
                </a:solidFill>
                <a:latin typeface="Georgia"/>
              </a:rPr>
              <a:t>досвід</a:t>
            </a:r>
            <a:r>
              <a:rPr lang="ru-RU" sz="1400" dirty="0">
                <a:solidFill>
                  <a:srgbClr val="000000"/>
                </a:solidFill>
                <a:latin typeface="Georgia"/>
              </a:rPr>
              <a:t> </a:t>
            </a:r>
            <a:r>
              <a:rPr lang="ru-RU" sz="1400" dirty="0" err="1">
                <a:solidFill>
                  <a:srgbClr val="000000"/>
                </a:solidFill>
                <a:latin typeface="Georgia"/>
              </a:rPr>
              <a:t>роботи</a:t>
            </a:r>
            <a:r>
              <a:rPr lang="ru-RU" sz="1400" dirty="0">
                <a:solidFill>
                  <a:srgbClr val="000000"/>
                </a:solidFill>
                <a:latin typeface="Georgia"/>
              </a:rPr>
              <a:t> </a:t>
            </a:r>
            <a:r>
              <a:rPr lang="ru-RU" sz="1400" dirty="0" err="1">
                <a:solidFill>
                  <a:srgbClr val="000000"/>
                </a:solidFill>
                <a:latin typeface="Georgia"/>
              </a:rPr>
              <a:t>методичних</a:t>
            </a:r>
            <a:r>
              <a:rPr lang="ru-RU" sz="1400" dirty="0">
                <a:solidFill>
                  <a:srgbClr val="000000"/>
                </a:solidFill>
                <a:latin typeface="Georgia"/>
              </a:rPr>
              <a:t> </a:t>
            </a:r>
            <a:r>
              <a:rPr lang="ru-RU" sz="1400" dirty="0" err="1">
                <a:solidFill>
                  <a:srgbClr val="000000"/>
                </a:solidFill>
                <a:latin typeface="Georgia"/>
              </a:rPr>
              <a:t>комісії</a:t>
            </a:r>
            <a:r>
              <a:rPr lang="ru-RU" sz="1400" dirty="0">
                <a:solidFill>
                  <a:srgbClr val="000000"/>
                </a:solidFill>
                <a:latin typeface="Georgia"/>
              </a:rPr>
              <a:t> </a:t>
            </a:r>
            <a:r>
              <a:rPr lang="ru-RU" sz="1400" dirty="0" err="1">
                <a:solidFill>
                  <a:srgbClr val="000000"/>
                </a:solidFill>
                <a:latin typeface="Georgia"/>
              </a:rPr>
              <a:t>тощо</a:t>
            </a:r>
            <a:r>
              <a:rPr lang="ru-RU" sz="1400" dirty="0">
                <a:solidFill>
                  <a:srgbClr val="000000"/>
                </a:solidFill>
                <a:latin typeface="Georgia"/>
              </a:rPr>
              <a:t>.</a:t>
            </a:r>
          </a:p>
          <a:p>
            <a:pPr marL="0" indent="0" algn="just">
              <a:buNone/>
            </a:pPr>
            <a:r>
              <a:rPr lang="ru-RU" sz="1400" dirty="0" smtClean="0">
                <a:solidFill>
                  <a:srgbClr val="000000"/>
                </a:solidFill>
                <a:latin typeface="Georgia"/>
              </a:rPr>
              <a:t>   У </a:t>
            </a:r>
            <a:r>
              <a:rPr lang="ru-RU" sz="1400" dirty="0" err="1">
                <a:solidFill>
                  <a:srgbClr val="000000"/>
                </a:solidFill>
                <a:latin typeface="Georgia"/>
              </a:rPr>
              <a:t>закладі</a:t>
            </a:r>
            <a:r>
              <a:rPr lang="ru-RU" sz="1400" dirty="0">
                <a:solidFill>
                  <a:srgbClr val="000000"/>
                </a:solidFill>
                <a:latin typeface="Georgia"/>
              </a:rPr>
              <a:t> </a:t>
            </a:r>
            <a:r>
              <a:rPr lang="ru-RU" sz="1400" dirty="0" err="1">
                <a:solidFill>
                  <a:srgbClr val="000000"/>
                </a:solidFill>
                <a:latin typeface="Georgia"/>
              </a:rPr>
              <a:t>освіти</a:t>
            </a:r>
            <a:r>
              <a:rPr lang="ru-RU" sz="1400" dirty="0">
                <a:solidFill>
                  <a:srgbClr val="000000"/>
                </a:solidFill>
                <a:latin typeface="Georgia"/>
              </a:rPr>
              <a:t> </a:t>
            </a:r>
            <a:r>
              <a:rPr lang="ru-RU" sz="1400" dirty="0" smtClean="0">
                <a:solidFill>
                  <a:srgbClr val="000000"/>
                </a:solidFill>
                <a:latin typeface="Georgia"/>
              </a:rPr>
              <a:t> </a:t>
            </a:r>
            <a:r>
              <a:rPr lang="uk-UA" sz="1400" dirty="0">
                <a:solidFill>
                  <a:schemeClr val="tx1"/>
                </a:solidFill>
                <a:latin typeface="Times New Roman" pitchFamily="18" charset="0"/>
                <a:cs typeface="Times New Roman" pitchFamily="18" charset="0"/>
              </a:rPr>
              <a:t>з</a:t>
            </a:r>
            <a:r>
              <a:rPr lang="uk-UA" sz="1400" dirty="0" smtClean="0">
                <a:solidFill>
                  <a:schemeClr val="tx1"/>
                </a:solidFill>
                <a:latin typeface="Times New Roman" pitchFamily="18" charset="0"/>
                <a:cs typeface="Times New Roman" pitchFamily="18" charset="0"/>
              </a:rPr>
              <a:t>гідно </a:t>
            </a:r>
            <a:r>
              <a:rPr lang="uk-UA" sz="1400" dirty="0">
                <a:solidFill>
                  <a:schemeClr val="tx1"/>
                </a:solidFill>
                <a:latin typeface="Times New Roman" pitchFamily="18" charset="0"/>
                <a:cs typeface="Times New Roman" pitchFamily="18" charset="0"/>
              </a:rPr>
              <a:t>наказу «Про створення методичних комісій, призначення голів методичних комісій та методичних керівників навчально-виробничої діяльності ІПП» </a:t>
            </a:r>
            <a:r>
              <a:rPr lang="uk-UA" sz="1400" dirty="0" smtClean="0">
                <a:solidFill>
                  <a:schemeClr val="tx1"/>
                </a:solidFill>
                <a:latin typeface="Times New Roman" pitchFamily="18" charset="0"/>
                <a:cs typeface="Times New Roman" pitchFamily="18" charset="0"/>
              </a:rPr>
              <a:t>було </a:t>
            </a:r>
            <a:r>
              <a:rPr lang="uk-UA" sz="1400" dirty="0">
                <a:solidFill>
                  <a:schemeClr val="tx1"/>
                </a:solidFill>
                <a:latin typeface="Times New Roman" pitchFamily="18" charset="0"/>
                <a:cs typeface="Times New Roman" pitchFamily="18" charset="0"/>
              </a:rPr>
              <a:t>створено  та працювало упродовж навчального року 6 методичних комісій:  дві -  викладачів  загальноосвітніх дисциплін (голови - </a:t>
            </a:r>
            <a:r>
              <a:rPr lang="uk-UA" sz="1400" dirty="0" err="1">
                <a:solidFill>
                  <a:schemeClr val="tx1"/>
                </a:solidFill>
                <a:latin typeface="Times New Roman" pitchFamily="18" charset="0"/>
                <a:cs typeface="Times New Roman" pitchFamily="18" charset="0"/>
              </a:rPr>
              <a:t>Дзера</a:t>
            </a:r>
            <a:r>
              <a:rPr lang="uk-UA" sz="1400" dirty="0">
                <a:solidFill>
                  <a:schemeClr val="tx1"/>
                </a:solidFill>
                <a:latin typeface="Times New Roman" pitchFamily="18" charset="0"/>
                <a:cs typeface="Times New Roman" pitchFamily="18" charset="0"/>
              </a:rPr>
              <a:t> Н.А.; Боровик Н.В.), чотири -  професійного спрямування (</a:t>
            </a:r>
            <a:r>
              <a:rPr lang="uk-UA" sz="1400" dirty="0" err="1">
                <a:solidFill>
                  <a:schemeClr val="tx1"/>
                </a:solidFill>
                <a:latin typeface="Times New Roman" pitchFamily="18" charset="0"/>
                <a:cs typeface="Times New Roman" pitchFamily="18" charset="0"/>
              </a:rPr>
              <a:t>голова-</a:t>
            </a:r>
            <a:r>
              <a:rPr lang="uk-UA" sz="1400" dirty="0">
                <a:solidFill>
                  <a:schemeClr val="tx1"/>
                </a:solidFill>
                <a:latin typeface="Times New Roman" pitchFamily="18" charset="0"/>
                <a:cs typeface="Times New Roman" pitchFamily="18" charset="0"/>
              </a:rPr>
              <a:t> </a:t>
            </a:r>
            <a:r>
              <a:rPr lang="uk-UA" sz="1400" dirty="0" err="1">
                <a:solidFill>
                  <a:schemeClr val="tx1"/>
                </a:solidFill>
                <a:latin typeface="Times New Roman" pitchFamily="18" charset="0"/>
                <a:cs typeface="Times New Roman" pitchFamily="18" charset="0"/>
              </a:rPr>
              <a:t>Повх</a:t>
            </a:r>
            <a:r>
              <a:rPr lang="uk-UA" sz="1400" dirty="0">
                <a:solidFill>
                  <a:schemeClr val="tx1"/>
                </a:solidFill>
                <a:latin typeface="Times New Roman" pitchFamily="18" charset="0"/>
                <a:cs typeface="Times New Roman" pitchFamily="18" charset="0"/>
              </a:rPr>
              <a:t> О.Г.; методичні керівники навчально-виробничої діяльності ІПП - </a:t>
            </a:r>
            <a:r>
              <a:rPr lang="uk-UA" sz="1400" dirty="0" err="1">
                <a:solidFill>
                  <a:schemeClr val="tx1"/>
                </a:solidFill>
                <a:latin typeface="Times New Roman" pitchFamily="18" charset="0"/>
                <a:cs typeface="Times New Roman" pitchFamily="18" charset="0"/>
              </a:rPr>
              <a:t>Козютинський</a:t>
            </a:r>
            <a:r>
              <a:rPr lang="uk-UA" sz="1400" dirty="0">
                <a:solidFill>
                  <a:schemeClr val="tx1"/>
                </a:solidFill>
                <a:latin typeface="Times New Roman" pitchFamily="18" charset="0"/>
                <a:cs typeface="Times New Roman" pitchFamily="18" charset="0"/>
              </a:rPr>
              <a:t> М.В., Кобилянська К.А., </a:t>
            </a:r>
            <a:r>
              <a:rPr lang="uk-UA" sz="1400" dirty="0" err="1">
                <a:solidFill>
                  <a:schemeClr val="tx1"/>
                </a:solidFill>
                <a:latin typeface="Times New Roman" pitchFamily="18" charset="0"/>
                <a:cs typeface="Times New Roman" pitchFamily="18" charset="0"/>
              </a:rPr>
              <a:t>Одукалець</a:t>
            </a:r>
            <a:r>
              <a:rPr lang="uk-UA" sz="1400" dirty="0">
                <a:solidFill>
                  <a:schemeClr val="tx1"/>
                </a:solidFill>
                <a:latin typeface="Times New Roman" pitchFamily="18" charset="0"/>
                <a:cs typeface="Times New Roman" pitchFamily="18" charset="0"/>
              </a:rPr>
              <a:t> О.В</a:t>
            </a:r>
            <a:r>
              <a:rPr lang="uk-UA" sz="1400" dirty="0" smtClean="0">
                <a:solidFill>
                  <a:schemeClr val="tx1"/>
                </a:solidFill>
                <a:latin typeface="Times New Roman" pitchFamily="18" charset="0"/>
                <a:cs typeface="Times New Roman" pitchFamily="18" charset="0"/>
              </a:rPr>
              <a:t>.).</a:t>
            </a:r>
          </a:p>
          <a:p>
            <a:pPr marL="0" indent="0" algn="just">
              <a:buNone/>
            </a:pPr>
            <a:r>
              <a:rPr lang="uk-UA" sz="1400" dirty="0" smtClean="0">
                <a:solidFill>
                  <a:schemeClr val="tx1"/>
                </a:solidFill>
                <a:latin typeface="Times New Roman" pitchFamily="18" charset="0"/>
                <a:cs typeface="Times New Roman" pitchFamily="18" charset="0"/>
              </a:rPr>
              <a:t>   Вибір </a:t>
            </a:r>
            <a:r>
              <a:rPr lang="uk-UA" sz="1400" dirty="0">
                <a:solidFill>
                  <a:schemeClr val="tx1"/>
                </a:solidFill>
                <a:latin typeface="Times New Roman" pitchFamily="18" charset="0"/>
                <a:cs typeface="Times New Roman" pitchFamily="18" charset="0"/>
              </a:rPr>
              <a:t>змісту, форм та методів роботи методичних комісій здійснювався залежно від конкретних умов роботи та індивідуальних потреб її членів. Основними напрямками роботи методичних комісій було: корегування навчально-програмної документації; впровадження в освітній процес </a:t>
            </a:r>
            <a:r>
              <a:rPr lang="uk-UA" sz="1400" dirty="0" smtClean="0">
                <a:solidFill>
                  <a:schemeClr val="tx1"/>
                </a:solidFill>
                <a:latin typeface="Times New Roman" pitchFamily="18" charset="0"/>
                <a:cs typeface="Times New Roman" pitchFamily="18" charset="0"/>
              </a:rPr>
              <a:t>кращого </a:t>
            </a:r>
            <a:r>
              <a:rPr lang="uk-UA" sz="1400" dirty="0">
                <a:solidFill>
                  <a:schemeClr val="tx1"/>
                </a:solidFill>
                <a:latin typeface="Times New Roman" pitchFamily="18" charset="0"/>
                <a:cs typeface="Times New Roman" pitchFamily="18" charset="0"/>
              </a:rPr>
              <a:t>педагогічного досвіду, інноваційних педагогічних і виробничих технологій, регіонального компоненту; професійна спрямованість навчання; нестандартні форми проведення уроків; поновлення та поповнення  КМЗ професій та предметів тощо</a:t>
            </a:r>
            <a:r>
              <a:rPr lang="uk-UA" sz="1400" dirty="0" smtClean="0">
                <a:solidFill>
                  <a:schemeClr val="tx1"/>
                </a:solidFill>
                <a:latin typeface="Times New Roman" pitchFamily="18" charset="0"/>
                <a:cs typeface="Times New Roman" pitchFamily="18" charset="0"/>
              </a:rPr>
              <a:t>.</a:t>
            </a:r>
            <a:endParaRPr lang="ru-RU" sz="1400" dirty="0" smtClean="0">
              <a:solidFill>
                <a:schemeClr val="tx1"/>
              </a:solidFill>
              <a:latin typeface="Times New Roman" pitchFamily="18" charset="0"/>
              <a:cs typeface="Times New Roman" pitchFamily="18" charset="0"/>
            </a:endParaRPr>
          </a:p>
          <a:p>
            <a:pPr marL="0" indent="0" algn="just">
              <a:buNone/>
            </a:pPr>
            <a:r>
              <a:rPr lang="uk-UA" sz="1400" dirty="0" smtClean="0">
                <a:solidFill>
                  <a:schemeClr val="tx1"/>
                </a:solidFill>
                <a:latin typeface="Times New Roman"/>
                <a:ea typeface="Times New Roman"/>
              </a:rPr>
              <a:t>   Методична </a:t>
            </a:r>
            <a:r>
              <a:rPr lang="uk-UA" sz="1400" dirty="0">
                <a:solidFill>
                  <a:schemeClr val="tx1"/>
                </a:solidFill>
                <a:latin typeface="Times New Roman"/>
                <a:ea typeface="Times New Roman"/>
              </a:rPr>
              <a:t>робота </a:t>
            </a:r>
            <a:r>
              <a:rPr lang="uk-UA" sz="1400" dirty="0" smtClean="0">
                <a:solidFill>
                  <a:schemeClr val="tx1"/>
                </a:solidFill>
                <a:latin typeface="Times New Roman"/>
                <a:ea typeface="Times New Roman"/>
              </a:rPr>
              <a:t>у Ліцеї </a:t>
            </a:r>
            <a:r>
              <a:rPr lang="uk-UA" sz="1400" dirty="0">
                <a:solidFill>
                  <a:schemeClr val="tx1"/>
                </a:solidFill>
                <a:latin typeface="Times New Roman"/>
                <a:ea typeface="Times New Roman"/>
              </a:rPr>
              <a:t>проводилася через педагогічну раду; інструктивно-методичні наради; методичні комісії;  педагогічні читання;  школи: молодого педагога, педагогічної майстерності, класного керівника, </a:t>
            </a:r>
            <a:r>
              <a:rPr lang="uk-UA" sz="1400" dirty="0" err="1">
                <a:solidFill>
                  <a:schemeClr val="tx1"/>
                </a:solidFill>
                <a:latin typeface="Times New Roman"/>
                <a:ea typeface="Times New Roman"/>
              </a:rPr>
              <a:t>профорієнтатора</a:t>
            </a:r>
            <a:r>
              <a:rPr lang="uk-UA" sz="1400" dirty="0">
                <a:solidFill>
                  <a:schemeClr val="tx1"/>
                </a:solidFill>
                <a:latin typeface="Times New Roman"/>
                <a:ea typeface="Times New Roman"/>
              </a:rPr>
              <a:t>; творчі групи, творчі лабораторії; відкриті уроки;  </a:t>
            </a:r>
            <a:r>
              <a:rPr lang="uk-UA" sz="1400" dirty="0" err="1">
                <a:solidFill>
                  <a:schemeClr val="tx1"/>
                </a:solidFill>
                <a:latin typeface="Times New Roman"/>
                <a:ea typeface="Times New Roman"/>
              </a:rPr>
              <a:t>взаємовідвідування</a:t>
            </a:r>
            <a:r>
              <a:rPr lang="uk-UA" sz="1400" dirty="0">
                <a:solidFill>
                  <a:schemeClr val="tx1"/>
                </a:solidFill>
                <a:latin typeface="Times New Roman"/>
                <a:ea typeface="Times New Roman"/>
              </a:rPr>
              <a:t> уроків та позакласних заходів;  семінари;  </a:t>
            </a:r>
            <a:r>
              <a:rPr lang="uk-UA" sz="1400" dirty="0" smtClean="0">
                <a:solidFill>
                  <a:schemeClr val="tx1"/>
                </a:solidFill>
                <a:latin typeface="Times New Roman"/>
                <a:ea typeface="Times New Roman"/>
              </a:rPr>
              <a:t>конференції, методичні місячники, майстер-класи тощо.</a:t>
            </a:r>
            <a:endParaRPr lang="ru-RU" sz="1400" b="1" dirty="0">
              <a:solidFill>
                <a:schemeClr val="tx1"/>
              </a:solidFill>
              <a:latin typeface="Bahnschrift SemiLight Condensed" pitchFamily="34" charset="0"/>
            </a:endParaRPr>
          </a:p>
        </p:txBody>
      </p:sp>
      <p:sp>
        <p:nvSpPr>
          <p:cNvPr id="3" name="Заголовок 2"/>
          <p:cNvSpPr>
            <a:spLocks noGrp="1"/>
          </p:cNvSpPr>
          <p:nvPr>
            <p:ph type="title"/>
          </p:nvPr>
        </p:nvSpPr>
        <p:spPr>
          <a:xfrm>
            <a:off x="323528" y="0"/>
            <a:ext cx="8640960" cy="1124744"/>
          </a:xfrm>
        </p:spPr>
        <p:txBody>
          <a:bodyPr>
            <a:noAutofit/>
          </a:bodyPr>
          <a:lstStyle/>
          <a:p>
            <a:r>
              <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SemiLight Condensed" pitchFamily="34" charset="0"/>
              </a:rPr>
              <a:t>V</a:t>
            </a:r>
            <a:r>
              <a:rPr lang="ru-RU"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SemiLight Condensed" pitchFamily="34" charset="0"/>
              </a:rPr>
              <a:t>. </a:t>
            </a:r>
            <a:r>
              <a:rPr lang="ru-RU"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SemiLight Condensed" pitchFamily="34" charset="0"/>
              </a:rPr>
              <a:t>Організація</a:t>
            </a:r>
            <a:r>
              <a:rPr lang="ru-RU"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SemiLight Condensed" pitchFamily="34" charset="0"/>
              </a:rPr>
              <a:t> </a:t>
            </a:r>
            <a:r>
              <a:rPr lang="ru-RU"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SemiLight Condensed" pitchFamily="34" charset="0"/>
              </a:rPr>
              <a:t>навчально-методичної</a:t>
            </a:r>
            <a:r>
              <a:rPr lang="ru-RU"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SemiLight Condensed" pitchFamily="34" charset="0"/>
              </a:rPr>
              <a:t> </a:t>
            </a:r>
            <a:r>
              <a:rPr lang="ru-RU"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SemiLight Condensed" pitchFamily="34" charset="0"/>
              </a:rPr>
              <a:t>роботи</a:t>
            </a:r>
            <a:endParaRPr lang="ru-RU"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SemiLight Condensed" pitchFamily="34" charset="0"/>
            </a:endParaRPr>
          </a:p>
        </p:txBody>
      </p:sp>
    </p:spTree>
    <p:extLst>
      <p:ext uri="{BB962C8B-B14F-4D97-AF65-F5344CB8AC3E}">
        <p14:creationId xmlns:p14="http://schemas.microsoft.com/office/powerpoint/2010/main" val="311586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 calcmode="lin" valueType="num">
                                      <p:cBhvr additive="base">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 calcmode="lin" valueType="num">
                                      <p:cBhvr additive="base">
                                        <p:cTn id="26"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additive="base">
                                        <p:cTn id="3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 calcmode="lin" valueType="num">
                                      <p:cBhvr additive="base">
                                        <p:cTn id="3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
                                            <p:txEl>
                                              <p:pRg st="5" end="5"/>
                                            </p:txEl>
                                          </p:spTgt>
                                        </p:tgtEl>
                                        <p:attrNameLst>
                                          <p:attrName>style.visibility</p:attrName>
                                        </p:attrNameLst>
                                      </p:cBhvr>
                                      <p:to>
                                        <p:strVal val="visible"/>
                                      </p:to>
                                    </p:set>
                                    <p:anim calcmode="lin" valueType="num">
                                      <p:cBhvr additive="base">
                                        <p:cTn id="44"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
                                            <p:txEl>
                                              <p:pRg st="6" end="6"/>
                                            </p:txEl>
                                          </p:spTgt>
                                        </p:tgtEl>
                                        <p:attrNameLst>
                                          <p:attrName>style.visibility</p:attrName>
                                        </p:attrNameLst>
                                      </p:cBhvr>
                                      <p:to>
                                        <p:strVal val="visible"/>
                                      </p:to>
                                    </p:set>
                                    <p:anim calcmode="lin" valueType="num">
                                      <p:cBhvr additive="base">
                                        <p:cTn id="5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Байзан О\Desktop\IMG_20221220_091023_2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89248"/>
            <a:ext cx="3840427" cy="288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7" name="Picture 3" descr="C:\Users\Байзан О\Desktop\IMG_20240320_154852-768x4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1509" y="260648"/>
            <a:ext cx="3888432" cy="21872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C:\Users\Байзан О\Desktop\IMG_20240103_110747-scaled.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123006" y="2358033"/>
            <a:ext cx="4001446" cy="300421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1" name="Picture 7" descr="C:\Users\Байзан О\Desktop\20230201_12543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253799" flipV="1">
            <a:off x="5059456" y="4423009"/>
            <a:ext cx="3299605" cy="24747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C:\Users\Байзан О\Desktop\20230208_14114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482210" flipV="1">
            <a:off x="2216748" y="4416323"/>
            <a:ext cx="2863741" cy="21478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3" name="Picture 9" descr="G:\різні фото\Фото з телефона\20231212_151927_mfn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19" t="3362" r="17356" b="260"/>
          <a:stretch/>
        </p:blipFill>
        <p:spPr bwMode="auto">
          <a:xfrm rot="11779185" flipV="1">
            <a:off x="5265945" y="2322187"/>
            <a:ext cx="3705304" cy="24489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30505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07504" y="-675456"/>
            <a:ext cx="9036496" cy="8044253"/>
          </a:xfrm>
          <a:prstGeom prst="rect">
            <a:avLst/>
          </a:prstGeom>
        </p:spPr>
        <p:txBody>
          <a:bodyPr wrap="square">
            <a:spAutoFit/>
          </a:bodyPr>
          <a:lstStyle/>
          <a:p>
            <a:endParaRPr lang="uk-UA" sz="1200" dirty="0"/>
          </a:p>
          <a:p>
            <a:pPr algn="just"/>
            <a:r>
              <a:rPr lang="uk-UA" sz="1400" dirty="0" smtClean="0">
                <a:latin typeface="Times New Roman" pitchFamily="18" charset="0"/>
                <a:cs typeface="Times New Roman" pitchFamily="18" charset="0"/>
              </a:rPr>
              <a:t>    </a:t>
            </a:r>
            <a:endParaRPr lang="uk-UA" sz="1200" dirty="0" smtClean="0">
              <a:latin typeface="Times New Roman" pitchFamily="18" charset="0"/>
              <a:cs typeface="Times New Roman" pitchFamily="18" charset="0"/>
            </a:endParaRPr>
          </a:p>
          <a:p>
            <a:pPr algn="just"/>
            <a:r>
              <a:rPr lang="uk-UA" sz="1300" dirty="0">
                <a:latin typeface="Times New Roman" pitchFamily="18" charset="0"/>
                <a:cs typeface="Times New Roman" pitchFamily="18" charset="0"/>
              </a:rPr>
              <a:t> </a:t>
            </a:r>
            <a:r>
              <a:rPr lang="uk-UA" sz="1300" dirty="0" smtClean="0">
                <a:latin typeface="Times New Roman" pitchFamily="18" charset="0"/>
                <a:cs typeface="Times New Roman" pitchFamily="18" charset="0"/>
              </a:rPr>
              <a:t>  </a:t>
            </a:r>
          </a:p>
          <a:p>
            <a:pPr algn="just"/>
            <a:r>
              <a:rPr lang="uk-UA" sz="1300" dirty="0" smtClean="0">
                <a:latin typeface="Times New Roman" pitchFamily="18" charset="0"/>
                <a:cs typeface="Times New Roman" pitchFamily="18" charset="0"/>
              </a:rPr>
              <a:t> </a:t>
            </a:r>
          </a:p>
          <a:p>
            <a:pPr algn="just"/>
            <a:r>
              <a:rPr lang="uk-UA" sz="1300" dirty="0" smtClean="0">
                <a:latin typeface="Times New Roman" pitchFamily="18" charset="0"/>
                <a:cs typeface="Times New Roman" pitchFamily="18" charset="0"/>
              </a:rPr>
              <a:t>У 2023-2024 </a:t>
            </a:r>
            <a:r>
              <a:rPr lang="uk-UA" sz="1300" dirty="0" err="1">
                <a:latin typeface="Times New Roman" pitchFamily="18" charset="0"/>
                <a:cs typeface="Times New Roman" pitchFamily="18" charset="0"/>
              </a:rPr>
              <a:t>н.р</a:t>
            </a:r>
            <a:r>
              <a:rPr lang="uk-UA" sz="1300" dirty="0">
                <a:latin typeface="Times New Roman" pitchFamily="18" charset="0"/>
                <a:cs typeface="Times New Roman" pitchFamily="18" charset="0"/>
              </a:rPr>
              <a:t>. методична робота ліцею була направлена на впровадження нетрадиційних методик у навчально-виробничий процес, формування у педагогів творчості, креативності, і як результат:</a:t>
            </a:r>
            <a:endParaRPr lang="ru-RU" sz="1300" dirty="0">
              <a:latin typeface="Times New Roman" pitchFamily="18" charset="0"/>
              <a:cs typeface="Times New Roman" pitchFamily="18" charset="0"/>
            </a:endParaRPr>
          </a:p>
          <a:p>
            <a:pPr lvl="0" algn="just"/>
            <a:r>
              <a:rPr lang="uk-UA" sz="1300" dirty="0" smtClean="0">
                <a:latin typeface="Times New Roman" pitchFamily="18" charset="0"/>
                <a:cs typeface="Times New Roman" pitchFamily="18" charset="0"/>
              </a:rPr>
              <a:t>- І </a:t>
            </a:r>
            <a:r>
              <a:rPr lang="uk-UA" sz="1300" dirty="0">
                <a:latin typeface="Times New Roman" pitchFamily="18" charset="0"/>
                <a:cs typeface="Times New Roman" pitchFamily="18" charset="0"/>
              </a:rPr>
              <a:t>місце в обласному конкурсі «Інновації у методичній роботі», на якому </a:t>
            </a:r>
            <a:r>
              <a:rPr lang="uk-UA" sz="1300" dirty="0" smtClean="0">
                <a:latin typeface="Times New Roman" pitchFamily="18" charset="0"/>
                <a:cs typeface="Times New Roman" pitchFamily="18" charset="0"/>
              </a:rPr>
              <a:t>була представлена інтерактивна мапа </a:t>
            </a:r>
            <a:r>
              <a:rPr lang="uk-UA" sz="1300" dirty="0">
                <a:latin typeface="Times New Roman" pitchFamily="18" charset="0"/>
                <a:cs typeface="Times New Roman" pitchFamily="18" charset="0"/>
              </a:rPr>
              <a:t>«Інноваційна діяльність методичних комісій ДНЗ «</a:t>
            </a:r>
            <a:r>
              <a:rPr lang="uk-UA" sz="1300" dirty="0" err="1">
                <a:latin typeface="Times New Roman" pitchFamily="18" charset="0"/>
                <a:cs typeface="Times New Roman" pitchFamily="18" charset="0"/>
              </a:rPr>
              <a:t>Лісоводський</a:t>
            </a:r>
            <a:r>
              <a:rPr lang="uk-UA" sz="1300" dirty="0">
                <a:latin typeface="Times New Roman" pitchFamily="18" charset="0"/>
                <a:cs typeface="Times New Roman" pitchFamily="18" charset="0"/>
              </a:rPr>
              <a:t> ПАЛ».</a:t>
            </a:r>
            <a:endParaRPr lang="ru-RU" sz="1300" dirty="0">
              <a:latin typeface="Times New Roman" pitchFamily="18" charset="0"/>
              <a:cs typeface="Times New Roman" pitchFamily="18" charset="0"/>
            </a:endParaRPr>
          </a:p>
          <a:p>
            <a:pPr lvl="0" algn="just"/>
            <a:r>
              <a:rPr lang="uk-UA" sz="1300" dirty="0" smtClean="0">
                <a:latin typeface="Times New Roman" pitchFamily="18" charset="0"/>
                <a:cs typeface="Times New Roman" pitchFamily="18" charset="0"/>
              </a:rPr>
              <a:t>- На </a:t>
            </a:r>
            <a:r>
              <a:rPr lang="uk-UA" sz="1300" dirty="0">
                <a:latin typeface="Times New Roman" pitchFamily="18" charset="0"/>
                <a:cs typeface="Times New Roman" pitchFamily="18" charset="0"/>
              </a:rPr>
              <a:t>базі </a:t>
            </a:r>
            <a:r>
              <a:rPr lang="uk-UA" sz="1300" dirty="0" smtClean="0">
                <a:latin typeface="Times New Roman" pitchFamily="18" charset="0"/>
                <a:cs typeface="Times New Roman" pitchFamily="18" charset="0"/>
              </a:rPr>
              <a:t> </a:t>
            </a:r>
            <a:r>
              <a:rPr lang="uk-UA" sz="1300" dirty="0">
                <a:latin typeface="Times New Roman" pitchFamily="18" charset="0"/>
                <a:cs typeface="Times New Roman" pitchFamily="18" charset="0"/>
              </a:rPr>
              <a:t>навчального закладу була проведена обласна естафета обміну досвіду методистів, під час якої </a:t>
            </a:r>
            <a:r>
              <a:rPr lang="uk-UA" sz="1300" dirty="0" smtClean="0">
                <a:latin typeface="Times New Roman" pitchFamily="18" charset="0"/>
                <a:cs typeface="Times New Roman" pitchFamily="18" charset="0"/>
              </a:rPr>
              <a:t> була презентована </a:t>
            </a:r>
            <a:r>
              <a:rPr lang="uk-UA" sz="1300" b="1" dirty="0" smtClean="0">
                <a:latin typeface="Times New Roman" pitchFamily="18" charset="0"/>
                <a:cs typeface="Times New Roman" pitchFamily="18" charset="0"/>
              </a:rPr>
              <a:t>організація </a:t>
            </a:r>
            <a:r>
              <a:rPr lang="uk-UA" sz="1300" b="1" dirty="0">
                <a:latin typeface="Times New Roman" pitchFamily="18" charset="0"/>
                <a:cs typeface="Times New Roman" pitchFamily="18" charset="0"/>
              </a:rPr>
              <a:t>методичної </a:t>
            </a:r>
            <a:r>
              <a:rPr lang="uk-UA" sz="1300" b="1" dirty="0" smtClean="0">
                <a:latin typeface="Times New Roman" pitchFamily="18" charset="0"/>
                <a:cs typeface="Times New Roman" pitchFamily="18" charset="0"/>
              </a:rPr>
              <a:t>роботи у ліцеї, </a:t>
            </a:r>
            <a:r>
              <a:rPr lang="uk-UA" sz="1300" b="1" dirty="0">
                <a:latin typeface="Times New Roman" pitchFamily="18" charset="0"/>
                <a:cs typeface="Times New Roman" pitchFamily="18" charset="0"/>
              </a:rPr>
              <a:t>зокрема, </a:t>
            </a:r>
            <a:r>
              <a:rPr lang="uk-UA" sz="1300" b="1" i="1" dirty="0">
                <a:latin typeface="Times New Roman" pitchFamily="18" charset="0"/>
                <a:cs typeface="Times New Roman" pitchFamily="18" charset="0"/>
              </a:rPr>
              <a:t>«Нові підходи до організації роботи методичних комісій у процесі формування творчої особистості учня в освітньому просторі ліцею»</a:t>
            </a:r>
            <a:r>
              <a:rPr lang="uk-UA" sz="1300" b="1" dirty="0">
                <a:latin typeface="Times New Roman" pitchFamily="18" charset="0"/>
                <a:cs typeface="Times New Roman" pitchFamily="18" charset="0"/>
              </a:rPr>
              <a:t>.</a:t>
            </a:r>
            <a:endParaRPr lang="ru-RU" sz="1300" dirty="0">
              <a:latin typeface="Times New Roman" pitchFamily="18" charset="0"/>
              <a:cs typeface="Times New Roman" pitchFamily="18" charset="0"/>
            </a:endParaRPr>
          </a:p>
          <a:p>
            <a:pPr lvl="0" algn="just"/>
            <a:r>
              <a:rPr lang="uk-UA" sz="1300" b="1" dirty="0" smtClean="0">
                <a:latin typeface="Times New Roman" pitchFamily="18" charset="0"/>
                <a:cs typeface="Times New Roman" pitchFamily="18" charset="0"/>
              </a:rPr>
              <a:t>- Навчальний </a:t>
            </a:r>
            <a:r>
              <a:rPr lang="uk-UA" sz="1300" b="1" dirty="0">
                <a:latin typeface="Times New Roman" pitchFamily="18" charset="0"/>
                <a:cs typeface="Times New Roman" pitchFamily="18" charset="0"/>
              </a:rPr>
              <a:t>заклад нагороджений двома золотими медалями та дипломами у Міжнародних виставках, а саме,</a:t>
            </a:r>
            <a:r>
              <a:rPr lang="uk-UA" sz="1300" b="1" i="1" dirty="0">
                <a:latin typeface="Times New Roman" pitchFamily="18" charset="0"/>
                <a:cs typeface="Times New Roman" pitchFamily="18" charset="0"/>
              </a:rPr>
              <a:t> П’ятнадцятій міжнародній виставці «</a:t>
            </a:r>
            <a:r>
              <a:rPr lang="uk-UA" sz="1300" b="1" i="1" dirty="0" err="1">
                <a:latin typeface="Times New Roman" pitchFamily="18" charset="0"/>
                <a:cs typeface="Times New Roman" pitchFamily="18" charset="0"/>
              </a:rPr>
              <a:t>Інноватика</a:t>
            </a:r>
            <a:r>
              <a:rPr lang="uk-UA" sz="1300" b="1" i="1" dirty="0">
                <a:latin typeface="Times New Roman" pitchFamily="18" charset="0"/>
                <a:cs typeface="Times New Roman" pitchFamily="18" charset="0"/>
              </a:rPr>
              <a:t> в сучасній освіті»</a:t>
            </a:r>
            <a:r>
              <a:rPr lang="uk-UA" sz="1300" dirty="0">
                <a:latin typeface="Times New Roman" pitchFamily="18" charset="0"/>
                <a:cs typeface="Times New Roman" pitchFamily="18" charset="0"/>
              </a:rPr>
              <a:t> у тематичній номінації «Інноваційні освітні інструменти для професійної освіти: практичні навички для відбудови </a:t>
            </a:r>
            <a:r>
              <a:rPr lang="uk-UA" sz="1300" dirty="0" err="1">
                <a:latin typeface="Times New Roman" pitchFamily="18" charset="0"/>
                <a:cs typeface="Times New Roman" pitchFamily="18" charset="0"/>
              </a:rPr>
              <a:t>України»-</a:t>
            </a:r>
            <a:r>
              <a:rPr lang="uk-UA" sz="1300" dirty="0">
                <a:latin typeface="Times New Roman" pitchFamily="18" charset="0"/>
                <a:cs typeface="Times New Roman" pitchFamily="18" charset="0"/>
              </a:rPr>
              <a:t> робота </a:t>
            </a:r>
            <a:r>
              <a:rPr lang="uk-UA" sz="1300" b="1" i="1" dirty="0">
                <a:latin typeface="Times New Roman" pitchFamily="18" charset="0"/>
                <a:cs typeface="Times New Roman" pitchFamily="18" charset="0"/>
              </a:rPr>
              <a:t> «Освітній  інструментарій у ДНЗ «</a:t>
            </a:r>
            <a:r>
              <a:rPr lang="uk-UA" sz="1300" b="1" i="1" dirty="0" err="1">
                <a:latin typeface="Times New Roman" pitchFamily="18" charset="0"/>
                <a:cs typeface="Times New Roman" pitchFamily="18" charset="0"/>
              </a:rPr>
              <a:t>Лісоводський</a:t>
            </a:r>
            <a:r>
              <a:rPr lang="uk-UA" sz="1300" b="1" i="1" dirty="0">
                <a:latin typeface="Times New Roman" pitchFamily="18" charset="0"/>
                <a:cs typeface="Times New Roman" pitchFamily="18" charset="0"/>
              </a:rPr>
              <a:t> ПАЛ»: сьогодення та перспективи на </a:t>
            </a:r>
            <a:r>
              <a:rPr lang="uk-UA" sz="1300" b="1" i="1" dirty="0" smtClean="0">
                <a:latin typeface="Times New Roman" pitchFamily="18" charset="0"/>
                <a:cs typeface="Times New Roman" pitchFamily="18" charset="0"/>
              </a:rPr>
              <a:t>майбутнє», </a:t>
            </a:r>
            <a:r>
              <a:rPr lang="uk-UA" sz="1300" b="1" dirty="0" smtClean="0">
                <a:latin typeface="Times New Roman" pitchFamily="18" charset="0"/>
                <a:cs typeface="Times New Roman" pitchFamily="18" charset="0"/>
              </a:rPr>
              <a:t>Х</a:t>
            </a:r>
            <a:r>
              <a:rPr lang="en-US" sz="1300" b="1" dirty="0">
                <a:latin typeface="Times New Roman" pitchFamily="18" charset="0"/>
                <a:cs typeface="Times New Roman" pitchFamily="18" charset="0"/>
              </a:rPr>
              <a:t>V</a:t>
            </a:r>
            <a:r>
              <a:rPr lang="ru-RU" sz="1300" b="1" dirty="0">
                <a:latin typeface="Times New Roman" pitchFamily="18" charset="0"/>
                <a:cs typeface="Times New Roman" pitchFamily="18" charset="0"/>
              </a:rPr>
              <a:t> </a:t>
            </a:r>
            <a:r>
              <a:rPr lang="ru-RU" sz="1300" b="1" dirty="0" err="1" smtClean="0">
                <a:latin typeface="Times New Roman" pitchFamily="18" charset="0"/>
                <a:cs typeface="Times New Roman" pitchFamily="18" charset="0"/>
              </a:rPr>
              <a:t>Міжнародній</a:t>
            </a:r>
            <a:r>
              <a:rPr lang="ru-RU" sz="1300" b="1" dirty="0" smtClean="0">
                <a:latin typeface="Times New Roman" pitchFamily="18" charset="0"/>
                <a:cs typeface="Times New Roman" pitchFamily="18" charset="0"/>
              </a:rPr>
              <a:t> </a:t>
            </a:r>
            <a:r>
              <a:rPr lang="ru-RU" sz="1300" b="1" dirty="0" err="1" smtClean="0">
                <a:latin typeface="Times New Roman" pitchFamily="18" charset="0"/>
                <a:cs typeface="Times New Roman" pitchFamily="18" charset="0"/>
              </a:rPr>
              <a:t>виставці</a:t>
            </a:r>
            <a:r>
              <a:rPr lang="ru-RU" sz="1300" dirty="0" smtClean="0">
                <a:latin typeface="Times New Roman" pitchFamily="18" charset="0"/>
                <a:cs typeface="Times New Roman" pitchFamily="18" charset="0"/>
              </a:rPr>
              <a:t> </a:t>
            </a:r>
            <a:r>
              <a:rPr lang="ru-RU" sz="1300" b="1" dirty="0">
                <a:latin typeface="Times New Roman" pitchFamily="18" charset="0"/>
                <a:cs typeface="Times New Roman" pitchFamily="18" charset="0"/>
              </a:rPr>
              <a:t>«</a:t>
            </a:r>
            <a:r>
              <a:rPr lang="ru-RU" sz="1300" b="1" dirty="0" err="1">
                <a:latin typeface="Times New Roman" pitchFamily="18" charset="0"/>
                <a:cs typeface="Times New Roman" pitchFamily="18" charset="0"/>
              </a:rPr>
              <a:t>Сучасні</a:t>
            </a:r>
            <a:r>
              <a:rPr lang="ru-RU" sz="1300" b="1" dirty="0">
                <a:latin typeface="Times New Roman" pitchFamily="18" charset="0"/>
                <a:cs typeface="Times New Roman" pitchFamily="18" charset="0"/>
              </a:rPr>
              <a:t> </a:t>
            </a:r>
            <a:r>
              <a:rPr lang="ru-RU" sz="1300" b="1" dirty="0" err="1">
                <a:latin typeface="Times New Roman" pitchFamily="18" charset="0"/>
                <a:cs typeface="Times New Roman" pitchFamily="18" charset="0"/>
              </a:rPr>
              <a:t>заклади</a:t>
            </a:r>
            <a:r>
              <a:rPr lang="ru-RU" sz="1300" b="1" dirty="0">
                <a:latin typeface="Times New Roman" pitchFamily="18" charset="0"/>
                <a:cs typeface="Times New Roman" pitchFamily="18" charset="0"/>
              </a:rPr>
              <a:t> </a:t>
            </a:r>
            <a:r>
              <a:rPr lang="ru-RU" sz="1300" b="1" dirty="0" err="1">
                <a:latin typeface="Times New Roman" pitchFamily="18" charset="0"/>
                <a:cs typeface="Times New Roman" pitchFamily="18" charset="0"/>
              </a:rPr>
              <a:t>освіти</a:t>
            </a:r>
            <a:r>
              <a:rPr lang="ru-RU" sz="1300" b="1" dirty="0">
                <a:latin typeface="Times New Roman" pitchFamily="18" charset="0"/>
                <a:cs typeface="Times New Roman" pitchFamily="18" charset="0"/>
              </a:rPr>
              <a:t> – 2024</a:t>
            </a:r>
            <a:r>
              <a:rPr lang="ru-RU" sz="1300" b="1" dirty="0" smtClean="0">
                <a:latin typeface="Times New Roman" pitchFamily="18" charset="0"/>
                <a:cs typeface="Times New Roman" pitchFamily="18" charset="0"/>
              </a:rPr>
              <a:t>»</a:t>
            </a:r>
            <a:r>
              <a:rPr lang="ru-RU" sz="1300" dirty="0">
                <a:latin typeface="Times New Roman" pitchFamily="18" charset="0"/>
                <a:cs typeface="Times New Roman" pitchFamily="18" charset="0"/>
              </a:rPr>
              <a:t> </a:t>
            </a:r>
            <a:r>
              <a:rPr lang="uk-UA" sz="1300" dirty="0" smtClean="0">
                <a:latin typeface="Times New Roman" pitchFamily="18" charset="0"/>
                <a:cs typeface="Times New Roman" pitchFamily="18" charset="0"/>
              </a:rPr>
              <a:t>«</a:t>
            </a:r>
            <a:r>
              <a:rPr lang="uk-UA" sz="1300" dirty="0">
                <a:latin typeface="Times New Roman" pitchFamily="18" charset="0"/>
                <a:cs typeface="Times New Roman" pitchFamily="18" charset="0"/>
              </a:rPr>
              <a:t>Якісна професійна освіта – сталий розвиток української держави». – Робота </a:t>
            </a:r>
            <a:r>
              <a:rPr lang="uk-UA" sz="1300" b="1" i="1" dirty="0">
                <a:latin typeface="Times New Roman" pitchFamily="18" charset="0"/>
                <a:cs typeface="Times New Roman" pitchFamily="18" charset="0"/>
              </a:rPr>
              <a:t>«Освітній процес у ДНЗ «</a:t>
            </a:r>
            <a:r>
              <a:rPr lang="uk-UA" sz="1300" b="1" i="1" dirty="0" err="1">
                <a:latin typeface="Times New Roman" pitchFamily="18" charset="0"/>
                <a:cs typeface="Times New Roman" pitchFamily="18" charset="0"/>
              </a:rPr>
              <a:t>Лісоводський</a:t>
            </a:r>
            <a:r>
              <a:rPr lang="uk-UA" sz="1300" b="1" i="1" dirty="0">
                <a:latin typeface="Times New Roman" pitchFamily="18" charset="0"/>
                <a:cs typeface="Times New Roman" pitchFamily="18" charset="0"/>
              </a:rPr>
              <a:t> ПАЛ» в умовах воєнного стану – </a:t>
            </a:r>
            <a:r>
              <a:rPr lang="uk-UA" sz="1300" b="1" i="1" dirty="0" err="1">
                <a:latin typeface="Times New Roman" pitchFamily="18" charset="0"/>
                <a:cs typeface="Times New Roman" pitchFamily="18" charset="0"/>
              </a:rPr>
              <a:t>проєктування</a:t>
            </a:r>
            <a:r>
              <a:rPr lang="uk-UA" sz="1300" b="1" i="1" dirty="0">
                <a:latin typeface="Times New Roman" pitchFamily="18" charset="0"/>
                <a:cs typeface="Times New Roman" pitchFamily="18" charset="0"/>
              </a:rPr>
              <a:t> на майбутнє»</a:t>
            </a:r>
            <a:r>
              <a:rPr lang="uk-UA" sz="1300" dirty="0">
                <a:latin typeface="Times New Roman" pitchFamily="18" charset="0"/>
                <a:cs typeface="Times New Roman" pitchFamily="18" charset="0"/>
              </a:rPr>
              <a:t>.</a:t>
            </a:r>
            <a:endParaRPr lang="ru-RU" sz="1300" dirty="0">
              <a:latin typeface="Times New Roman" pitchFamily="18" charset="0"/>
              <a:cs typeface="Times New Roman" pitchFamily="18" charset="0"/>
            </a:endParaRPr>
          </a:p>
          <a:p>
            <a:pPr algn="just"/>
            <a:r>
              <a:rPr lang="uk-UA" sz="1300" dirty="0" smtClean="0">
                <a:latin typeface="Times New Roman" pitchFamily="18" charset="0"/>
                <a:cs typeface="Times New Roman" pitchFamily="18" charset="0"/>
              </a:rPr>
              <a:t>- 24 </a:t>
            </a:r>
            <a:r>
              <a:rPr lang="uk-UA" sz="1300" dirty="0">
                <a:latin typeface="Times New Roman" pitchFamily="18" charset="0"/>
                <a:cs typeface="Times New Roman" pitchFamily="18" charset="0"/>
              </a:rPr>
              <a:t>авторські розробки уроків теоретичного навчання із професійної та загальноосвітньої підготовок і уроків виробничого навчання, які проводилися на основі інноваційних технологій ввійшли до електронного навчально-методичного посібника «Впровадження інноваційних технологій у підготовку кваліфікованих робітників». Він  висвітлений на сайті НМЦ ПТО ПК.</a:t>
            </a:r>
            <a:endParaRPr lang="ru-RU" sz="1300" dirty="0">
              <a:latin typeface="Times New Roman" pitchFamily="18" charset="0"/>
              <a:cs typeface="Times New Roman" pitchFamily="18" charset="0"/>
            </a:endParaRPr>
          </a:p>
          <a:p>
            <a:pPr algn="just"/>
            <a:r>
              <a:rPr lang="ru-RU" sz="1300" dirty="0" smtClean="0">
                <a:latin typeface="Times New Roman" pitchFamily="18" charset="0"/>
                <a:cs typeface="Times New Roman" pitchFamily="18" charset="0"/>
              </a:rPr>
              <a:t>- 4 </a:t>
            </a:r>
            <a:r>
              <a:rPr lang="ru-RU" sz="1300" dirty="0" err="1" smtClean="0">
                <a:latin typeface="Times New Roman" pitchFamily="18" charset="0"/>
                <a:cs typeface="Times New Roman" pitchFamily="18" charset="0"/>
              </a:rPr>
              <a:t>електронних</a:t>
            </a:r>
            <a:r>
              <a:rPr lang="ru-RU" sz="1300" dirty="0" smtClean="0">
                <a:latin typeface="Times New Roman" pitchFamily="18" charset="0"/>
                <a:cs typeface="Times New Roman" pitchFamily="18" charset="0"/>
              </a:rPr>
              <a:t> </a:t>
            </a:r>
            <a:r>
              <a:rPr lang="ru-RU" sz="1300" dirty="0" err="1">
                <a:latin typeface="Times New Roman" pitchFamily="18" charset="0"/>
                <a:cs typeface="Times New Roman" pitchFamily="18" charset="0"/>
              </a:rPr>
              <a:t>ресурси</a:t>
            </a:r>
            <a:r>
              <a:rPr lang="ru-RU" sz="1300" dirty="0">
                <a:latin typeface="Times New Roman" pitchFamily="18" charset="0"/>
                <a:cs typeface="Times New Roman" pitchFamily="18" charset="0"/>
              </a:rPr>
              <a:t> </a:t>
            </a:r>
            <a:r>
              <a:rPr lang="ru-RU" sz="1300" dirty="0" smtClean="0">
                <a:latin typeface="Times New Roman" pitchFamily="18" charset="0"/>
                <a:cs typeface="Times New Roman" pitchFamily="18" charset="0"/>
              </a:rPr>
              <a:t> </a:t>
            </a:r>
            <a:r>
              <a:rPr lang="ru-RU" sz="1300" dirty="0">
                <a:latin typeface="Times New Roman" pitchFamily="18" charset="0"/>
                <a:cs typeface="Times New Roman" pitchFamily="18" charset="0"/>
              </a:rPr>
              <a:t>ІПП </a:t>
            </a:r>
            <a:r>
              <a:rPr lang="ru-RU" sz="1300" dirty="0" smtClean="0">
                <a:latin typeface="Times New Roman" pitchFamily="18" charset="0"/>
                <a:cs typeface="Times New Roman" pitchFamily="18" charset="0"/>
              </a:rPr>
              <a:t> подано на </a:t>
            </a:r>
            <a:r>
              <a:rPr lang="ru-RU" sz="1300" dirty="0" err="1">
                <a:latin typeface="Times New Roman" pitchFamily="18" charset="0"/>
                <a:cs typeface="Times New Roman" pitchFamily="18" charset="0"/>
              </a:rPr>
              <a:t>обласний</a:t>
            </a:r>
            <a:r>
              <a:rPr lang="ru-RU" sz="1300" dirty="0">
                <a:latin typeface="Times New Roman" pitchFamily="18" charset="0"/>
                <a:cs typeface="Times New Roman" pitchFamily="18" charset="0"/>
              </a:rPr>
              <a:t> конкурс на </a:t>
            </a:r>
            <a:r>
              <a:rPr lang="ru-RU" sz="1300" dirty="0" err="1">
                <a:latin typeface="Times New Roman" pitchFamily="18" charset="0"/>
                <a:cs typeface="Times New Roman" pitchFamily="18" charset="0"/>
              </a:rPr>
              <a:t>кращий</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освітній</a:t>
            </a:r>
            <a:r>
              <a:rPr lang="ru-RU" sz="1300" dirty="0">
                <a:latin typeface="Times New Roman" pitchFamily="18" charset="0"/>
                <a:cs typeface="Times New Roman" pitchFamily="18" charset="0"/>
              </a:rPr>
              <a:t> контент у ЗП(ПТ)О з </a:t>
            </a:r>
            <a:r>
              <a:rPr lang="ru-RU" sz="1300" dirty="0" err="1">
                <a:latin typeface="Times New Roman" pitchFamily="18" charset="0"/>
                <a:cs typeface="Times New Roman" pitchFamily="18" charset="0"/>
              </a:rPr>
              <a:t>професійної</a:t>
            </a:r>
            <a:r>
              <a:rPr lang="ru-RU" sz="1300" dirty="0">
                <a:latin typeface="Times New Roman" pitchFamily="18" charset="0"/>
                <a:cs typeface="Times New Roman" pitchFamily="18" charset="0"/>
              </a:rPr>
              <a:t> </a:t>
            </a:r>
            <a:r>
              <a:rPr lang="ru-RU" sz="1300" dirty="0" err="1">
                <a:latin typeface="Times New Roman" pitchFamily="18" charset="0"/>
                <a:cs typeface="Times New Roman" pitchFamily="18" charset="0"/>
              </a:rPr>
              <a:t>підготовки</a:t>
            </a:r>
            <a:r>
              <a:rPr lang="ru-RU" sz="1300" dirty="0">
                <a:latin typeface="Times New Roman" pitchFamily="18" charset="0"/>
                <a:cs typeface="Times New Roman" pitchFamily="18" charset="0"/>
              </a:rPr>
              <a:t> та 6 </a:t>
            </a:r>
            <a:r>
              <a:rPr lang="ru-RU" sz="1300" dirty="0" err="1" smtClean="0">
                <a:latin typeface="Times New Roman" pitchFamily="18" charset="0"/>
                <a:cs typeface="Times New Roman" pitchFamily="18" charset="0"/>
              </a:rPr>
              <a:t>електронних</a:t>
            </a:r>
            <a:r>
              <a:rPr lang="ru-RU" sz="1300" dirty="0" smtClean="0">
                <a:latin typeface="Times New Roman" pitchFamily="18" charset="0"/>
                <a:cs typeface="Times New Roman" pitchFamily="18" charset="0"/>
              </a:rPr>
              <a:t> </a:t>
            </a:r>
            <a:r>
              <a:rPr lang="ru-RU" sz="1300" dirty="0" err="1">
                <a:latin typeface="Times New Roman" pitchFamily="18" charset="0"/>
                <a:cs typeface="Times New Roman" pitchFamily="18" charset="0"/>
              </a:rPr>
              <a:t>ресурсів</a:t>
            </a:r>
            <a:r>
              <a:rPr lang="ru-RU" sz="1300" dirty="0">
                <a:latin typeface="Times New Roman" pitchFamily="18" charset="0"/>
                <a:cs typeface="Times New Roman" pitchFamily="18" charset="0"/>
              </a:rPr>
              <a:t> на </a:t>
            </a:r>
            <a:r>
              <a:rPr lang="ru-RU" sz="1300" dirty="0" err="1">
                <a:latin typeface="Times New Roman" pitchFamily="18" charset="0"/>
                <a:cs typeface="Times New Roman" pitchFamily="18" charset="0"/>
              </a:rPr>
              <a:t>Всеукраїнський</a:t>
            </a:r>
            <a:r>
              <a:rPr lang="ru-RU" sz="1300" dirty="0">
                <a:latin typeface="Times New Roman" pitchFamily="18" charset="0"/>
                <a:cs typeface="Times New Roman" pitchFamily="18" charset="0"/>
              </a:rPr>
              <a:t> конкурс «Планета </a:t>
            </a:r>
            <a:r>
              <a:rPr lang="ru-RU" sz="1300" dirty="0" smtClean="0">
                <a:latin typeface="Times New Roman" pitchFamily="18" charset="0"/>
                <a:cs typeface="Times New Roman" pitchFamily="18" charset="0"/>
              </a:rPr>
              <a:t>ІТ».</a:t>
            </a:r>
          </a:p>
          <a:p>
            <a:pPr algn="just"/>
            <a:r>
              <a:rPr lang="ru-RU" sz="1300" dirty="0" smtClean="0">
                <a:latin typeface="Times New Roman" pitchFamily="18" charset="0"/>
                <a:cs typeface="Times New Roman" pitchFamily="18" charset="0"/>
              </a:rPr>
              <a:t>- 6 рецептур та </a:t>
            </a:r>
            <a:r>
              <a:rPr lang="ru-RU" sz="1300" dirty="0" err="1" smtClean="0">
                <a:latin typeface="Times New Roman" pitchFamily="18" charset="0"/>
                <a:cs typeface="Times New Roman" pitchFamily="18" charset="0"/>
              </a:rPr>
              <a:t>відео</a:t>
            </a:r>
            <a:r>
              <a:rPr lang="ru-RU" sz="1300" dirty="0" smtClean="0">
                <a:latin typeface="Times New Roman" pitchFamily="18" charset="0"/>
                <a:cs typeface="Times New Roman" pitchFamily="18" charset="0"/>
              </a:rPr>
              <a:t> </a:t>
            </a:r>
            <a:r>
              <a:rPr lang="ru-RU" sz="1300" dirty="0" err="1" smtClean="0">
                <a:latin typeface="Times New Roman" pitchFamily="18" charset="0"/>
                <a:cs typeface="Times New Roman" pitchFamily="18" charset="0"/>
              </a:rPr>
              <a:t>зйомок</a:t>
            </a:r>
            <a:r>
              <a:rPr lang="ru-RU" sz="1300" dirty="0" smtClean="0">
                <a:latin typeface="Times New Roman" pitchFamily="18" charset="0"/>
                <a:cs typeface="Times New Roman" pitchFamily="18" charset="0"/>
              </a:rPr>
              <a:t> </a:t>
            </a:r>
            <a:r>
              <a:rPr lang="ru-RU" sz="1300" dirty="0" err="1" smtClean="0">
                <a:latin typeface="Times New Roman" pitchFamily="18" charset="0"/>
                <a:cs typeface="Times New Roman" pitchFamily="18" charset="0"/>
              </a:rPr>
              <a:t>приготування</a:t>
            </a:r>
            <a:r>
              <a:rPr lang="ru-RU" sz="1300" dirty="0" smtClean="0">
                <a:latin typeface="Times New Roman" pitchFamily="18" charset="0"/>
                <a:cs typeface="Times New Roman" pitchFamily="18" charset="0"/>
              </a:rPr>
              <a:t> </a:t>
            </a:r>
            <a:r>
              <a:rPr lang="ru-RU" sz="1300" dirty="0" err="1" smtClean="0">
                <a:latin typeface="Times New Roman" pitchFamily="18" charset="0"/>
                <a:cs typeface="Times New Roman" pitchFamily="18" charset="0"/>
              </a:rPr>
              <a:t>місцевих</a:t>
            </a:r>
            <a:r>
              <a:rPr lang="ru-RU" sz="1300" dirty="0" smtClean="0">
                <a:latin typeface="Times New Roman" pitchFamily="18" charset="0"/>
                <a:cs typeface="Times New Roman" pitchFamily="18" charset="0"/>
              </a:rPr>
              <a:t> </a:t>
            </a:r>
            <a:r>
              <a:rPr lang="ru-RU" sz="1300" dirty="0" err="1" smtClean="0">
                <a:latin typeface="Times New Roman" pitchFamily="18" charset="0"/>
                <a:cs typeface="Times New Roman" pitchFamily="18" charset="0"/>
              </a:rPr>
              <a:t>автентичних</a:t>
            </a:r>
            <a:r>
              <a:rPr lang="ru-RU" sz="1300" dirty="0" smtClean="0">
                <a:latin typeface="Times New Roman" pitchFamily="18" charset="0"/>
                <a:cs typeface="Times New Roman" pitchFamily="18" charset="0"/>
              </a:rPr>
              <a:t> </a:t>
            </a:r>
            <a:r>
              <a:rPr lang="ru-RU" sz="1300" dirty="0" err="1" smtClean="0">
                <a:latin typeface="Times New Roman" pitchFamily="18" charset="0"/>
                <a:cs typeface="Times New Roman" pitchFamily="18" charset="0"/>
              </a:rPr>
              <a:t>страв</a:t>
            </a:r>
            <a:r>
              <a:rPr lang="ru-RU" sz="1300" dirty="0" smtClean="0">
                <a:latin typeface="Times New Roman" pitchFamily="18" charset="0"/>
                <a:cs typeface="Times New Roman" pitchFamily="18" charset="0"/>
              </a:rPr>
              <a:t> </a:t>
            </a:r>
            <a:r>
              <a:rPr lang="ru-RU" sz="1300" dirty="0" err="1" smtClean="0">
                <a:latin typeface="Times New Roman" pitchFamily="18" charset="0"/>
                <a:cs typeface="Times New Roman" pitchFamily="18" charset="0"/>
              </a:rPr>
              <a:t>увійшли</a:t>
            </a:r>
            <a:r>
              <a:rPr lang="ru-RU" sz="1300" dirty="0" smtClean="0">
                <a:latin typeface="Times New Roman" pitchFamily="18" charset="0"/>
                <a:cs typeface="Times New Roman" pitchFamily="18" charset="0"/>
              </a:rPr>
              <a:t> до </a:t>
            </a:r>
            <a:r>
              <a:rPr lang="ru-RU" sz="1300" dirty="0" err="1" smtClean="0">
                <a:latin typeface="Times New Roman" pitchFamily="18" charset="0"/>
                <a:cs typeface="Times New Roman" pitchFamily="18" charset="0"/>
              </a:rPr>
              <a:t>обласного</a:t>
            </a:r>
            <a:r>
              <a:rPr lang="ru-RU" sz="1300" dirty="0" smtClean="0">
                <a:latin typeface="Times New Roman" pitchFamily="18" charset="0"/>
                <a:cs typeface="Times New Roman" pitchFamily="18" charset="0"/>
              </a:rPr>
              <a:t> </a:t>
            </a:r>
            <a:r>
              <a:rPr lang="ru-RU" sz="1300" dirty="0" err="1" smtClean="0">
                <a:latin typeface="Times New Roman" pitchFamily="18" charset="0"/>
                <a:cs typeface="Times New Roman" pitchFamily="18" charset="0"/>
              </a:rPr>
              <a:t>збірника</a:t>
            </a:r>
            <a:r>
              <a:rPr lang="ru-RU" sz="1300" dirty="0" smtClean="0">
                <a:latin typeface="Times New Roman" pitchFamily="18" charset="0"/>
                <a:cs typeface="Times New Roman" pitchFamily="18" charset="0"/>
              </a:rPr>
              <a:t> «</a:t>
            </a:r>
            <a:r>
              <a:rPr lang="ru-RU" sz="1300" dirty="0" err="1" smtClean="0">
                <a:latin typeface="Times New Roman" pitchFamily="18" charset="0"/>
                <a:cs typeface="Times New Roman" pitchFamily="18" charset="0"/>
              </a:rPr>
              <a:t>Автентичні</a:t>
            </a:r>
            <a:r>
              <a:rPr lang="ru-RU" sz="1300" dirty="0" smtClean="0">
                <a:latin typeface="Times New Roman" pitchFamily="18" charset="0"/>
                <a:cs typeface="Times New Roman" pitchFamily="18" charset="0"/>
              </a:rPr>
              <a:t>  </a:t>
            </a:r>
            <a:r>
              <a:rPr lang="ru-RU" sz="1300" dirty="0">
                <a:latin typeface="Times New Roman" pitchFamily="18" charset="0"/>
                <a:cs typeface="Times New Roman" pitchFamily="18" charset="0"/>
              </a:rPr>
              <a:t>страви </a:t>
            </a:r>
            <a:r>
              <a:rPr lang="ru-RU" sz="1300" dirty="0" err="1" smtClean="0">
                <a:latin typeface="Times New Roman" pitchFamily="18" charset="0"/>
                <a:cs typeface="Times New Roman" pitchFamily="18" charset="0"/>
              </a:rPr>
              <a:t>рідного</a:t>
            </a:r>
            <a:r>
              <a:rPr lang="ru-RU" sz="1300" dirty="0" smtClean="0">
                <a:latin typeface="Times New Roman" pitchFamily="18" charset="0"/>
                <a:cs typeface="Times New Roman" pitchFamily="18" charset="0"/>
              </a:rPr>
              <a:t> краю».</a:t>
            </a:r>
            <a:endParaRPr lang="ru-RU" sz="1300" dirty="0">
              <a:latin typeface="Times New Roman" pitchFamily="18" charset="0"/>
              <a:cs typeface="Times New Roman" pitchFamily="18" charset="0"/>
            </a:endParaRPr>
          </a:p>
          <a:p>
            <a:pPr algn="just"/>
            <a:r>
              <a:rPr lang="uk-UA" sz="1300" dirty="0" smtClean="0">
                <a:latin typeface="Times New Roman" pitchFamily="18" charset="0"/>
                <a:cs typeface="Times New Roman" pitchFamily="18" charset="0"/>
              </a:rPr>
              <a:t>   Ми </a:t>
            </a:r>
            <a:r>
              <a:rPr lang="uk-UA" sz="1300" dirty="0">
                <a:latin typeface="Times New Roman" pitchFamily="18" charset="0"/>
                <a:cs typeface="Times New Roman" pitchFamily="18" charset="0"/>
              </a:rPr>
              <a:t>долучилися до створення інтерактивної мапи «Успішні кейси організації освітнього процесу у ЗП(ПТ)О </a:t>
            </a:r>
            <a:r>
              <a:rPr lang="uk-UA" sz="1300" dirty="0" err="1">
                <a:latin typeface="Times New Roman" pitchFamily="18" charset="0"/>
                <a:cs typeface="Times New Roman" pitchFamily="18" charset="0"/>
              </a:rPr>
              <a:t>області</a:t>
            </a:r>
            <a:r>
              <a:rPr lang="uk-UA" sz="1300" dirty="0" err="1" smtClean="0">
                <a:latin typeface="Times New Roman" pitchFamily="18" charset="0"/>
                <a:cs typeface="Times New Roman" pitchFamily="18" charset="0"/>
              </a:rPr>
              <a:t>».-</a:t>
            </a:r>
            <a:r>
              <a:rPr lang="uk-UA" sz="1300" dirty="0" smtClean="0">
                <a:latin typeface="Times New Roman" pitchFamily="18" charset="0"/>
                <a:cs typeface="Times New Roman" pitchFamily="18" charset="0"/>
              </a:rPr>
              <a:t> («</a:t>
            </a:r>
            <a:r>
              <a:rPr lang="uk-UA" sz="1300" dirty="0">
                <a:latin typeface="Times New Roman" pitchFamily="18" charset="0"/>
                <a:cs typeface="Times New Roman" pitchFamily="18" charset="0"/>
              </a:rPr>
              <a:t>Формування творчої особистості учня в освітньому просторі ліцею»).</a:t>
            </a:r>
            <a:endParaRPr lang="ru-RU" sz="1300" dirty="0">
              <a:latin typeface="Times New Roman" pitchFamily="18" charset="0"/>
              <a:cs typeface="Times New Roman" pitchFamily="18" charset="0"/>
            </a:endParaRPr>
          </a:p>
          <a:p>
            <a:pPr algn="just"/>
            <a:r>
              <a:rPr lang="uk-UA" sz="1300" b="1" i="1" dirty="0" smtClean="0">
                <a:latin typeface="Times New Roman" pitchFamily="18" charset="0"/>
                <a:cs typeface="Times New Roman" pitchFamily="18" charset="0"/>
              </a:rPr>
              <a:t>  Всі </a:t>
            </a:r>
            <a:r>
              <a:rPr lang="uk-UA" sz="1300" b="1" i="1" dirty="0">
                <a:latin typeface="Times New Roman" pitchFamily="18" charset="0"/>
                <a:cs typeface="Times New Roman" pitchFamily="18" charset="0"/>
              </a:rPr>
              <a:t>методичні комісії провели методичні місячники, які </a:t>
            </a:r>
            <a:r>
              <a:rPr lang="uk-UA" sz="1300" b="1" i="1" dirty="0" smtClean="0">
                <a:latin typeface="Times New Roman" pitchFamily="18" charset="0"/>
                <a:cs typeface="Times New Roman" pitchFamily="18" charset="0"/>
              </a:rPr>
              <a:t>об</a:t>
            </a:r>
            <a:r>
              <a:rPr lang="en-US" sz="1300" b="1" i="1" dirty="0" smtClean="0">
                <a:latin typeface="Times New Roman" pitchFamily="18" charset="0"/>
                <a:cs typeface="Times New Roman" pitchFamily="18" charset="0"/>
              </a:rPr>
              <a:t>’</a:t>
            </a:r>
            <a:r>
              <a:rPr lang="uk-UA" sz="1300" b="1" i="1" dirty="0" smtClean="0">
                <a:latin typeface="Times New Roman" pitchFamily="18" charset="0"/>
                <a:cs typeface="Times New Roman" pitchFamily="18" charset="0"/>
              </a:rPr>
              <a:t>єднали </a:t>
            </a:r>
            <a:r>
              <a:rPr lang="uk-UA" sz="1300" b="1" i="1" dirty="0">
                <a:latin typeface="Times New Roman" pitchFamily="18" charset="0"/>
                <a:cs typeface="Times New Roman" pitchFamily="18" charset="0"/>
              </a:rPr>
              <a:t>у собі відкриті уроки, конкурси фахової майстерності серед здобувачів </a:t>
            </a:r>
            <a:r>
              <a:rPr lang="uk-UA" sz="1300" b="1" i="1" dirty="0" smtClean="0">
                <a:latin typeface="Times New Roman" pitchFamily="18" charset="0"/>
                <a:cs typeface="Times New Roman" pitchFamily="18" charset="0"/>
              </a:rPr>
              <a:t>освіти.</a:t>
            </a:r>
          </a:p>
          <a:p>
            <a:pPr algn="just"/>
            <a:r>
              <a:rPr lang="uk-UA" sz="1300" b="1" i="1" dirty="0" smtClean="0">
                <a:latin typeface="Times New Roman" pitchFamily="18" charset="0"/>
                <a:cs typeface="Times New Roman" pitchFamily="18" charset="0"/>
              </a:rPr>
              <a:t>  Традиційно </a:t>
            </a:r>
            <a:r>
              <a:rPr lang="uk-UA" sz="1300" b="1" i="1" dirty="0">
                <a:latin typeface="Times New Roman" pitchFamily="18" charset="0"/>
                <a:cs typeface="Times New Roman" pitchFamily="18" charset="0"/>
              </a:rPr>
              <a:t>у цьому навчальному році </a:t>
            </a:r>
            <a:r>
              <a:rPr lang="uk-UA" sz="1300" b="1" i="1" dirty="0" smtClean="0">
                <a:latin typeface="Times New Roman" pitchFamily="18" charset="0"/>
                <a:cs typeface="Times New Roman" pitchFamily="18" charset="0"/>
              </a:rPr>
              <a:t>було проведено </a:t>
            </a:r>
            <a:r>
              <a:rPr lang="uk-UA" sz="1300" b="1" i="1" dirty="0">
                <a:latin typeface="Times New Roman" pitchFamily="18" charset="0"/>
                <a:cs typeface="Times New Roman" pitchFamily="18" charset="0"/>
              </a:rPr>
              <a:t>спільне засідання усіх методичних комісій у вигляді методичних посиденьок «Незакінчений урок».</a:t>
            </a:r>
            <a:endParaRPr lang="ru-RU" sz="1300" dirty="0">
              <a:latin typeface="Times New Roman" pitchFamily="18" charset="0"/>
              <a:cs typeface="Times New Roman" pitchFamily="18" charset="0"/>
            </a:endParaRPr>
          </a:p>
          <a:p>
            <a:pPr algn="just"/>
            <a:r>
              <a:rPr lang="uk-UA" sz="1300" b="1" i="1" dirty="0">
                <a:latin typeface="Times New Roman" pitchFamily="18" charset="0"/>
                <a:cs typeface="Times New Roman" pitchFamily="18" charset="0"/>
              </a:rPr>
              <a:t>    Підсумковим спільним засіданням методичних комісій став конкурс «Педагог року -2024</a:t>
            </a:r>
            <a:r>
              <a:rPr lang="uk-UA" sz="1300" b="1" i="1" dirty="0" smtClean="0">
                <a:latin typeface="Times New Roman" pitchFamily="18" charset="0"/>
                <a:cs typeface="Times New Roman" pitchFamily="18" charset="0"/>
              </a:rPr>
              <a:t>» - </a:t>
            </a:r>
            <a:r>
              <a:rPr lang="uk-UA" sz="1300" b="1" i="1" dirty="0" smtClean="0">
                <a:latin typeface="Times New Roman" pitchFamily="18" charset="0"/>
                <a:cs typeface="Times New Roman" pitchFamily="18" charset="0"/>
              </a:rPr>
              <a:t>номінація «Викладачі».</a:t>
            </a:r>
          </a:p>
          <a:p>
            <a:pPr algn="just">
              <a:lnSpc>
                <a:spcPct val="115000"/>
              </a:lnSpc>
              <a:spcAft>
                <a:spcPts val="800"/>
              </a:spcAft>
            </a:pPr>
            <a:r>
              <a:rPr lang="uk-UA" sz="1300" dirty="0" smtClean="0">
                <a:latin typeface="Times New Roman"/>
                <a:ea typeface="Calibri"/>
                <a:cs typeface="Times New Roman"/>
              </a:rPr>
              <a:t>     Упродовж </a:t>
            </a:r>
            <a:r>
              <a:rPr lang="uk-UA" sz="1300" dirty="0">
                <a:latin typeface="Times New Roman"/>
                <a:ea typeface="Calibri"/>
                <a:cs typeface="Times New Roman"/>
              </a:rPr>
              <a:t>навчального року проведено 8 засідань </a:t>
            </a:r>
            <a:r>
              <a:rPr lang="uk-UA" sz="1300" dirty="0" smtClean="0">
                <a:latin typeface="Times New Roman"/>
                <a:ea typeface="Calibri"/>
                <a:cs typeface="Times New Roman"/>
              </a:rPr>
              <a:t>педагогічної ради, </a:t>
            </a:r>
            <a:r>
              <a:rPr lang="uk-UA" sz="1300" dirty="0">
                <a:latin typeface="Times New Roman"/>
                <a:ea typeface="Calibri"/>
                <a:cs typeface="Times New Roman"/>
              </a:rPr>
              <a:t>14 ІПП працівників ліцею успішно пройшли атестацію, 10 ІПП пройшли у 2024 році курси підвищення кваліфікації</a:t>
            </a:r>
            <a:r>
              <a:rPr lang="uk-UA" sz="1300" dirty="0" smtClean="0">
                <a:latin typeface="Times New Roman"/>
                <a:ea typeface="Calibri"/>
                <a:cs typeface="Times New Roman"/>
              </a:rPr>
              <a:t>.</a:t>
            </a:r>
            <a:r>
              <a:rPr lang="uk-UA" sz="1300" dirty="0" smtClean="0">
                <a:latin typeface="Times New Roman"/>
                <a:ea typeface="Calibri"/>
              </a:rPr>
              <a:t> </a:t>
            </a:r>
            <a:r>
              <a:rPr lang="uk-UA" sz="1300" dirty="0">
                <a:latin typeface="Times New Roman"/>
                <a:ea typeface="Calibri"/>
              </a:rPr>
              <a:t>Вся </a:t>
            </a:r>
            <a:r>
              <a:rPr lang="uk-UA" sz="1300" dirty="0" smtClean="0">
                <a:latin typeface="Times New Roman"/>
                <a:ea typeface="Calibri"/>
              </a:rPr>
              <a:t> </a:t>
            </a:r>
            <a:r>
              <a:rPr lang="uk-UA" sz="1300" dirty="0">
                <a:latin typeface="Times New Roman"/>
                <a:ea typeface="Calibri"/>
              </a:rPr>
              <a:t>методична діяльність висвітлена на нашому сайті, на </a:t>
            </a:r>
            <a:r>
              <a:rPr lang="uk-UA" sz="1300" dirty="0" err="1">
                <a:latin typeface="Times New Roman"/>
                <a:ea typeface="Calibri"/>
              </a:rPr>
              <a:t>блогах</a:t>
            </a:r>
            <a:r>
              <a:rPr lang="uk-UA" sz="1300" dirty="0">
                <a:latin typeface="Times New Roman"/>
                <a:ea typeface="Calibri"/>
              </a:rPr>
              <a:t> методичних </a:t>
            </a:r>
            <a:r>
              <a:rPr lang="uk-UA" sz="1300" dirty="0" smtClean="0">
                <a:latin typeface="Times New Roman"/>
                <a:ea typeface="Calibri"/>
              </a:rPr>
              <a:t>комісій</a:t>
            </a:r>
            <a:r>
              <a:rPr lang="uk-UA" sz="1200" dirty="0" smtClean="0">
                <a:latin typeface="Georgia" pitchFamily="18" charset="0"/>
                <a:ea typeface="Calibri"/>
              </a:rPr>
              <a:t>. </a:t>
            </a:r>
          </a:p>
          <a:p>
            <a:pPr algn="just">
              <a:lnSpc>
                <a:spcPct val="115000"/>
              </a:lnSpc>
              <a:spcAft>
                <a:spcPts val="800"/>
              </a:spcAft>
            </a:pPr>
            <a:r>
              <a:rPr lang="uk-UA" sz="1200" dirty="0">
                <a:latin typeface="Georgia" pitchFamily="18" charset="0"/>
              </a:rPr>
              <a:t> </a:t>
            </a:r>
            <a:r>
              <a:rPr lang="uk-UA" sz="1200" dirty="0" smtClean="0">
                <a:latin typeface="Georgia" pitchFamily="18" charset="0"/>
              </a:rPr>
              <a:t>   В </a:t>
            </a:r>
            <a:r>
              <a:rPr lang="uk-UA" sz="1200" dirty="0">
                <a:latin typeface="Georgia" pitchFamily="18" charset="0"/>
              </a:rPr>
              <a:t>цілому колективні та індивідуальні форми методичної роботи у ліцеї  відповідають Положенню про методичну роботу, план методичної роботи ліцею був виконаний. </a:t>
            </a:r>
            <a:endParaRPr lang="ru-RU" sz="1200" dirty="0">
              <a:latin typeface="Georgia" pitchFamily="18" charset="0"/>
            </a:endParaRPr>
          </a:p>
          <a:p>
            <a:pPr algn="just">
              <a:lnSpc>
                <a:spcPct val="115000"/>
              </a:lnSpc>
              <a:spcAft>
                <a:spcPts val="800"/>
              </a:spcAft>
            </a:pPr>
            <a:endParaRPr lang="ru-RU" sz="1300" dirty="0">
              <a:latin typeface="Times New Roman" pitchFamily="18" charset="0"/>
              <a:cs typeface="Times New Roman" pitchFamily="18" charset="0"/>
            </a:endParaRPr>
          </a:p>
        </p:txBody>
      </p:sp>
    </p:spTree>
    <p:extLst>
      <p:ext uri="{BB962C8B-B14F-4D97-AF65-F5344CB8AC3E}">
        <p14:creationId xmlns:p14="http://schemas.microsoft.com/office/powerpoint/2010/main" val="20474196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різні фото\З фотіка\педагог року\IMG_29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3" y="111362"/>
            <a:ext cx="3932341" cy="262156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G:\різні фото\З фотіка\педагог року\IMG_294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471003" flipV="1">
            <a:off x="3896226" y="293337"/>
            <a:ext cx="3934380" cy="26229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052" name="Picture 4" descr="G:\різні фото\З фотіка\Семінар\IMG_24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482752" flipH="1" flipV="1">
            <a:off x="860536" y="2231937"/>
            <a:ext cx="3732014" cy="24880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3" name="Picture 5" descr="G:\різні фото\З фотіка\Семінар\IMG_247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1768120" flipH="1" flipV="1">
            <a:off x="5523179" y="2466187"/>
            <a:ext cx="3168352" cy="2112235"/>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4" name="Picture 6" descr="G:\різні фото\З фотіка\Семінар\IMG_20240521_131407_03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033080">
            <a:off x="164929" y="4377356"/>
            <a:ext cx="2743301" cy="205747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pic>
        <p:nvPicPr>
          <p:cNvPr id="2055" name="Picture 7" descr="G:\різні фото\З фотіка\Семінар\IMG_278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H="1" flipV="1">
            <a:off x="3058503" y="4077072"/>
            <a:ext cx="3249415" cy="21662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2056" name="Picture 8" descr="G:\мет.посиденьки\Деня вчителя\IMG_20220930_132927_898.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1257320" flipH="1" flipV="1">
            <a:off x="6273082" y="4606715"/>
            <a:ext cx="2683354" cy="20125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253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836712"/>
            <a:ext cx="8496945" cy="5688632"/>
          </a:xfrm>
        </p:spPr>
        <p:txBody>
          <a:bodyPr>
            <a:normAutofit fontScale="25000" lnSpcReduction="20000"/>
          </a:bodyPr>
          <a:lstStyle/>
          <a:p>
            <a:pPr marL="0" indent="0" algn="just">
              <a:buNone/>
            </a:pPr>
            <a:r>
              <a:rPr lang="ru-RU" sz="4800" b="1" dirty="0">
                <a:solidFill>
                  <a:srgbClr val="666666"/>
                </a:solidFill>
                <a:latin typeface="Times New Roman" pitchFamily="18" charset="0"/>
                <a:cs typeface="Times New Roman" pitchFamily="18" charset="0"/>
              </a:rPr>
              <a:t>  </a:t>
            </a:r>
            <a:r>
              <a:rPr lang="ru-RU" sz="5600" b="1" dirty="0">
                <a:solidFill>
                  <a:srgbClr val="666666"/>
                </a:solidFill>
                <a:latin typeface="Times New Roman" pitchFamily="18" charset="0"/>
                <a:cs typeface="Times New Roman" pitchFamily="18" charset="0"/>
              </a:rPr>
              <a:t> </a:t>
            </a:r>
            <a:r>
              <a:rPr lang="ru-RU" sz="6400" dirty="0" smtClean="0">
                <a:solidFill>
                  <a:schemeClr val="tx1"/>
                </a:solidFill>
                <a:latin typeface="Times New Roman" pitchFamily="18" charset="0"/>
                <a:cs typeface="Times New Roman" pitchFamily="18" charset="0"/>
              </a:rPr>
              <a:t>У</a:t>
            </a:r>
            <a:r>
              <a:rPr lang="ru-RU" sz="6400" dirty="0">
                <a:solidFill>
                  <a:schemeClr val="tx1"/>
                </a:solidFill>
                <a:latin typeface="Times New Roman" pitchFamily="18" charset="0"/>
                <a:cs typeface="Times New Roman" pitchFamily="18" charset="0"/>
              </a:rPr>
              <a:t>  </a:t>
            </a:r>
            <a:r>
              <a:rPr lang="ru-RU" sz="6400" dirty="0" smtClean="0">
                <a:solidFill>
                  <a:schemeClr val="tx1"/>
                </a:solidFill>
                <a:latin typeface="Times New Roman" pitchFamily="18" charset="0"/>
                <a:cs typeface="Times New Roman" pitchFamily="18" charset="0"/>
              </a:rPr>
              <a:t>2023-2024 </a:t>
            </a:r>
            <a:r>
              <a:rPr lang="ru-RU" sz="6400" dirty="0" err="1">
                <a:solidFill>
                  <a:schemeClr val="tx1"/>
                </a:solidFill>
                <a:latin typeface="Times New Roman" pitchFamily="18" charset="0"/>
                <a:cs typeface="Times New Roman" pitchFamily="18" charset="0"/>
              </a:rPr>
              <a:t>навчальному</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році</a:t>
            </a:r>
            <a:r>
              <a:rPr lang="ru-RU" sz="6400" dirty="0">
                <a:solidFill>
                  <a:schemeClr val="tx1"/>
                </a:solidFill>
                <a:latin typeface="Times New Roman" pitchFamily="18" charset="0"/>
                <a:cs typeface="Times New Roman" pitchFamily="18" charset="0"/>
              </a:rPr>
              <a:t> у </a:t>
            </a:r>
            <a:r>
              <a:rPr lang="ru-RU" sz="6400" dirty="0" smtClean="0">
                <a:solidFill>
                  <a:schemeClr val="tx1"/>
                </a:solidFill>
                <a:latin typeface="Times New Roman" pitchFamily="18" charset="0"/>
                <a:cs typeface="Times New Roman" pitchFamily="18" charset="0"/>
              </a:rPr>
              <a:t>ДНЗ «</a:t>
            </a:r>
            <a:r>
              <a:rPr lang="ru-RU" sz="6400" dirty="0" err="1" smtClean="0">
                <a:solidFill>
                  <a:schemeClr val="tx1"/>
                </a:solidFill>
                <a:latin typeface="Times New Roman" pitchFamily="18" charset="0"/>
                <a:cs typeface="Times New Roman" pitchFamily="18" charset="0"/>
              </a:rPr>
              <a:t>Лісоводський</a:t>
            </a:r>
            <a:r>
              <a:rPr lang="ru-RU" sz="6400" dirty="0" smtClean="0">
                <a:solidFill>
                  <a:schemeClr val="tx1"/>
                </a:solidFill>
                <a:latin typeface="Times New Roman" pitchFamily="18" charset="0"/>
                <a:cs typeface="Times New Roman" pitchFamily="18" charset="0"/>
              </a:rPr>
              <a:t> ПАЛ» </a:t>
            </a:r>
            <a:r>
              <a:rPr lang="ru-RU" sz="6400" dirty="0" err="1" smtClean="0">
                <a:solidFill>
                  <a:schemeClr val="tx1"/>
                </a:solidFill>
                <a:latin typeface="Times New Roman" pitchFamily="18" charset="0"/>
                <a:cs typeface="Times New Roman" pitchFamily="18" charset="0"/>
              </a:rPr>
              <a:t>забезпечувалась</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реалізація</a:t>
            </a:r>
            <a:r>
              <a:rPr lang="ru-RU" sz="6400" dirty="0">
                <a:solidFill>
                  <a:schemeClr val="tx1"/>
                </a:solidFill>
                <a:latin typeface="Times New Roman" pitchFamily="18" charset="0"/>
                <a:cs typeface="Times New Roman" pitchFamily="18" charset="0"/>
              </a:rPr>
              <a:t> </a:t>
            </a:r>
            <a:r>
              <a:rPr lang="ru-RU" sz="6400" dirty="0" smtClean="0">
                <a:solidFill>
                  <a:schemeClr val="tx1"/>
                </a:solidFill>
                <a:latin typeface="Times New Roman" pitchFamily="18" charset="0"/>
                <a:cs typeface="Times New Roman" pitchFamily="18" charset="0"/>
              </a:rPr>
              <a:t>прав </a:t>
            </a:r>
            <a:r>
              <a:rPr lang="ru-RU" sz="6400" dirty="0" err="1">
                <a:solidFill>
                  <a:schemeClr val="tx1"/>
                </a:solidFill>
                <a:latin typeface="Times New Roman" pitchFamily="18" charset="0"/>
                <a:cs typeface="Times New Roman" pitchFamily="18" charset="0"/>
              </a:rPr>
              <a:t>громадян</a:t>
            </a:r>
            <a:r>
              <a:rPr lang="ru-RU" sz="6400" dirty="0">
                <a:solidFill>
                  <a:schemeClr val="tx1"/>
                </a:solidFill>
                <a:latin typeface="Times New Roman" pitchFamily="18" charset="0"/>
                <a:cs typeface="Times New Roman" pitchFamily="18" charset="0"/>
              </a:rPr>
              <a:t> на  </a:t>
            </a:r>
            <a:r>
              <a:rPr lang="ru-RU" sz="6400" dirty="0" err="1">
                <a:solidFill>
                  <a:schemeClr val="tx1"/>
                </a:solidFill>
                <a:latin typeface="Times New Roman" pitchFamily="18" charset="0"/>
                <a:cs typeface="Times New Roman" pitchFamily="18" charset="0"/>
              </a:rPr>
              <a:t>здобуття</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професійно-технічної</a:t>
            </a:r>
            <a:r>
              <a:rPr lang="ru-RU" sz="6400" dirty="0">
                <a:solidFill>
                  <a:schemeClr val="tx1"/>
                </a:solidFill>
                <a:latin typeface="Times New Roman" pitchFamily="18" charset="0"/>
                <a:cs typeface="Times New Roman" pitchFamily="18" charset="0"/>
              </a:rPr>
              <a:t> та </a:t>
            </a:r>
            <a:r>
              <a:rPr lang="ru-RU" sz="6400" dirty="0" err="1">
                <a:solidFill>
                  <a:schemeClr val="tx1"/>
                </a:solidFill>
                <a:latin typeface="Times New Roman" pitchFamily="18" charset="0"/>
                <a:cs typeface="Times New Roman" pitchFamily="18" charset="0"/>
              </a:rPr>
              <a:t>повної</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загальної</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середньої</a:t>
            </a:r>
            <a:r>
              <a:rPr lang="ru-RU" sz="6400" dirty="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освіти</a:t>
            </a:r>
            <a:r>
              <a:rPr lang="ru-RU" sz="6400" dirty="0" smtClean="0">
                <a:solidFill>
                  <a:schemeClr val="tx1"/>
                </a:solidFill>
                <a:latin typeface="Times New Roman" pitchFamily="18" charset="0"/>
                <a:cs typeface="Times New Roman" pitchFamily="18" charset="0"/>
              </a:rPr>
              <a:t>.</a:t>
            </a:r>
            <a:r>
              <a:rPr lang="ru-RU" sz="6400" dirty="0">
                <a:solidFill>
                  <a:schemeClr val="tx1"/>
                </a:solidFill>
                <a:latin typeface="Times New Roman" pitchFamily="18" charset="0"/>
                <a:cs typeface="Times New Roman" pitchFamily="18" charset="0"/>
              </a:rPr>
              <a:t>  </a:t>
            </a:r>
            <a:r>
              <a:rPr lang="ru-RU" sz="6400" dirty="0" smtClean="0">
                <a:solidFill>
                  <a:schemeClr val="tx1"/>
                </a:solidFill>
                <a:latin typeface="Times New Roman" pitchFamily="18" charset="0"/>
                <a:cs typeface="Times New Roman" pitchFamily="18" charset="0"/>
              </a:rPr>
              <a:t>У </a:t>
            </a:r>
            <a:r>
              <a:rPr lang="ru-RU" sz="6400" dirty="0" err="1" smtClean="0">
                <a:solidFill>
                  <a:schemeClr val="tx1"/>
                </a:solidFill>
                <a:latin typeface="Times New Roman" pitchFamily="18" charset="0"/>
                <a:cs typeface="Times New Roman" pitchFamily="18" charset="0"/>
              </a:rPr>
              <a:t>ліцеї</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здійснювалась</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підготовка</a:t>
            </a:r>
            <a:r>
              <a:rPr lang="ru-RU" sz="6400" dirty="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робітничих</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кадрів</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відповідного</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рівня</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кваліфікації</a:t>
            </a:r>
            <a:r>
              <a:rPr lang="ru-RU" sz="6400" dirty="0">
                <a:solidFill>
                  <a:schemeClr val="tx1"/>
                </a:solidFill>
                <a:latin typeface="Times New Roman" pitchFamily="18" charset="0"/>
                <a:cs typeface="Times New Roman" pitchFamily="18" charset="0"/>
              </a:rPr>
              <a:t> з числа </a:t>
            </a:r>
            <a:r>
              <a:rPr lang="ru-RU" sz="6400" dirty="0" err="1">
                <a:solidFill>
                  <a:schemeClr val="tx1"/>
                </a:solidFill>
                <a:latin typeface="Times New Roman" pitchFamily="18" charset="0"/>
                <a:cs typeface="Times New Roman" pitchFamily="18" charset="0"/>
              </a:rPr>
              <a:t>випускників</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загальноосвітніх</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навчальних</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закладів</a:t>
            </a:r>
            <a:r>
              <a:rPr lang="ru-RU" sz="6400" dirty="0">
                <a:solidFill>
                  <a:schemeClr val="tx1"/>
                </a:solidFill>
                <a:latin typeface="Times New Roman" pitchFamily="18" charset="0"/>
                <a:cs typeface="Times New Roman" pitchFamily="18" charset="0"/>
              </a:rPr>
              <a:t> на </a:t>
            </a:r>
            <a:r>
              <a:rPr lang="ru-RU" sz="6400" dirty="0" err="1">
                <a:solidFill>
                  <a:schemeClr val="tx1"/>
                </a:solidFill>
                <a:latin typeface="Times New Roman" pitchFamily="18" charset="0"/>
                <a:cs typeface="Times New Roman" pitchFamily="18" charset="0"/>
              </a:rPr>
              <a:t>основі</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базової</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чи</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повної</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загальної</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середньої</a:t>
            </a:r>
            <a:r>
              <a:rPr lang="ru-RU" sz="6400" dirty="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освіти</a:t>
            </a:r>
            <a:r>
              <a:rPr lang="ru-RU" sz="6400" dirty="0" smtClean="0">
                <a:solidFill>
                  <a:schemeClr val="tx1"/>
                </a:solidFill>
                <a:latin typeface="Times New Roman" pitchFamily="18" charset="0"/>
                <a:cs typeface="Times New Roman" pitchFamily="18" charset="0"/>
              </a:rPr>
              <a:t>, а </a:t>
            </a:r>
            <a:r>
              <a:rPr lang="uk-UA" sz="6400" dirty="0">
                <a:solidFill>
                  <a:schemeClr val="tx1"/>
                </a:solidFill>
                <a:latin typeface="Times New Roman"/>
                <a:ea typeface="Calibri"/>
              </a:rPr>
              <a:t>також </a:t>
            </a:r>
            <a:r>
              <a:rPr lang="uk-UA" sz="6400" dirty="0" smtClean="0">
                <a:solidFill>
                  <a:schemeClr val="tx1"/>
                </a:solidFill>
                <a:latin typeface="Times New Roman"/>
                <a:ea typeface="Calibri"/>
              </a:rPr>
              <a:t>перепідготовка </a:t>
            </a:r>
            <a:r>
              <a:rPr lang="uk-UA" sz="6400" dirty="0">
                <a:solidFill>
                  <a:schemeClr val="tx1"/>
                </a:solidFill>
                <a:latin typeface="Times New Roman"/>
                <a:ea typeface="Calibri"/>
              </a:rPr>
              <a:t>та підвищення кваліфікації працюючих робітників і незайнятого населення</a:t>
            </a:r>
            <a:r>
              <a:rPr lang="uk-UA" sz="6600" dirty="0">
                <a:latin typeface="Times New Roman"/>
                <a:ea typeface="Calibri"/>
              </a:rPr>
              <a:t>. </a:t>
            </a:r>
            <a:endParaRPr lang="uk-UA" sz="6600" dirty="0" smtClean="0">
              <a:latin typeface="Times New Roman"/>
              <a:ea typeface="Calibri"/>
            </a:endParaRPr>
          </a:p>
          <a:p>
            <a:pPr marL="0" indent="0" algn="just">
              <a:buNone/>
            </a:pPr>
            <a:r>
              <a:rPr lang="uk-UA" sz="6600" dirty="0">
                <a:solidFill>
                  <a:schemeClr val="tx1"/>
                </a:solidFill>
                <a:latin typeface="Times New Roman"/>
                <a:cs typeface="Times New Roman" pitchFamily="18" charset="0"/>
              </a:rPr>
              <a:t> </a:t>
            </a:r>
            <a:r>
              <a:rPr lang="uk-UA" sz="6600" dirty="0" smtClean="0">
                <a:solidFill>
                  <a:schemeClr val="tx1"/>
                </a:solidFill>
                <a:latin typeface="Times New Roman"/>
                <a:cs typeface="Times New Roman" pitchFamily="18" charset="0"/>
              </a:rPr>
              <a:t>  </a:t>
            </a:r>
            <a:r>
              <a:rPr lang="ru-RU" sz="6400" dirty="0" smtClean="0">
                <a:solidFill>
                  <a:schemeClr val="tx1"/>
                </a:solidFill>
                <a:latin typeface="Times New Roman" pitchFamily="18" charset="0"/>
                <a:cs typeface="Times New Roman" pitchFamily="18" charset="0"/>
              </a:rPr>
              <a:t>У </a:t>
            </a:r>
            <a:r>
              <a:rPr lang="ru-RU" sz="6400" dirty="0" err="1">
                <a:solidFill>
                  <a:schemeClr val="tx1"/>
                </a:solidFill>
                <a:latin typeface="Times New Roman" pitchFamily="18" charset="0"/>
                <a:cs typeface="Times New Roman" pitchFamily="18" charset="0"/>
              </a:rPr>
              <a:t>своїй</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діяльності</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Л</a:t>
            </a:r>
            <a:r>
              <a:rPr lang="ru-RU" sz="6400" dirty="0" err="1" smtClean="0">
                <a:solidFill>
                  <a:schemeClr val="tx1"/>
                </a:solidFill>
                <a:latin typeface="Times New Roman" pitchFamily="18" charset="0"/>
                <a:cs typeface="Times New Roman" pitchFamily="18" charset="0"/>
              </a:rPr>
              <a:t>іцей</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керувався</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Конституцією</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України</a:t>
            </a:r>
            <a:r>
              <a:rPr lang="ru-RU" sz="6400" dirty="0">
                <a:solidFill>
                  <a:schemeClr val="tx1"/>
                </a:solidFill>
                <a:latin typeface="Times New Roman" pitchFamily="18" charset="0"/>
                <a:cs typeface="Times New Roman" pitchFamily="18" charset="0"/>
              </a:rPr>
              <a:t>, Законом </a:t>
            </a:r>
            <a:r>
              <a:rPr lang="ru-RU" sz="6400" dirty="0" err="1">
                <a:solidFill>
                  <a:schemeClr val="tx1"/>
                </a:solidFill>
                <a:latin typeface="Times New Roman" pitchFamily="18" charset="0"/>
                <a:cs typeface="Times New Roman" pitchFamily="18" charset="0"/>
              </a:rPr>
              <a:t>України</a:t>
            </a:r>
            <a:r>
              <a:rPr lang="ru-RU" sz="6400" dirty="0">
                <a:solidFill>
                  <a:schemeClr val="tx1"/>
                </a:solidFill>
                <a:latin typeface="Times New Roman" pitchFamily="18" charset="0"/>
                <a:cs typeface="Times New Roman" pitchFamily="18" charset="0"/>
              </a:rPr>
              <a:t> «Про </a:t>
            </a:r>
            <a:r>
              <a:rPr lang="ru-RU" sz="6400" dirty="0" err="1">
                <a:solidFill>
                  <a:schemeClr val="tx1"/>
                </a:solidFill>
                <a:latin typeface="Times New Roman" pitchFamily="18" charset="0"/>
                <a:cs typeface="Times New Roman" pitchFamily="18" charset="0"/>
              </a:rPr>
              <a:t>освіту</a:t>
            </a:r>
            <a:r>
              <a:rPr lang="ru-RU" sz="6400" dirty="0">
                <a:solidFill>
                  <a:schemeClr val="tx1"/>
                </a:solidFill>
                <a:latin typeface="Times New Roman" pitchFamily="18" charset="0"/>
                <a:cs typeface="Times New Roman" pitchFamily="18" charset="0"/>
              </a:rPr>
              <a:t>», «Про </a:t>
            </a:r>
            <a:r>
              <a:rPr lang="ru-RU" sz="6400" dirty="0" err="1">
                <a:solidFill>
                  <a:schemeClr val="tx1"/>
                </a:solidFill>
                <a:latin typeface="Times New Roman" pitchFamily="18" charset="0"/>
                <a:cs typeface="Times New Roman" pitchFamily="18" charset="0"/>
              </a:rPr>
              <a:t>професійно-технічну</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освіту</a:t>
            </a:r>
            <a:r>
              <a:rPr lang="ru-RU" sz="6400" dirty="0">
                <a:solidFill>
                  <a:schemeClr val="tx1"/>
                </a:solidFill>
                <a:latin typeface="Times New Roman" pitchFamily="18" charset="0"/>
                <a:cs typeface="Times New Roman" pitchFamily="18" charset="0"/>
              </a:rPr>
              <a:t>», «Про </a:t>
            </a:r>
            <a:r>
              <a:rPr lang="ru-RU" sz="6400" dirty="0" err="1">
                <a:solidFill>
                  <a:schemeClr val="tx1"/>
                </a:solidFill>
                <a:latin typeface="Times New Roman" pitchFamily="18" charset="0"/>
                <a:cs typeface="Times New Roman" pitchFamily="18" charset="0"/>
              </a:rPr>
              <a:t>загальну</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середню</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освіту</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Положенням</a:t>
            </a:r>
            <a:r>
              <a:rPr lang="ru-RU" sz="6400" dirty="0">
                <a:solidFill>
                  <a:schemeClr val="tx1"/>
                </a:solidFill>
                <a:latin typeface="Times New Roman" pitchFamily="18" charset="0"/>
                <a:cs typeface="Times New Roman" pitchFamily="18" charset="0"/>
              </a:rPr>
              <a:t> про </a:t>
            </a:r>
            <a:r>
              <a:rPr lang="ru-RU" sz="6400" dirty="0" err="1">
                <a:solidFill>
                  <a:schemeClr val="tx1"/>
                </a:solidFill>
                <a:latin typeface="Times New Roman" pitchFamily="18" charset="0"/>
                <a:cs typeface="Times New Roman" pitchFamily="18" charset="0"/>
              </a:rPr>
              <a:t>професійно-технічний</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навчальний</a:t>
            </a:r>
            <a:r>
              <a:rPr lang="ru-RU" sz="6400" dirty="0">
                <a:solidFill>
                  <a:schemeClr val="tx1"/>
                </a:solidFill>
                <a:latin typeface="Times New Roman" pitchFamily="18" charset="0"/>
                <a:cs typeface="Times New Roman" pitchFamily="18" charset="0"/>
              </a:rPr>
              <a:t> заклад, </a:t>
            </a:r>
            <a:r>
              <a:rPr lang="ru-RU" sz="6400" dirty="0" err="1" smtClean="0">
                <a:solidFill>
                  <a:schemeClr val="tx1"/>
                </a:solidFill>
                <a:latin typeface="Times New Roman" pitchFamily="18" charset="0"/>
                <a:cs typeface="Times New Roman" pitchFamily="18" charset="0"/>
              </a:rPr>
              <a:t>рішеннями</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Міністерства</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освіти</a:t>
            </a:r>
            <a:r>
              <a:rPr lang="ru-RU" sz="6400" dirty="0">
                <a:solidFill>
                  <a:schemeClr val="tx1"/>
                </a:solidFill>
                <a:latin typeface="Times New Roman" pitchFamily="18" charset="0"/>
                <a:cs typeface="Times New Roman" pitchFamily="18" charset="0"/>
              </a:rPr>
              <a:t> і науки </a:t>
            </a:r>
            <a:r>
              <a:rPr lang="ru-RU" sz="6400" dirty="0" err="1" smtClean="0">
                <a:solidFill>
                  <a:schemeClr val="tx1"/>
                </a:solidFill>
                <a:latin typeface="Times New Roman" pitchFamily="18" charset="0"/>
                <a:cs typeface="Times New Roman" pitchFamily="18" charset="0"/>
              </a:rPr>
              <a:t>України</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рекомендаціями</a:t>
            </a:r>
            <a:r>
              <a:rPr lang="ru-RU" sz="6400" dirty="0" smtClean="0">
                <a:solidFill>
                  <a:schemeClr val="tx1"/>
                </a:solidFill>
                <a:latin typeface="Times New Roman" pitchFamily="18" charset="0"/>
                <a:cs typeface="Times New Roman" pitchFamily="18" charset="0"/>
              </a:rPr>
              <a:t> та листами Департаменту </a:t>
            </a:r>
            <a:r>
              <a:rPr lang="ru-RU" sz="6400" dirty="0" err="1" smtClean="0">
                <a:solidFill>
                  <a:schemeClr val="tx1"/>
                </a:solidFill>
                <a:latin typeface="Times New Roman" pitchFamily="18" charset="0"/>
                <a:cs typeface="Times New Roman" pitchFamily="18" charset="0"/>
              </a:rPr>
              <a:t>освіти</a:t>
            </a:r>
            <a:r>
              <a:rPr lang="ru-RU" sz="6400" dirty="0" smtClean="0">
                <a:solidFill>
                  <a:schemeClr val="tx1"/>
                </a:solidFill>
                <a:latin typeface="Times New Roman" pitchFamily="18" charset="0"/>
                <a:cs typeface="Times New Roman" pitchFamily="18" charset="0"/>
              </a:rPr>
              <a:t> та науки </a:t>
            </a:r>
            <a:r>
              <a:rPr lang="ru-RU" sz="6400" dirty="0" err="1" smtClean="0">
                <a:solidFill>
                  <a:schemeClr val="tx1"/>
                </a:solidFill>
                <a:latin typeface="Times New Roman" pitchFamily="18" charset="0"/>
                <a:cs typeface="Times New Roman" pitchFamily="18" charset="0"/>
              </a:rPr>
              <a:t>Хмельницької</a:t>
            </a:r>
            <a:r>
              <a:rPr lang="ru-RU" sz="6400" dirty="0" smtClean="0">
                <a:solidFill>
                  <a:schemeClr val="tx1"/>
                </a:solidFill>
                <a:latin typeface="Times New Roman" pitchFamily="18" charset="0"/>
                <a:cs typeface="Times New Roman" pitchFamily="18" charset="0"/>
              </a:rPr>
              <a:t> ОДА, НМЦ ПТО ПК у </a:t>
            </a:r>
            <a:r>
              <a:rPr lang="ru-RU" sz="6400" dirty="0" err="1" smtClean="0">
                <a:solidFill>
                  <a:schemeClr val="tx1"/>
                </a:solidFill>
                <a:latin typeface="Times New Roman" pitchFamily="18" charset="0"/>
                <a:cs typeface="Times New Roman" pitchFamily="18" charset="0"/>
              </a:rPr>
              <a:t>Хмельницькій</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області</a:t>
            </a:r>
            <a:r>
              <a:rPr lang="ru-RU" sz="6400" dirty="0" smtClean="0">
                <a:solidFill>
                  <a:schemeClr val="tx1"/>
                </a:solidFill>
                <a:latin typeface="Times New Roman" pitchFamily="18" charset="0"/>
                <a:cs typeface="Times New Roman" pitchFamily="18" charset="0"/>
              </a:rPr>
              <a:t>,   </a:t>
            </a:r>
            <a:r>
              <a:rPr lang="ru-RU" sz="6400" dirty="0">
                <a:solidFill>
                  <a:schemeClr val="tx1"/>
                </a:solidFill>
                <a:latin typeface="Times New Roman" pitchFamily="18" charset="0"/>
                <a:cs typeface="Times New Roman" pitchFamily="18" charset="0"/>
              </a:rPr>
              <a:t>Статутом </a:t>
            </a:r>
            <a:r>
              <a:rPr lang="ru-RU" sz="6400" dirty="0" err="1" smtClean="0">
                <a:solidFill>
                  <a:schemeClr val="tx1"/>
                </a:solidFill>
                <a:latin typeface="Times New Roman" pitchFamily="18" charset="0"/>
                <a:cs typeface="Times New Roman" pitchFamily="18" charset="0"/>
              </a:rPr>
              <a:t>навчального</a:t>
            </a:r>
            <a:r>
              <a:rPr lang="ru-RU" sz="6400" dirty="0" smtClean="0">
                <a:solidFill>
                  <a:schemeClr val="tx1"/>
                </a:solidFill>
                <a:latin typeface="Times New Roman" pitchFamily="18" charset="0"/>
                <a:cs typeface="Times New Roman" pitchFamily="18" charset="0"/>
              </a:rPr>
              <a:t> закладу.</a:t>
            </a:r>
          </a:p>
          <a:p>
            <a:pPr marL="0" indent="0" algn="just">
              <a:buNone/>
            </a:pPr>
            <a:r>
              <a:rPr lang="ru-RU" sz="6400" dirty="0">
                <a:solidFill>
                  <a:schemeClr val="tx1"/>
                </a:solidFill>
                <a:latin typeface="Times New Roman" pitchFamily="18" charset="0"/>
                <a:cs typeface="Times New Roman" pitchFamily="18" charset="0"/>
              </a:rPr>
              <a:t> </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Організація</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освітнього</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процесу</a:t>
            </a:r>
            <a:r>
              <a:rPr lang="ru-RU" sz="6400" dirty="0">
                <a:solidFill>
                  <a:schemeClr val="tx1"/>
                </a:solidFill>
                <a:latin typeface="Times New Roman" pitchFamily="18" charset="0"/>
                <a:cs typeface="Times New Roman" pitchFamily="18" charset="0"/>
              </a:rPr>
              <a:t> </a:t>
            </a:r>
            <a:r>
              <a:rPr lang="ru-RU" sz="6400" dirty="0" smtClean="0">
                <a:solidFill>
                  <a:schemeClr val="tx1"/>
                </a:solidFill>
                <a:latin typeface="Times New Roman" pitchFamily="18" charset="0"/>
                <a:cs typeface="Times New Roman" pitchFamily="18" charset="0"/>
              </a:rPr>
              <a:t>у ДНЗ «</a:t>
            </a:r>
            <a:r>
              <a:rPr lang="ru-RU" sz="6400" dirty="0" err="1" smtClean="0">
                <a:solidFill>
                  <a:schemeClr val="tx1"/>
                </a:solidFill>
                <a:latin typeface="Times New Roman" pitchFamily="18" charset="0"/>
                <a:cs typeface="Times New Roman" pitchFamily="18" charset="0"/>
              </a:rPr>
              <a:t>Лісоводський</a:t>
            </a:r>
            <a:r>
              <a:rPr lang="ru-RU" sz="6400" dirty="0" smtClean="0">
                <a:solidFill>
                  <a:schemeClr val="tx1"/>
                </a:solidFill>
                <a:latin typeface="Times New Roman" pitchFamily="18" charset="0"/>
                <a:cs typeface="Times New Roman" pitchFamily="18" charset="0"/>
              </a:rPr>
              <a:t> ПАЛ» </a:t>
            </a:r>
            <a:r>
              <a:rPr lang="ru-RU" sz="6400" dirty="0" err="1" smtClean="0">
                <a:solidFill>
                  <a:schemeClr val="tx1"/>
                </a:solidFill>
                <a:latin typeface="Times New Roman" pitchFamily="18" charset="0"/>
                <a:cs typeface="Times New Roman" pitchFamily="18" charset="0"/>
              </a:rPr>
              <a:t>здійснювалася</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відповідно</a:t>
            </a:r>
            <a:r>
              <a:rPr lang="ru-RU" sz="6400" dirty="0">
                <a:solidFill>
                  <a:schemeClr val="tx1"/>
                </a:solidFill>
                <a:latin typeface="Times New Roman" pitchFamily="18" charset="0"/>
                <a:cs typeface="Times New Roman" pitchFamily="18" charset="0"/>
              </a:rPr>
              <a:t> до «</a:t>
            </a:r>
            <a:r>
              <a:rPr lang="ru-RU" sz="6400" dirty="0" err="1">
                <a:solidFill>
                  <a:schemeClr val="tx1"/>
                </a:solidFill>
                <a:latin typeface="Times New Roman" pitchFamily="18" charset="0"/>
                <a:cs typeface="Times New Roman" pitchFamily="18" charset="0"/>
              </a:rPr>
              <a:t>Положення</a:t>
            </a:r>
            <a:r>
              <a:rPr lang="ru-RU" sz="6400" dirty="0">
                <a:solidFill>
                  <a:schemeClr val="tx1"/>
                </a:solidFill>
                <a:latin typeface="Times New Roman" pitchFamily="18" charset="0"/>
                <a:cs typeface="Times New Roman" pitchFamily="18" charset="0"/>
              </a:rPr>
              <a:t> про </a:t>
            </a:r>
            <a:r>
              <a:rPr lang="ru-RU" sz="6400" dirty="0" err="1">
                <a:solidFill>
                  <a:schemeClr val="tx1"/>
                </a:solidFill>
                <a:latin typeface="Times New Roman" pitchFamily="18" charset="0"/>
                <a:cs typeface="Times New Roman" pitchFamily="18" charset="0"/>
              </a:rPr>
              <a:t>організацію</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навчально-виробничого</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процесу</a:t>
            </a:r>
            <a:r>
              <a:rPr lang="ru-RU" sz="6400" dirty="0">
                <a:solidFill>
                  <a:schemeClr val="tx1"/>
                </a:solidFill>
                <a:latin typeface="Times New Roman" pitchFamily="18" charset="0"/>
                <a:cs typeface="Times New Roman" pitchFamily="18" charset="0"/>
              </a:rPr>
              <a:t> у </a:t>
            </a:r>
            <a:r>
              <a:rPr lang="ru-RU" sz="6400" dirty="0" err="1">
                <a:solidFill>
                  <a:schemeClr val="tx1"/>
                </a:solidFill>
                <a:latin typeface="Times New Roman" pitchFamily="18" charset="0"/>
                <a:cs typeface="Times New Roman" pitchFamily="18" charset="0"/>
              </a:rPr>
              <a:t>професійно-технічних</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навчальних</a:t>
            </a:r>
            <a:r>
              <a:rPr lang="ru-RU" sz="6400" dirty="0">
                <a:solidFill>
                  <a:schemeClr val="tx1"/>
                </a:solidFill>
                <a:latin typeface="Times New Roman" pitchFamily="18" charset="0"/>
                <a:cs typeface="Times New Roman" pitchFamily="18" charset="0"/>
              </a:rPr>
              <a:t> закладах</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затвердженого</a:t>
            </a:r>
            <a:r>
              <a:rPr lang="ru-RU" sz="6400" dirty="0">
                <a:solidFill>
                  <a:schemeClr val="tx1"/>
                </a:solidFill>
                <a:latin typeface="Times New Roman" pitchFamily="18" charset="0"/>
                <a:cs typeface="Times New Roman" pitchFamily="18" charset="0"/>
              </a:rPr>
              <a:t> наказом </a:t>
            </a:r>
            <a:r>
              <a:rPr lang="ru-RU" sz="6400" dirty="0" err="1">
                <a:solidFill>
                  <a:schemeClr val="tx1"/>
                </a:solidFill>
                <a:latin typeface="Times New Roman" pitchFamily="18" charset="0"/>
                <a:cs typeface="Times New Roman" pitchFamily="18" charset="0"/>
              </a:rPr>
              <a:t>Міністерства</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освіти</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України</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від</a:t>
            </a:r>
            <a:r>
              <a:rPr lang="ru-RU" sz="6400" dirty="0">
                <a:solidFill>
                  <a:schemeClr val="tx1"/>
                </a:solidFill>
                <a:latin typeface="Times New Roman" pitchFamily="18" charset="0"/>
                <a:cs typeface="Times New Roman" pitchFamily="18" charset="0"/>
              </a:rPr>
              <a:t> 30.05.2006р. № 419.</a:t>
            </a:r>
          </a:p>
          <a:p>
            <a:pPr marL="0" indent="0" algn="just">
              <a:buNone/>
            </a:pPr>
            <a:r>
              <a:rPr lang="ru-RU" sz="6400" dirty="0">
                <a:solidFill>
                  <a:schemeClr val="tx1"/>
                </a:solidFill>
                <a:latin typeface="Times New Roman" pitchFamily="18" charset="0"/>
                <a:cs typeface="Times New Roman" pitchFamily="18" charset="0"/>
              </a:rPr>
              <a:t> </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У</a:t>
            </a:r>
            <a:r>
              <a:rPr lang="ru-RU" sz="6400" dirty="0" err="1" smtClean="0">
                <a:solidFill>
                  <a:schemeClr val="tx1"/>
                </a:solidFill>
                <a:latin typeface="Times New Roman" pitchFamily="18" charset="0"/>
                <a:cs typeface="Times New Roman" pitchFamily="18" charset="0"/>
              </a:rPr>
              <a:t>продовж</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звітного</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періоду</a:t>
            </a:r>
            <a:r>
              <a:rPr lang="ru-RU" sz="6400" dirty="0">
                <a:solidFill>
                  <a:schemeClr val="tx1"/>
                </a:solidFill>
                <a:latin typeface="Times New Roman" pitchFamily="18" charset="0"/>
                <a:cs typeface="Times New Roman" pitchFamily="18" charset="0"/>
              </a:rPr>
              <a:t> </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зусилля</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Ліцею</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були</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спрямовані</a:t>
            </a:r>
            <a:r>
              <a:rPr lang="ru-RU" sz="6400" dirty="0">
                <a:solidFill>
                  <a:schemeClr val="tx1"/>
                </a:solidFill>
                <a:latin typeface="Times New Roman" pitchFamily="18" charset="0"/>
                <a:cs typeface="Times New Roman" pitchFamily="18" charset="0"/>
              </a:rPr>
              <a:t> на </a:t>
            </a:r>
            <a:r>
              <a:rPr lang="ru-RU" sz="6400" dirty="0" err="1">
                <a:solidFill>
                  <a:schemeClr val="tx1"/>
                </a:solidFill>
                <a:latin typeface="Times New Roman" pitchFamily="18" charset="0"/>
                <a:cs typeface="Times New Roman" pitchFamily="18" charset="0"/>
              </a:rPr>
              <a:t>удосконалення</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навчально</a:t>
            </a:r>
            <a:r>
              <a:rPr lang="ru-RU" sz="6400" dirty="0">
                <a:solidFill>
                  <a:schemeClr val="tx1"/>
                </a:solidFill>
                <a:latin typeface="Times New Roman" pitchFamily="18" charset="0"/>
                <a:cs typeface="Times New Roman" pitchFamily="18" charset="0"/>
              </a:rPr>
              <a:t> </a:t>
            </a:r>
            <a:r>
              <a:rPr lang="ru-RU" sz="6400" dirty="0" smtClean="0">
                <a:solidFill>
                  <a:schemeClr val="tx1"/>
                </a:solidFill>
                <a:latin typeface="Times New Roman" pitchFamily="18" charset="0"/>
                <a:cs typeface="Times New Roman" pitchFamily="18" charset="0"/>
              </a:rPr>
              <a:t>–</a:t>
            </a:r>
            <a:r>
              <a:rPr lang="ru-RU" sz="6400" dirty="0" err="1" smtClean="0">
                <a:solidFill>
                  <a:schemeClr val="tx1"/>
                </a:solidFill>
                <a:latin typeface="Times New Roman" pitchFamily="18" charset="0"/>
                <a:cs typeface="Times New Roman" pitchFamily="18" charset="0"/>
              </a:rPr>
              <a:t>виробничого</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процесу</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покращення</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навчально-матеріальної</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бази</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стимулювання</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учасників</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освітнього</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процесу</a:t>
            </a:r>
            <a:r>
              <a:rPr lang="ru-RU" sz="6400" dirty="0">
                <a:solidFill>
                  <a:schemeClr val="tx1"/>
                </a:solidFill>
                <a:latin typeface="Times New Roman" pitchFamily="18" charset="0"/>
                <a:cs typeface="Times New Roman" pitchFamily="18" charset="0"/>
              </a:rPr>
              <a:t> до </a:t>
            </a:r>
            <a:r>
              <a:rPr lang="ru-RU" sz="6400" dirty="0" err="1">
                <a:solidFill>
                  <a:schemeClr val="tx1"/>
                </a:solidFill>
                <a:latin typeface="Times New Roman" pitchFamily="18" charset="0"/>
                <a:cs typeface="Times New Roman" pitchFamily="18" charset="0"/>
              </a:rPr>
              <a:t>творчої</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активності</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реалізації</a:t>
            </a:r>
            <a:r>
              <a:rPr lang="ru-RU" sz="6400" dirty="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їх</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професійних</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інтересів</a:t>
            </a:r>
            <a:r>
              <a:rPr lang="ru-RU" sz="6400" dirty="0">
                <a:solidFill>
                  <a:schemeClr val="tx1"/>
                </a:solidFill>
                <a:latin typeface="Times New Roman" pitchFamily="18" charset="0"/>
                <a:cs typeface="Times New Roman" pitchFamily="18" charset="0"/>
              </a:rPr>
              <a:t> і </a:t>
            </a:r>
            <a:r>
              <a:rPr lang="ru-RU" sz="6400" dirty="0" err="1">
                <a:solidFill>
                  <a:schemeClr val="tx1"/>
                </a:solidFill>
                <a:latin typeface="Times New Roman" pitchFamily="18" charset="0"/>
                <a:cs typeface="Times New Roman" pitchFamily="18" charset="0"/>
              </a:rPr>
              <a:t>можливостей</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створення</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належних</a:t>
            </a:r>
            <a:r>
              <a:rPr lang="ru-RU" sz="6400" dirty="0">
                <a:solidFill>
                  <a:schemeClr val="tx1"/>
                </a:solidFill>
                <a:latin typeface="Times New Roman" pitchFamily="18" charset="0"/>
                <a:cs typeface="Times New Roman" pitchFamily="18" charset="0"/>
              </a:rPr>
              <a:t> умов для </a:t>
            </a:r>
            <a:r>
              <a:rPr lang="ru-RU" sz="6400" dirty="0" err="1">
                <a:solidFill>
                  <a:schemeClr val="tx1"/>
                </a:solidFill>
                <a:latin typeface="Times New Roman" pitchFamily="18" charset="0"/>
                <a:cs typeface="Times New Roman" pitchFamily="18" charset="0"/>
              </a:rPr>
              <a:t>навчання</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праці</a:t>
            </a:r>
            <a:r>
              <a:rPr lang="ru-RU" sz="6400" dirty="0">
                <a:solidFill>
                  <a:schemeClr val="tx1"/>
                </a:solidFill>
                <a:latin typeface="Times New Roman" pitchFamily="18" charset="0"/>
                <a:cs typeface="Times New Roman" pitchFamily="18" charset="0"/>
              </a:rPr>
              <a:t> та </a:t>
            </a:r>
            <a:r>
              <a:rPr lang="ru-RU" sz="6400" dirty="0" err="1">
                <a:solidFill>
                  <a:schemeClr val="tx1"/>
                </a:solidFill>
                <a:latin typeface="Times New Roman" pitchFamily="18" charset="0"/>
                <a:cs typeface="Times New Roman" pitchFamily="18" charset="0"/>
              </a:rPr>
              <a:t>відпочинку</a:t>
            </a:r>
            <a:r>
              <a:rPr lang="ru-RU" sz="6400" dirty="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здобувачів</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освіти</a:t>
            </a:r>
            <a:r>
              <a:rPr lang="ru-RU" sz="6400" dirty="0" smtClean="0">
                <a:solidFill>
                  <a:schemeClr val="tx1"/>
                </a:solidFill>
                <a:latin typeface="Times New Roman" pitchFamily="18" charset="0"/>
                <a:cs typeface="Times New Roman" pitchFamily="18" charset="0"/>
              </a:rPr>
              <a:t>  </a:t>
            </a:r>
            <a:r>
              <a:rPr lang="ru-RU" sz="6400" dirty="0">
                <a:solidFill>
                  <a:schemeClr val="tx1"/>
                </a:solidFill>
                <a:latin typeface="Times New Roman" pitchFamily="18" charset="0"/>
                <a:cs typeface="Times New Roman" pitchFamily="18" charset="0"/>
              </a:rPr>
              <a:t>та </a:t>
            </a:r>
            <a:r>
              <a:rPr lang="ru-RU" sz="6400" dirty="0" err="1" smtClean="0">
                <a:solidFill>
                  <a:schemeClr val="tx1"/>
                </a:solidFill>
                <a:latin typeface="Times New Roman" pitchFamily="18" charset="0"/>
                <a:cs typeface="Times New Roman" pitchFamily="18" charset="0"/>
              </a:rPr>
              <a:t>працівників</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навчального</a:t>
            </a:r>
            <a:r>
              <a:rPr lang="ru-RU" sz="6400" dirty="0" smtClean="0">
                <a:solidFill>
                  <a:schemeClr val="tx1"/>
                </a:solidFill>
                <a:latin typeface="Times New Roman" pitchFamily="18" charset="0"/>
                <a:cs typeface="Times New Roman" pitchFamily="18" charset="0"/>
              </a:rPr>
              <a:t> закладу.</a:t>
            </a:r>
            <a:endParaRPr lang="ru-RU" sz="6400" dirty="0">
              <a:solidFill>
                <a:schemeClr val="tx1"/>
              </a:solidFill>
              <a:latin typeface="Times New Roman" pitchFamily="18" charset="0"/>
              <a:cs typeface="Times New Roman" pitchFamily="18" charset="0"/>
            </a:endParaRPr>
          </a:p>
          <a:p>
            <a:pPr marL="0" indent="0" algn="just">
              <a:buNone/>
            </a:pPr>
            <a:r>
              <a:rPr lang="ru-RU" sz="6400" dirty="0" smtClean="0">
                <a:solidFill>
                  <a:schemeClr val="tx1"/>
                </a:solidFill>
                <a:latin typeface="Times New Roman" pitchFamily="18" charset="0"/>
                <a:cs typeface="Times New Roman" pitchFamily="18" charset="0"/>
              </a:rPr>
              <a:t>     2023-2024 </a:t>
            </a:r>
            <a:r>
              <a:rPr lang="ru-RU" sz="6400" dirty="0" err="1" smtClean="0">
                <a:solidFill>
                  <a:schemeClr val="tx1"/>
                </a:solidFill>
                <a:latin typeface="Times New Roman" pitchFamily="18" charset="0"/>
                <a:cs typeface="Times New Roman" pitchFamily="18" charset="0"/>
              </a:rPr>
              <a:t>навчальний</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рік</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був</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непростим</a:t>
            </a:r>
            <a:r>
              <a:rPr lang="ru-RU" sz="6400" dirty="0" smtClean="0">
                <a:solidFill>
                  <a:schemeClr val="tx1"/>
                </a:solidFill>
                <a:latin typeface="Times New Roman" pitchFamily="18" charset="0"/>
                <a:cs typeface="Times New Roman" pitchFamily="18" charset="0"/>
              </a:rPr>
              <a:t>,  як для </a:t>
            </a:r>
            <a:r>
              <a:rPr lang="ru-RU" sz="6400" dirty="0" err="1" smtClean="0">
                <a:solidFill>
                  <a:schemeClr val="tx1"/>
                </a:solidFill>
                <a:latin typeface="Times New Roman" pitchFamily="18" charset="0"/>
                <a:cs typeface="Times New Roman" pitchFamily="18" charset="0"/>
              </a:rPr>
              <a:t>педагогічного</a:t>
            </a:r>
            <a:r>
              <a:rPr lang="ru-RU" sz="6400" dirty="0" smtClean="0">
                <a:solidFill>
                  <a:schemeClr val="tx1"/>
                </a:solidFill>
                <a:latin typeface="Times New Roman" pitchFamily="18" charset="0"/>
                <a:cs typeface="Times New Roman" pitchFamily="18" charset="0"/>
              </a:rPr>
              <a:t>, так і </a:t>
            </a:r>
            <a:r>
              <a:rPr lang="ru-RU" sz="6400" dirty="0" err="1" smtClean="0">
                <a:solidFill>
                  <a:schemeClr val="tx1"/>
                </a:solidFill>
                <a:latin typeface="Times New Roman" pitchFamily="18" charset="0"/>
                <a:cs typeface="Times New Roman" pitchFamily="18" charset="0"/>
              </a:rPr>
              <a:t>учнівського</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колективів</a:t>
            </a:r>
            <a:r>
              <a:rPr lang="ru-RU" sz="6400" dirty="0" smtClean="0">
                <a:solidFill>
                  <a:schemeClr val="tx1"/>
                </a:solidFill>
                <a:latin typeface="Times New Roman" pitchFamily="18" charset="0"/>
                <a:cs typeface="Times New Roman" pitchFamily="18" charset="0"/>
              </a:rPr>
              <a:t>: не </a:t>
            </a:r>
            <a:r>
              <a:rPr lang="ru-RU" sz="6400" dirty="0" err="1" smtClean="0">
                <a:solidFill>
                  <a:schemeClr val="tx1"/>
                </a:solidFill>
                <a:latin typeface="Times New Roman" pitchFamily="18" charset="0"/>
                <a:cs typeface="Times New Roman" pitchFamily="18" charset="0"/>
              </a:rPr>
              <a:t>дивлячись</a:t>
            </a:r>
            <a:r>
              <a:rPr lang="ru-RU" sz="6400" dirty="0" smtClean="0">
                <a:solidFill>
                  <a:schemeClr val="tx1"/>
                </a:solidFill>
                <a:latin typeface="Times New Roman" pitchFamily="18" charset="0"/>
                <a:cs typeface="Times New Roman" pitchFamily="18" charset="0"/>
              </a:rPr>
              <a:t> на </a:t>
            </a:r>
            <a:r>
              <a:rPr lang="ru-RU" sz="6400" dirty="0" err="1" smtClean="0">
                <a:solidFill>
                  <a:schemeClr val="tx1"/>
                </a:solidFill>
                <a:latin typeface="Times New Roman" pitchFamily="18" charset="0"/>
                <a:cs typeface="Times New Roman" pitchFamily="18" charset="0"/>
              </a:rPr>
              <a:t>воєнний</a:t>
            </a:r>
            <a:r>
              <a:rPr lang="ru-RU" sz="6400" dirty="0" smtClean="0">
                <a:solidFill>
                  <a:schemeClr val="tx1"/>
                </a:solidFill>
                <a:latin typeface="Times New Roman" pitchFamily="18" charset="0"/>
                <a:cs typeface="Times New Roman" pitchFamily="18" charset="0"/>
              </a:rPr>
              <a:t> стан   </a:t>
            </a:r>
            <a:r>
              <a:rPr lang="ru-RU" sz="6400" dirty="0" err="1" smtClean="0">
                <a:solidFill>
                  <a:schemeClr val="tx1"/>
                </a:solidFill>
                <a:latin typeface="Times New Roman" pitchFamily="18" charset="0"/>
                <a:cs typeface="Times New Roman" pitchFamily="18" charset="0"/>
              </a:rPr>
              <a:t>освітній</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процес</a:t>
            </a:r>
            <a:r>
              <a:rPr lang="ru-RU" sz="6400" dirty="0" smtClean="0">
                <a:solidFill>
                  <a:schemeClr val="tx1"/>
                </a:solidFill>
                <a:latin typeface="Times New Roman" pitchFamily="18" charset="0"/>
                <a:cs typeface="Times New Roman" pitchFamily="18" charset="0"/>
              </a:rPr>
              <a:t> у </a:t>
            </a:r>
            <a:r>
              <a:rPr lang="ru-RU" sz="6400" dirty="0" err="1" smtClean="0">
                <a:solidFill>
                  <a:schemeClr val="tx1"/>
                </a:solidFill>
                <a:latin typeface="Times New Roman" pitchFamily="18" charset="0"/>
                <a:cs typeface="Times New Roman" pitchFamily="18" charset="0"/>
              </a:rPr>
              <a:t>ліцеї</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здійснювався</a:t>
            </a:r>
            <a:r>
              <a:rPr lang="ru-RU" sz="6400" dirty="0" smtClean="0">
                <a:solidFill>
                  <a:schemeClr val="tx1"/>
                </a:solidFill>
                <a:latin typeface="Times New Roman" pitchFamily="18" charset="0"/>
                <a:cs typeface="Times New Roman" pitchFamily="18" charset="0"/>
              </a:rPr>
              <a:t> в очному </a:t>
            </a:r>
            <a:r>
              <a:rPr lang="ru-RU" sz="6400" dirty="0" err="1" smtClean="0">
                <a:solidFill>
                  <a:schemeClr val="tx1"/>
                </a:solidFill>
                <a:latin typeface="Times New Roman" pitchFamily="18" charset="0"/>
                <a:cs typeface="Times New Roman" pitchFamily="18" charset="0"/>
              </a:rPr>
              <a:t>форматі</a:t>
            </a:r>
            <a:r>
              <a:rPr lang="ru-RU" sz="6400" dirty="0" smtClean="0">
                <a:solidFill>
                  <a:schemeClr val="tx1"/>
                </a:solidFill>
                <a:latin typeface="Times New Roman" pitchFamily="18" charset="0"/>
                <a:cs typeface="Times New Roman" pitchFamily="18" charset="0"/>
              </a:rPr>
              <a:t>.         </a:t>
            </a:r>
          </a:p>
          <a:p>
            <a:pPr marL="0" indent="0" algn="just">
              <a:buNone/>
            </a:pPr>
            <a:r>
              <a:rPr lang="ru-RU" sz="6400" dirty="0">
                <a:solidFill>
                  <a:schemeClr val="tx1"/>
                </a:solidFill>
                <a:latin typeface="Times New Roman" pitchFamily="18" charset="0"/>
                <a:cs typeface="Times New Roman" pitchFamily="18" charset="0"/>
              </a:rPr>
              <a:t> </a:t>
            </a:r>
            <a:r>
              <a:rPr lang="ru-RU" sz="6400" dirty="0" smtClean="0">
                <a:solidFill>
                  <a:schemeClr val="tx1"/>
                </a:solidFill>
                <a:latin typeface="Times New Roman" pitchFamily="18" charset="0"/>
                <a:cs typeface="Times New Roman" pitchFamily="18" charset="0"/>
              </a:rPr>
              <a:t>   Як </a:t>
            </a:r>
            <a:r>
              <a:rPr lang="ru-RU" sz="6400" dirty="0">
                <a:solidFill>
                  <a:schemeClr val="tx1"/>
                </a:solidFill>
                <a:latin typeface="Times New Roman" pitchFamily="18" charset="0"/>
                <a:cs typeface="Times New Roman" pitchFamily="18" charset="0"/>
              </a:rPr>
              <a:t>директор </a:t>
            </a:r>
            <a:r>
              <a:rPr lang="ru-RU" sz="6400" dirty="0" err="1" smtClean="0">
                <a:solidFill>
                  <a:schemeClr val="tx1"/>
                </a:solidFill>
                <a:latin typeface="Times New Roman" pitchFamily="18" charset="0"/>
                <a:cs typeface="Times New Roman" pitchFamily="18" charset="0"/>
              </a:rPr>
              <a:t>навчального</a:t>
            </a:r>
            <a:r>
              <a:rPr lang="ru-RU" sz="6400" dirty="0" smtClean="0">
                <a:solidFill>
                  <a:schemeClr val="tx1"/>
                </a:solidFill>
                <a:latin typeface="Times New Roman" pitchFamily="18" charset="0"/>
                <a:cs typeface="Times New Roman" pitchFamily="18" charset="0"/>
              </a:rPr>
              <a:t> закладу, </a:t>
            </a:r>
            <a:r>
              <a:rPr lang="ru-RU" sz="6400" dirty="0">
                <a:solidFill>
                  <a:schemeClr val="tx1"/>
                </a:solidFill>
                <a:latin typeface="Times New Roman" pitchFamily="18" charset="0"/>
                <a:cs typeface="Times New Roman" pitchFamily="18" charset="0"/>
              </a:rPr>
              <a:t>у </a:t>
            </a:r>
            <a:r>
              <a:rPr lang="ru-RU" sz="6400" dirty="0" err="1">
                <a:solidFill>
                  <a:schemeClr val="tx1"/>
                </a:solidFill>
                <a:latin typeface="Times New Roman" pitchFamily="18" charset="0"/>
                <a:cs typeface="Times New Roman" pitchFamily="18" charset="0"/>
              </a:rPr>
              <a:t>своїй</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діяльності</a:t>
            </a:r>
            <a:r>
              <a:rPr lang="ru-RU" sz="6400" dirty="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впродовж</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звітного</a:t>
            </a:r>
            <a:r>
              <a:rPr lang="ru-RU" sz="6400" dirty="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періоду</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керувався</a:t>
            </a:r>
            <a:r>
              <a:rPr lang="ru-RU" sz="6400" dirty="0">
                <a:solidFill>
                  <a:schemeClr val="tx1"/>
                </a:solidFill>
                <a:latin typeface="Times New Roman" pitchFamily="18" charset="0"/>
                <a:cs typeface="Times New Roman" pitchFamily="18" charset="0"/>
              </a:rPr>
              <a:t> Статутом </a:t>
            </a:r>
            <a:r>
              <a:rPr lang="ru-RU" sz="6400" dirty="0" err="1" smtClean="0">
                <a:solidFill>
                  <a:schemeClr val="tx1"/>
                </a:solidFill>
                <a:latin typeface="Times New Roman" pitchFamily="18" charset="0"/>
                <a:cs typeface="Times New Roman" pitchFamily="18" charset="0"/>
              </a:rPr>
              <a:t>ліцею</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колективним</a:t>
            </a:r>
            <a:r>
              <a:rPr lang="ru-RU" sz="6400" dirty="0">
                <a:solidFill>
                  <a:schemeClr val="tx1"/>
                </a:solidFill>
                <a:latin typeface="Times New Roman" pitchFamily="18" charset="0"/>
                <a:cs typeface="Times New Roman" pitchFamily="18" charset="0"/>
              </a:rPr>
              <a:t> договором, Правилами </a:t>
            </a:r>
            <a:r>
              <a:rPr lang="ru-RU" sz="6400" dirty="0" err="1">
                <a:solidFill>
                  <a:schemeClr val="tx1"/>
                </a:solidFill>
                <a:latin typeface="Times New Roman" pitchFamily="18" charset="0"/>
                <a:cs typeface="Times New Roman" pitchFamily="18" charset="0"/>
              </a:rPr>
              <a:t>внутрішнього</a:t>
            </a:r>
            <a:r>
              <a:rPr lang="ru-RU" sz="6400" dirty="0">
                <a:solidFill>
                  <a:schemeClr val="tx1"/>
                </a:solidFill>
                <a:latin typeface="Times New Roman" pitchFamily="18" charset="0"/>
                <a:cs typeface="Times New Roman" pitchFamily="18" charset="0"/>
              </a:rPr>
              <a:t> трудового </a:t>
            </a:r>
            <a:r>
              <a:rPr lang="ru-RU" sz="6400" dirty="0" err="1">
                <a:solidFill>
                  <a:schemeClr val="tx1"/>
                </a:solidFill>
                <a:latin typeface="Times New Roman" pitchFamily="18" charset="0"/>
                <a:cs typeface="Times New Roman" pitchFamily="18" charset="0"/>
              </a:rPr>
              <a:t>розпорядку</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посадовими</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обов’язками</a:t>
            </a:r>
            <a:r>
              <a:rPr lang="ru-RU" sz="6400" dirty="0">
                <a:solidFill>
                  <a:schemeClr val="tx1"/>
                </a:solidFill>
                <a:latin typeface="Times New Roman" pitchFamily="18" charset="0"/>
                <a:cs typeface="Times New Roman" pitchFamily="18" charset="0"/>
              </a:rPr>
              <a:t> директора, </a:t>
            </a:r>
            <a:r>
              <a:rPr lang="ru-RU" sz="6400" dirty="0" err="1" smtClean="0">
                <a:solidFill>
                  <a:schemeClr val="tx1"/>
                </a:solidFill>
                <a:latin typeface="Times New Roman" pitchFamily="18" charset="0"/>
                <a:cs typeface="Times New Roman" pitchFamily="18" charset="0"/>
              </a:rPr>
              <a:t>законодавчими</a:t>
            </a:r>
            <a:r>
              <a:rPr lang="ru-RU" sz="6400" dirty="0" smtClean="0">
                <a:solidFill>
                  <a:schemeClr val="tx1"/>
                </a:solidFill>
                <a:latin typeface="Times New Roman" pitchFamily="18" charset="0"/>
                <a:cs typeface="Times New Roman" pitchFamily="18" charset="0"/>
              </a:rPr>
              <a:t> </a:t>
            </a:r>
            <a:r>
              <a:rPr lang="ru-RU" sz="6400" dirty="0" err="1" smtClean="0">
                <a:solidFill>
                  <a:schemeClr val="tx1"/>
                </a:solidFill>
                <a:latin typeface="Times New Roman" pitchFamily="18" charset="0"/>
                <a:cs typeface="Times New Roman" pitchFamily="18" charset="0"/>
              </a:rPr>
              <a:t>документми</a:t>
            </a:r>
            <a:r>
              <a:rPr lang="ru-RU" sz="6400" dirty="0" smtClean="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України</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іншими</a:t>
            </a:r>
            <a:r>
              <a:rPr lang="ru-RU" sz="6400" dirty="0">
                <a:solidFill>
                  <a:schemeClr val="tx1"/>
                </a:solidFill>
                <a:latin typeface="Times New Roman" pitchFamily="18" charset="0"/>
                <a:cs typeface="Times New Roman" pitchFamily="18" charset="0"/>
              </a:rPr>
              <a:t> нормативно-</a:t>
            </a:r>
            <a:r>
              <a:rPr lang="ru-RU" sz="6400" dirty="0" err="1">
                <a:solidFill>
                  <a:schemeClr val="tx1"/>
                </a:solidFill>
                <a:latin typeface="Times New Roman" pitchFamily="18" charset="0"/>
                <a:cs typeface="Times New Roman" pitchFamily="18" charset="0"/>
              </a:rPr>
              <a:t>правовими</a:t>
            </a:r>
            <a:r>
              <a:rPr lang="ru-RU" sz="6400" dirty="0">
                <a:solidFill>
                  <a:schemeClr val="tx1"/>
                </a:solidFill>
                <a:latin typeface="Times New Roman" pitchFamily="18" charset="0"/>
                <a:cs typeface="Times New Roman" pitchFamily="18" charset="0"/>
              </a:rPr>
              <a:t> актами, </a:t>
            </a:r>
            <a:r>
              <a:rPr lang="ru-RU" sz="6400" dirty="0" err="1">
                <a:solidFill>
                  <a:schemeClr val="tx1"/>
                </a:solidFill>
                <a:latin typeface="Times New Roman" pitchFamily="18" charset="0"/>
                <a:cs typeface="Times New Roman" pitchFamily="18" charset="0"/>
              </a:rPr>
              <a:t>що</a:t>
            </a:r>
            <a:r>
              <a:rPr lang="ru-RU" sz="6400" dirty="0">
                <a:solidFill>
                  <a:schemeClr val="tx1"/>
                </a:solidFill>
                <a:latin typeface="Times New Roman" pitchFamily="18" charset="0"/>
                <a:cs typeface="Times New Roman" pitchFamily="18" charset="0"/>
              </a:rPr>
              <a:t> </a:t>
            </a:r>
            <a:r>
              <a:rPr lang="ru-RU" sz="6400" dirty="0" err="1">
                <a:solidFill>
                  <a:schemeClr val="tx1"/>
                </a:solidFill>
                <a:latin typeface="Times New Roman" pitchFamily="18" charset="0"/>
                <a:cs typeface="Times New Roman" pitchFamily="18" charset="0"/>
              </a:rPr>
              <a:t>регламентують</a:t>
            </a:r>
            <a:r>
              <a:rPr lang="ru-RU" sz="6400" dirty="0">
                <a:solidFill>
                  <a:schemeClr val="tx1"/>
                </a:solidFill>
                <a:latin typeface="Times New Roman" pitchFamily="18" charset="0"/>
                <a:cs typeface="Times New Roman" pitchFamily="18" charset="0"/>
              </a:rPr>
              <a:t> роботу </a:t>
            </a:r>
            <a:r>
              <a:rPr lang="ru-RU" sz="6400" dirty="0" err="1">
                <a:solidFill>
                  <a:schemeClr val="tx1"/>
                </a:solidFill>
                <a:latin typeface="Times New Roman" pitchFamily="18" charset="0"/>
                <a:cs typeface="Times New Roman" pitchFamily="18" charset="0"/>
              </a:rPr>
              <a:t>керівника</a:t>
            </a:r>
            <a:r>
              <a:rPr lang="ru-RU" sz="6400" dirty="0">
                <a:solidFill>
                  <a:schemeClr val="tx1"/>
                </a:solidFill>
                <a:latin typeface="Times New Roman" pitchFamily="18" charset="0"/>
                <a:cs typeface="Times New Roman" pitchFamily="18" charset="0"/>
              </a:rPr>
              <a:t> </a:t>
            </a:r>
            <a:r>
              <a:rPr lang="ru-RU" sz="6400" dirty="0" smtClean="0">
                <a:solidFill>
                  <a:schemeClr val="tx1"/>
                </a:solidFill>
                <a:latin typeface="Times New Roman" pitchFamily="18" charset="0"/>
                <a:cs typeface="Times New Roman" pitchFamily="18" charset="0"/>
              </a:rPr>
              <a:t>ЗП(ПТ)О.</a:t>
            </a:r>
            <a:endParaRPr lang="ru-RU" sz="6400" dirty="0">
              <a:solidFill>
                <a:schemeClr val="tx1"/>
              </a:solidFill>
              <a:latin typeface="Times New Roman" pitchFamily="18" charset="0"/>
              <a:cs typeface="Times New Roman" pitchFamily="18" charset="0"/>
            </a:endParaRPr>
          </a:p>
          <a:p>
            <a:pPr marL="0" indent="0">
              <a:buNone/>
            </a:pPr>
            <a:r>
              <a:rPr lang="ru-RU" sz="6400" dirty="0">
                <a:solidFill>
                  <a:schemeClr val="tx1"/>
                </a:solidFill>
                <a:latin typeface="Open Sans"/>
              </a:rPr>
              <a:t> </a:t>
            </a:r>
          </a:p>
          <a:p>
            <a:endParaRPr lang="ru-RU" sz="7200" dirty="0">
              <a:solidFill>
                <a:schemeClr val="tx1"/>
              </a:solidFill>
            </a:endParaRPr>
          </a:p>
        </p:txBody>
      </p:sp>
      <p:sp>
        <p:nvSpPr>
          <p:cNvPr id="3" name="Заголовок 2"/>
          <p:cNvSpPr>
            <a:spLocks noGrp="1"/>
          </p:cNvSpPr>
          <p:nvPr>
            <p:ph type="title"/>
          </p:nvPr>
        </p:nvSpPr>
        <p:spPr>
          <a:xfrm>
            <a:off x="251520" y="-675456"/>
            <a:ext cx="8435280" cy="2266512"/>
          </a:xfrm>
        </p:spPr>
        <p:txBody>
          <a:bodyPr>
            <a:normAutofit/>
          </a:bodyPr>
          <a:lstStyle/>
          <a:p>
            <a:r>
              <a:rPr lang="ru-RU"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І. </a:t>
            </a:r>
            <a:r>
              <a:rPr lang="ru-RU"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Загальна</a:t>
            </a:r>
            <a:r>
              <a:rPr lang="ru-RU"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інформація</a:t>
            </a:r>
            <a:endParaRPr lang="ru-RU"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494558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203848" y="0"/>
            <a:ext cx="5760640" cy="2564904"/>
          </a:xfrm>
        </p:spPr>
        <p:txBody>
          <a:bodyPr>
            <a:normAutofit fontScale="90000"/>
          </a:bodyPr>
          <a:lstStyle/>
          <a:p>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b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МК </a:t>
            </a:r>
            <a:r>
              <a:rPr lang="ru-RU"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суспільно-гуманітарних</a:t>
            </a: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дисциплін</a:t>
            </a: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класних</a:t>
            </a: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керівників</a:t>
            </a: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uk-UA" sz="1600" dirty="0">
                <a:solidFill>
                  <a:schemeClr val="tx1"/>
                </a:solidFill>
                <a:latin typeface="Times New Roman"/>
                <a:ea typeface="Calibri"/>
                <a:cs typeface="Times New Roman"/>
              </a:rPr>
              <a:t>2023-2024 навчальний рік для МК суспільно-гуманітарних дисциплін та класних керівників був досить насиченим та вдалим.</a:t>
            </a:r>
            <a:r>
              <a:rPr lang="ru-RU" sz="2400" dirty="0">
                <a:latin typeface="Calibri"/>
                <a:ea typeface="Calibri"/>
                <a:cs typeface="Times New Roman"/>
              </a:rPr>
              <a:t/>
            </a:r>
            <a:br>
              <a:rPr lang="ru-RU" sz="2400" dirty="0">
                <a:latin typeface="Calibri"/>
                <a:ea typeface="Calibri"/>
                <a:cs typeface="Times New Roman"/>
              </a:rPr>
            </a:br>
            <a:endParaRPr lang="ru-RU"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329524" flipV="1">
            <a:off x="320345" y="-26611"/>
            <a:ext cx="3350367" cy="251277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2348881"/>
            <a:ext cx="8928992" cy="4537139"/>
          </a:xfrm>
          <a:prstGeom prst="rect">
            <a:avLst/>
          </a:prstGeom>
        </p:spPr>
        <p:txBody>
          <a:bodyPr wrap="square">
            <a:spAutoFit/>
          </a:bodyPr>
          <a:lstStyle/>
          <a:p>
            <a:pPr>
              <a:spcAft>
                <a:spcPts val="1000"/>
              </a:spcAft>
            </a:pPr>
            <a:r>
              <a:rPr lang="uk-UA" sz="1200" dirty="0" smtClean="0">
                <a:latin typeface="Times New Roman"/>
                <a:ea typeface="Calibri"/>
                <a:cs typeface="Times New Roman"/>
              </a:rPr>
              <a:t> </a:t>
            </a:r>
            <a:r>
              <a:rPr lang="uk-UA" sz="800" dirty="0" smtClean="0">
                <a:latin typeface="Times New Roman"/>
                <a:ea typeface="Calibri"/>
                <a:cs typeface="Times New Roman"/>
              </a:rPr>
              <a:t>Кожен </a:t>
            </a:r>
            <a:r>
              <a:rPr lang="uk-UA" sz="800" dirty="0">
                <a:latin typeface="Times New Roman"/>
                <a:ea typeface="Calibri"/>
                <a:cs typeface="Times New Roman"/>
              </a:rPr>
              <a:t>із членів комісії працював дуже </a:t>
            </a:r>
            <a:r>
              <a:rPr lang="uk-UA" sz="800" dirty="0" smtClean="0">
                <a:latin typeface="Times New Roman"/>
                <a:ea typeface="Calibri"/>
                <a:cs typeface="Times New Roman"/>
              </a:rPr>
              <a:t>добре. Методична комісія працювала над спільною проблемою «Формування в учнів здорового способу життя шляхом </a:t>
            </a:r>
            <a:r>
              <a:rPr lang="uk-UA" sz="800" dirty="0" err="1" smtClean="0">
                <a:latin typeface="Times New Roman"/>
                <a:ea typeface="Calibri"/>
                <a:cs typeface="Times New Roman"/>
              </a:rPr>
              <a:t>впровадженя</a:t>
            </a:r>
            <a:r>
              <a:rPr lang="uk-UA" sz="800" dirty="0" smtClean="0">
                <a:latin typeface="Times New Roman"/>
                <a:ea typeface="Calibri"/>
                <a:cs typeface="Times New Roman"/>
              </a:rPr>
              <a:t> сучасних інноваційних технологій». Проведено 11 засідань методичних комісій.</a:t>
            </a:r>
            <a:endParaRPr lang="ru-RU" sz="800" dirty="0">
              <a:latin typeface="Calibri"/>
              <a:ea typeface="Calibri"/>
              <a:cs typeface="Times New Roman"/>
            </a:endParaRPr>
          </a:p>
          <a:p>
            <a:pPr>
              <a:spcAft>
                <a:spcPts val="1000"/>
              </a:spcAft>
            </a:pPr>
            <a:r>
              <a:rPr lang="uk-UA" sz="800" dirty="0" smtClean="0">
                <a:latin typeface="Times New Roman"/>
                <a:ea typeface="Calibri"/>
                <a:cs typeface="Times New Roman"/>
              </a:rPr>
              <a:t>      Члени </a:t>
            </a:r>
            <a:r>
              <a:rPr lang="uk-UA" sz="800" dirty="0">
                <a:latin typeface="Times New Roman"/>
                <a:ea typeface="Calibri"/>
                <a:cs typeface="Times New Roman"/>
              </a:rPr>
              <a:t>МК провели  </a:t>
            </a:r>
            <a:r>
              <a:rPr lang="uk-UA" sz="800" dirty="0" smtClean="0">
                <a:latin typeface="Times New Roman"/>
                <a:ea typeface="Calibri"/>
                <a:cs typeface="Times New Roman"/>
              </a:rPr>
              <a:t>місячник методичної роботи.  Всі </a:t>
            </a:r>
            <a:r>
              <a:rPr lang="uk-UA" sz="800" dirty="0">
                <a:latin typeface="Times New Roman"/>
                <a:ea typeface="Calibri"/>
                <a:cs typeface="Times New Roman"/>
              </a:rPr>
              <a:t>написали методичні розробки, провели відкриті уроки та виховні заходи. </a:t>
            </a:r>
          </a:p>
          <a:p>
            <a:pPr>
              <a:spcAft>
                <a:spcPts val="1000"/>
              </a:spcAft>
            </a:pPr>
            <a:r>
              <a:rPr lang="uk-UA" sz="800" dirty="0" smtClean="0">
                <a:latin typeface="Times New Roman"/>
                <a:ea typeface="Calibri"/>
                <a:cs typeface="Times New Roman"/>
              </a:rPr>
              <a:t>      </a:t>
            </a:r>
            <a:r>
              <a:rPr lang="uk-UA" sz="800" dirty="0" err="1" smtClean="0">
                <a:latin typeface="Times New Roman"/>
                <a:ea typeface="Calibri"/>
                <a:cs typeface="Times New Roman"/>
              </a:rPr>
              <a:t>Нестерук</a:t>
            </a:r>
            <a:r>
              <a:rPr lang="uk-UA" sz="800" dirty="0" smtClean="0">
                <a:latin typeface="Times New Roman"/>
                <a:ea typeface="Calibri"/>
                <a:cs typeface="Times New Roman"/>
              </a:rPr>
              <a:t> Н.Я., Кулакова Л.І., Кулаков О.М. успішно пройшли атестацію. </a:t>
            </a:r>
            <a:endParaRPr lang="ru-RU" sz="800" dirty="0">
              <a:latin typeface="Calibri"/>
              <a:ea typeface="Calibri"/>
              <a:cs typeface="Times New Roman"/>
            </a:endParaRPr>
          </a:p>
          <a:p>
            <a:pPr lvl="0" algn="just"/>
            <a:r>
              <a:rPr lang="uk-UA" sz="800" dirty="0" smtClean="0">
                <a:latin typeface="Times New Roman"/>
                <a:ea typeface="Calibri"/>
                <a:cs typeface="Times New Roman"/>
              </a:rPr>
              <a:t>      Члени </a:t>
            </a:r>
            <a:r>
              <a:rPr lang="uk-UA" sz="800" dirty="0">
                <a:latin typeface="Times New Roman"/>
                <a:ea typeface="Calibri"/>
                <a:cs typeface="Times New Roman"/>
              </a:rPr>
              <a:t>МК представляли наш заклад  на обласній естафеті з обміну </a:t>
            </a:r>
            <a:r>
              <a:rPr lang="uk-UA" sz="800" dirty="0" smtClean="0">
                <a:latin typeface="Times New Roman"/>
                <a:ea typeface="Calibri"/>
                <a:cs typeface="Times New Roman"/>
              </a:rPr>
              <a:t>досвідом </a:t>
            </a:r>
            <a:r>
              <a:rPr lang="uk-UA" sz="800" dirty="0" smtClean="0">
                <a:solidFill>
                  <a:prstClr val="black"/>
                </a:solidFill>
                <a:latin typeface="Times New Roman" pitchFamily="18" charset="0"/>
                <a:cs typeface="Times New Roman" pitchFamily="18" charset="0"/>
              </a:rPr>
              <a:t>методистів</a:t>
            </a:r>
            <a:r>
              <a:rPr lang="uk-UA" sz="800" dirty="0">
                <a:solidFill>
                  <a:prstClr val="black"/>
                </a:solidFill>
                <a:latin typeface="Times New Roman" pitchFamily="18" charset="0"/>
                <a:cs typeface="Times New Roman" pitchFamily="18" charset="0"/>
              </a:rPr>
              <a:t>, під час якої  була презентована </a:t>
            </a:r>
            <a:r>
              <a:rPr lang="uk-UA" sz="800" b="1" dirty="0">
                <a:solidFill>
                  <a:prstClr val="black"/>
                </a:solidFill>
                <a:latin typeface="Times New Roman" pitchFamily="18" charset="0"/>
                <a:cs typeface="Times New Roman" pitchFamily="18" charset="0"/>
              </a:rPr>
              <a:t>організація методичної роботи, зокрема, </a:t>
            </a:r>
            <a:r>
              <a:rPr lang="uk-UA" sz="800" b="1" i="1" dirty="0">
                <a:solidFill>
                  <a:prstClr val="black"/>
                </a:solidFill>
                <a:latin typeface="Times New Roman" pitchFamily="18" charset="0"/>
                <a:cs typeface="Times New Roman" pitchFamily="18" charset="0"/>
              </a:rPr>
              <a:t>«Нові підходи до організації роботи методичних комісій у процесі формування творчої особистості учня в освітньому просторі </a:t>
            </a:r>
            <a:r>
              <a:rPr lang="uk-UA" sz="800" b="1" i="1" dirty="0" smtClean="0">
                <a:solidFill>
                  <a:prstClr val="black"/>
                </a:solidFill>
                <a:latin typeface="Times New Roman" pitchFamily="18" charset="0"/>
                <a:cs typeface="Times New Roman" pitchFamily="18" charset="0"/>
              </a:rPr>
              <a:t>ліцею,</a:t>
            </a:r>
            <a:r>
              <a:rPr lang="uk-UA" sz="800" dirty="0" smtClean="0">
                <a:latin typeface="Times New Roman"/>
                <a:ea typeface="Calibri"/>
                <a:cs typeface="Times New Roman"/>
              </a:rPr>
              <a:t> </a:t>
            </a:r>
            <a:r>
              <a:rPr lang="uk-UA" sz="800" dirty="0">
                <a:latin typeface="Times New Roman"/>
                <a:ea typeface="Calibri"/>
                <a:cs typeface="Times New Roman"/>
              </a:rPr>
              <a:t>і представили досить успішно.</a:t>
            </a:r>
            <a:endParaRPr lang="ru-RU" sz="800" dirty="0">
              <a:latin typeface="Calibri"/>
              <a:ea typeface="Calibri"/>
              <a:cs typeface="Times New Roman"/>
            </a:endParaRPr>
          </a:p>
          <a:p>
            <a:pPr>
              <a:spcAft>
                <a:spcPts val="1000"/>
              </a:spcAft>
            </a:pPr>
            <a:r>
              <a:rPr lang="uk-UA" sz="800" dirty="0" smtClean="0">
                <a:latin typeface="Times New Roman"/>
                <a:ea typeface="Calibri"/>
                <a:cs typeface="Times New Roman"/>
              </a:rPr>
              <a:t>     </a:t>
            </a:r>
            <a:r>
              <a:rPr lang="uk-UA" sz="800" dirty="0" err="1" smtClean="0">
                <a:latin typeface="Times New Roman"/>
                <a:ea typeface="Calibri"/>
                <a:cs typeface="Times New Roman"/>
              </a:rPr>
              <a:t>Байзан</a:t>
            </a:r>
            <a:r>
              <a:rPr lang="uk-UA" sz="800" dirty="0" smtClean="0">
                <a:latin typeface="Times New Roman"/>
                <a:ea typeface="Calibri"/>
                <a:cs typeface="Times New Roman"/>
              </a:rPr>
              <a:t> </a:t>
            </a:r>
            <a:r>
              <a:rPr lang="uk-UA" sz="800" dirty="0">
                <a:latin typeface="Times New Roman"/>
                <a:ea typeface="Calibri"/>
                <a:cs typeface="Times New Roman"/>
              </a:rPr>
              <a:t>О.М. </a:t>
            </a:r>
            <a:r>
              <a:rPr lang="uk-UA" sz="800" dirty="0" smtClean="0">
                <a:latin typeface="Times New Roman"/>
                <a:ea typeface="Calibri"/>
                <a:cs typeface="Times New Roman"/>
              </a:rPr>
              <a:t>впродовж року </a:t>
            </a:r>
            <a:r>
              <a:rPr lang="uk-UA" sz="800" dirty="0" err="1">
                <a:latin typeface="Times New Roman"/>
                <a:ea typeface="Calibri"/>
                <a:cs typeface="Times New Roman"/>
              </a:rPr>
              <a:t>лідерувала</a:t>
            </a:r>
            <a:r>
              <a:rPr lang="uk-UA" sz="800" dirty="0">
                <a:latin typeface="Times New Roman"/>
                <a:ea typeface="Calibri"/>
                <a:cs typeface="Times New Roman"/>
              </a:rPr>
              <a:t> із взяттям перших </a:t>
            </a:r>
            <a:r>
              <a:rPr lang="uk-UA" sz="800" dirty="0" smtClean="0">
                <a:latin typeface="Times New Roman"/>
                <a:ea typeface="Calibri"/>
                <a:cs typeface="Times New Roman"/>
              </a:rPr>
              <a:t>місць, </a:t>
            </a:r>
            <a:r>
              <a:rPr lang="uk-UA" sz="800" dirty="0">
                <a:latin typeface="Times New Roman"/>
                <a:ea typeface="Calibri"/>
                <a:cs typeface="Times New Roman"/>
              </a:rPr>
              <a:t>від конкурсів до </a:t>
            </a:r>
            <a:r>
              <a:rPr lang="uk-UA" sz="800" dirty="0" smtClean="0">
                <a:latin typeface="Times New Roman"/>
                <a:ea typeface="Calibri"/>
                <a:cs typeface="Times New Roman"/>
              </a:rPr>
              <a:t>публікацій:</a:t>
            </a:r>
          </a:p>
          <a:p>
            <a:pPr lvl="0"/>
            <a:r>
              <a:rPr lang="ru-RU" sz="800" dirty="0" smtClean="0">
                <a:latin typeface="Georgia" pitchFamily="18" charset="0"/>
              </a:rPr>
              <a:t>- разом </a:t>
            </a:r>
            <a:r>
              <a:rPr lang="ru-RU" sz="800" dirty="0">
                <a:latin typeface="Georgia" pitchFamily="18" charset="0"/>
              </a:rPr>
              <a:t>з </a:t>
            </a:r>
            <a:r>
              <a:rPr lang="ru-RU" sz="800" dirty="0" err="1">
                <a:latin typeface="Georgia" pitchFamily="18" charset="0"/>
              </a:rPr>
              <a:t>учнями</a:t>
            </a:r>
            <a:r>
              <a:rPr lang="ru-RU" sz="800" dirty="0">
                <a:latin typeface="Georgia" pitchFamily="18" charset="0"/>
              </a:rPr>
              <a:t> </a:t>
            </a:r>
            <a:r>
              <a:rPr lang="ru-RU" sz="800" dirty="0" err="1">
                <a:latin typeface="Georgia" pitchFamily="18" charset="0"/>
              </a:rPr>
              <a:t>підготувала</a:t>
            </a:r>
            <a:r>
              <a:rPr lang="ru-RU" sz="800" dirty="0">
                <a:latin typeface="Georgia" pitchFamily="18" charset="0"/>
              </a:rPr>
              <a:t> з</a:t>
            </a:r>
            <a:r>
              <a:rPr lang="uk-UA" sz="800" dirty="0" err="1">
                <a:latin typeface="Georgia" pitchFamily="18" charset="0"/>
              </a:rPr>
              <a:t>бірк</a:t>
            </a:r>
            <a:r>
              <a:rPr lang="ru-RU" sz="800" dirty="0">
                <a:latin typeface="Georgia" pitchFamily="18" charset="0"/>
              </a:rPr>
              <a:t>у</a:t>
            </a:r>
            <a:r>
              <a:rPr lang="uk-UA" sz="800" dirty="0">
                <a:latin typeface="Georgia" pitchFamily="18" charset="0"/>
              </a:rPr>
              <a:t> «Написано серцем»</a:t>
            </a:r>
            <a:r>
              <a:rPr lang="ru-RU" sz="800" dirty="0">
                <a:latin typeface="Georgia" pitchFamily="18" charset="0"/>
              </a:rPr>
              <a:t>, яка </a:t>
            </a:r>
            <a:r>
              <a:rPr lang="ru-RU" sz="800" dirty="0" err="1">
                <a:latin typeface="Georgia" pitchFamily="18" charset="0"/>
              </a:rPr>
              <a:t>здобула</a:t>
            </a:r>
            <a:r>
              <a:rPr lang="ru-RU" sz="800" dirty="0">
                <a:latin typeface="Georgia" pitchFamily="18" charset="0"/>
              </a:rPr>
              <a:t> І </a:t>
            </a:r>
            <a:r>
              <a:rPr lang="ru-RU" sz="800" dirty="0" err="1">
                <a:latin typeface="Georgia" pitchFamily="18" charset="0"/>
              </a:rPr>
              <a:t>місце</a:t>
            </a:r>
            <a:r>
              <a:rPr lang="ru-RU" sz="800" dirty="0">
                <a:latin typeface="Georgia" pitchFamily="18" charset="0"/>
              </a:rPr>
              <a:t> у </a:t>
            </a:r>
            <a:r>
              <a:rPr lang="uk-UA" sz="800" dirty="0" err="1">
                <a:latin typeface="Georgia" pitchFamily="18" charset="0"/>
              </a:rPr>
              <a:t>Всеукраї</a:t>
            </a:r>
            <a:r>
              <a:rPr lang="ru-RU" sz="800" dirty="0">
                <a:latin typeface="Georgia" pitchFamily="18" charset="0"/>
              </a:rPr>
              <a:t>н</a:t>
            </a:r>
            <a:r>
              <a:rPr lang="uk-UA" sz="800" dirty="0" err="1">
                <a:latin typeface="Georgia" pitchFamily="18" charset="0"/>
              </a:rPr>
              <a:t>ськ</a:t>
            </a:r>
            <a:r>
              <a:rPr lang="ru-RU" sz="800" dirty="0">
                <a:latin typeface="Georgia" pitchFamily="18" charset="0"/>
              </a:rPr>
              <a:t>ому </a:t>
            </a:r>
            <a:r>
              <a:rPr lang="uk-UA" sz="800" dirty="0">
                <a:latin typeface="Georgia" pitchFamily="18" charset="0"/>
              </a:rPr>
              <a:t> </a:t>
            </a:r>
            <a:r>
              <a:rPr lang="uk-UA" sz="800" dirty="0" err="1">
                <a:latin typeface="Georgia" pitchFamily="18" charset="0"/>
              </a:rPr>
              <a:t>відкрит</a:t>
            </a:r>
            <a:r>
              <a:rPr lang="ru-RU" sz="800" dirty="0">
                <a:latin typeface="Georgia" pitchFamily="18" charset="0"/>
              </a:rPr>
              <a:t>ому</a:t>
            </a:r>
            <a:r>
              <a:rPr lang="uk-UA" sz="800" dirty="0">
                <a:latin typeface="Georgia" pitchFamily="18" charset="0"/>
              </a:rPr>
              <a:t> </a:t>
            </a:r>
            <a:r>
              <a:rPr lang="uk-UA" sz="800" dirty="0" err="1">
                <a:latin typeface="Georgia" pitchFamily="18" charset="0"/>
              </a:rPr>
              <a:t>літературно-музичн</a:t>
            </a:r>
            <a:r>
              <a:rPr lang="ru-RU" sz="800" dirty="0">
                <a:latin typeface="Georgia" pitchFamily="18" charset="0"/>
              </a:rPr>
              <a:t>ому </a:t>
            </a:r>
            <a:r>
              <a:rPr lang="uk-UA" sz="800" dirty="0">
                <a:latin typeface="Georgia" pitchFamily="18" charset="0"/>
              </a:rPr>
              <a:t> </a:t>
            </a:r>
            <a:r>
              <a:rPr lang="uk-UA" sz="800" dirty="0" err="1">
                <a:latin typeface="Georgia" pitchFamily="18" charset="0"/>
              </a:rPr>
              <a:t>фестивал</a:t>
            </a:r>
            <a:r>
              <a:rPr lang="ru-RU" sz="800" dirty="0">
                <a:latin typeface="Georgia" pitchFamily="18" charset="0"/>
              </a:rPr>
              <a:t>і</a:t>
            </a:r>
            <a:r>
              <a:rPr lang="uk-UA" sz="800" dirty="0">
                <a:latin typeface="Georgia" pitchFamily="18" charset="0"/>
              </a:rPr>
              <a:t> вшанування захисників України, до дня Героїв Небесної сотні</a:t>
            </a:r>
            <a:r>
              <a:rPr lang="ru-RU" sz="800" dirty="0">
                <a:latin typeface="Georgia" pitchFamily="18" charset="0"/>
              </a:rPr>
              <a:t> у </a:t>
            </a:r>
            <a:r>
              <a:rPr lang="ru-RU" sz="800" dirty="0" err="1">
                <a:latin typeface="Georgia" pitchFamily="18" charset="0"/>
              </a:rPr>
              <a:t>номінації</a:t>
            </a:r>
            <a:r>
              <a:rPr lang="ru-RU" sz="800" dirty="0">
                <a:latin typeface="Georgia" pitchFamily="18" charset="0"/>
              </a:rPr>
              <a:t> «</a:t>
            </a:r>
            <a:r>
              <a:rPr lang="ru-RU" sz="800" dirty="0" err="1">
                <a:latin typeface="Georgia" pitchFamily="18" charset="0"/>
              </a:rPr>
              <a:t>Авторська</a:t>
            </a:r>
            <a:r>
              <a:rPr lang="ru-RU" sz="800" dirty="0">
                <a:latin typeface="Georgia" pitchFamily="18" charset="0"/>
              </a:rPr>
              <a:t> </a:t>
            </a:r>
            <a:r>
              <a:rPr lang="ru-RU" sz="800" dirty="0" err="1">
                <a:latin typeface="Georgia" pitchFamily="18" charset="0"/>
              </a:rPr>
              <a:t>поезія</a:t>
            </a:r>
            <a:r>
              <a:rPr lang="ru-RU" sz="800" dirty="0">
                <a:latin typeface="Georgia" pitchFamily="18" charset="0"/>
              </a:rPr>
              <a:t>».</a:t>
            </a:r>
          </a:p>
          <a:p>
            <a:r>
              <a:rPr lang="ru-RU" sz="800" dirty="0">
                <a:latin typeface="Georgia" pitchFamily="18" charset="0"/>
              </a:rPr>
              <a:t>    </a:t>
            </a:r>
            <a:r>
              <a:rPr lang="uk-UA" sz="800" dirty="0">
                <a:latin typeface="Georgia" pitchFamily="18" charset="0"/>
              </a:rPr>
              <a:t>Збірка ввійшла до Всеукраїнської електронної збірки «Розстріляна молодість</a:t>
            </a:r>
            <a:r>
              <a:rPr lang="ru-RU" sz="800" dirty="0" smtClean="0">
                <a:latin typeface="Georgia" pitchFamily="18" charset="0"/>
              </a:rPr>
              <a:t>»;</a:t>
            </a:r>
            <a:endParaRPr lang="ru-RU" sz="800" dirty="0">
              <a:latin typeface="Georgia" pitchFamily="18" charset="0"/>
            </a:endParaRPr>
          </a:p>
          <a:p>
            <a:pPr marL="171450" lvl="0" indent="-171450">
              <a:buFontTx/>
              <a:buChar char="-"/>
            </a:pPr>
            <a:r>
              <a:rPr lang="ru-RU" sz="800" dirty="0" err="1" smtClean="0">
                <a:latin typeface="Georgia" pitchFamily="18" charset="0"/>
              </a:rPr>
              <a:t>підготувала</a:t>
            </a:r>
            <a:r>
              <a:rPr lang="ru-RU" sz="800" dirty="0" smtClean="0">
                <a:latin typeface="Georgia" pitchFamily="18" charset="0"/>
              </a:rPr>
              <a:t> </a:t>
            </a:r>
            <a:r>
              <a:rPr lang="ru-RU" sz="800" dirty="0" err="1">
                <a:latin typeface="Georgia" pitchFamily="18" charset="0"/>
              </a:rPr>
              <a:t>Чернецького</a:t>
            </a:r>
            <a:r>
              <a:rPr lang="ru-RU" sz="800" dirty="0">
                <a:latin typeface="Georgia" pitchFamily="18" charset="0"/>
              </a:rPr>
              <a:t> </a:t>
            </a:r>
            <a:r>
              <a:rPr lang="ru-RU" sz="800" dirty="0" err="1">
                <a:latin typeface="Georgia" pitchFamily="18" charset="0"/>
              </a:rPr>
              <a:t>Олексія</a:t>
            </a:r>
            <a:r>
              <a:rPr lang="ru-RU" sz="800" dirty="0">
                <a:latin typeface="Georgia" pitchFamily="18" charset="0"/>
              </a:rPr>
              <a:t> до </a:t>
            </a:r>
            <a:r>
              <a:rPr lang="ru-RU" sz="800" dirty="0" err="1">
                <a:latin typeface="Georgia" pitchFamily="18" charset="0"/>
              </a:rPr>
              <a:t>участі</a:t>
            </a:r>
            <a:r>
              <a:rPr lang="ru-RU" sz="800" dirty="0">
                <a:latin typeface="Georgia" pitchFamily="18" charset="0"/>
              </a:rPr>
              <a:t> у </a:t>
            </a:r>
            <a:r>
              <a:rPr lang="uk-UA" sz="800" dirty="0" err="1">
                <a:latin typeface="Georgia" pitchFamily="18" charset="0"/>
              </a:rPr>
              <a:t>заключн</a:t>
            </a:r>
            <a:r>
              <a:rPr lang="ru-RU" sz="800" dirty="0">
                <a:latin typeface="Georgia" pitchFamily="18" charset="0"/>
              </a:rPr>
              <a:t>ому</a:t>
            </a:r>
            <a:r>
              <a:rPr lang="uk-UA" sz="800" dirty="0">
                <a:latin typeface="Georgia" pitchFamily="18" charset="0"/>
              </a:rPr>
              <a:t> етап</a:t>
            </a:r>
            <a:r>
              <a:rPr lang="ru-RU" sz="800" dirty="0">
                <a:latin typeface="Georgia" pitchFamily="18" charset="0"/>
              </a:rPr>
              <a:t>і</a:t>
            </a:r>
            <a:r>
              <a:rPr lang="uk-UA" sz="800" dirty="0">
                <a:latin typeface="Georgia" pitchFamily="18" charset="0"/>
              </a:rPr>
              <a:t> обласного конкурсу читців «Магія слова» серед здобувачів освіти закладів професійної (професійно-технічної) освіти</a:t>
            </a:r>
            <a:r>
              <a:rPr lang="ru-RU" sz="800" dirty="0">
                <a:latin typeface="Georgia" pitchFamily="18" charset="0"/>
              </a:rPr>
              <a:t>, </a:t>
            </a:r>
            <a:r>
              <a:rPr lang="ru-RU" sz="800" dirty="0" err="1">
                <a:latin typeface="Georgia" pitchFamily="18" charset="0"/>
              </a:rPr>
              <a:t>який</a:t>
            </a:r>
            <a:r>
              <a:rPr lang="ru-RU" sz="800" dirty="0">
                <a:latin typeface="Georgia" pitchFamily="18" charset="0"/>
              </a:rPr>
              <a:t> у </a:t>
            </a:r>
            <a:r>
              <a:rPr lang="ru-RU" sz="800" dirty="0" err="1">
                <a:latin typeface="Georgia" pitchFamily="18" charset="0"/>
              </a:rPr>
              <a:t>номінації</a:t>
            </a:r>
            <a:r>
              <a:rPr lang="ru-RU" sz="800" dirty="0">
                <a:latin typeface="Georgia" pitchFamily="18" charset="0"/>
              </a:rPr>
              <a:t> «</a:t>
            </a:r>
            <a:r>
              <a:rPr lang="ru-RU" sz="800" dirty="0" err="1">
                <a:latin typeface="Georgia" pitchFamily="18" charset="0"/>
              </a:rPr>
              <a:t>Авторська</a:t>
            </a:r>
            <a:r>
              <a:rPr lang="ru-RU" sz="800" dirty="0">
                <a:latin typeface="Georgia" pitchFamily="18" charset="0"/>
              </a:rPr>
              <a:t> </a:t>
            </a:r>
            <a:r>
              <a:rPr lang="ru-RU" sz="800" dirty="0" err="1">
                <a:latin typeface="Georgia" pitchFamily="18" charset="0"/>
              </a:rPr>
              <a:t>поезія</a:t>
            </a:r>
            <a:r>
              <a:rPr lang="ru-RU" sz="800" dirty="0">
                <a:latin typeface="Georgia" pitchFamily="18" charset="0"/>
              </a:rPr>
              <a:t>» </a:t>
            </a:r>
            <a:r>
              <a:rPr lang="ru-RU" sz="800" dirty="0" err="1">
                <a:latin typeface="Georgia" pitchFamily="18" charset="0"/>
              </a:rPr>
              <a:t>здобув</a:t>
            </a:r>
            <a:r>
              <a:rPr lang="ru-RU" sz="800" dirty="0">
                <a:latin typeface="Georgia" pitchFamily="18" charset="0"/>
              </a:rPr>
              <a:t> Диплом ІІІ </a:t>
            </a:r>
            <a:r>
              <a:rPr lang="ru-RU" sz="800" dirty="0" err="1" smtClean="0">
                <a:latin typeface="Georgia" pitchFamily="18" charset="0"/>
              </a:rPr>
              <a:t>ступеня</a:t>
            </a:r>
            <a:r>
              <a:rPr lang="ru-RU" sz="800" dirty="0" smtClean="0">
                <a:latin typeface="Georgia" pitchFamily="18" charset="0"/>
              </a:rPr>
              <a:t>;</a:t>
            </a:r>
          </a:p>
          <a:p>
            <a:pPr marL="171450" indent="-171450">
              <a:buFontTx/>
              <a:buChar char="-"/>
            </a:pPr>
            <a:r>
              <a:rPr lang="ru-RU" sz="800" dirty="0">
                <a:latin typeface="Georgia" pitchFamily="18" charset="0"/>
              </a:rPr>
              <a:t>у</a:t>
            </a:r>
            <a:r>
              <a:rPr lang="ru-RU" sz="800" dirty="0" smtClean="0">
                <a:latin typeface="Georgia" pitchFamily="18" charset="0"/>
              </a:rPr>
              <a:t> </a:t>
            </a:r>
            <a:r>
              <a:rPr lang="uk-UA" sz="800" dirty="0">
                <a:latin typeface="Georgia" pitchFamily="18" charset="0"/>
              </a:rPr>
              <a:t>літературно</a:t>
            </a:r>
            <a:r>
              <a:rPr lang="ru-RU" sz="800" dirty="0" err="1">
                <a:latin typeface="Georgia" pitchFamily="18" charset="0"/>
              </a:rPr>
              <a:t>му</a:t>
            </a:r>
            <a:r>
              <a:rPr lang="uk-UA" sz="800" dirty="0">
                <a:latin typeface="Georgia" pitchFamily="18" charset="0"/>
              </a:rPr>
              <a:t> конкурс</a:t>
            </a:r>
            <a:r>
              <a:rPr lang="ru-RU" sz="800" dirty="0">
                <a:latin typeface="Georgia" pitchFamily="18" charset="0"/>
              </a:rPr>
              <a:t>і</a:t>
            </a:r>
            <a:r>
              <a:rPr lang="uk-UA" sz="800" dirty="0">
                <a:latin typeface="Georgia" pitchFamily="18" charset="0"/>
              </a:rPr>
              <a:t> «Літературний простір» серед здобувачів освіти та працівників закладів професійної (професійно-технічної) освіти</a:t>
            </a:r>
            <a:r>
              <a:rPr lang="ru-RU" sz="800" dirty="0">
                <a:latin typeface="Georgia" pitchFamily="18" charset="0"/>
              </a:rPr>
              <a:t> </a:t>
            </a:r>
            <a:r>
              <a:rPr lang="ru-RU" sz="800" dirty="0" err="1">
                <a:latin typeface="Georgia" pitchFamily="18" charset="0"/>
              </a:rPr>
              <a:t>здобула</a:t>
            </a:r>
            <a:r>
              <a:rPr lang="ru-RU" sz="800" dirty="0">
                <a:latin typeface="Georgia" pitchFamily="18" charset="0"/>
              </a:rPr>
              <a:t> </a:t>
            </a:r>
            <a:r>
              <a:rPr lang="uk-UA" sz="800" dirty="0">
                <a:latin typeface="Georgia" pitchFamily="18" charset="0"/>
              </a:rPr>
              <a:t>Диплом І ступеня</a:t>
            </a:r>
            <a:r>
              <a:rPr lang="ru-RU" sz="800" dirty="0">
                <a:latin typeface="Georgia" pitchFamily="18" charset="0"/>
              </a:rPr>
              <a:t>, </a:t>
            </a:r>
            <a:r>
              <a:rPr lang="ru-RU" sz="800" dirty="0" err="1">
                <a:latin typeface="Georgia" pitchFamily="18" charset="0"/>
              </a:rPr>
              <a:t>Чернецький</a:t>
            </a:r>
            <a:r>
              <a:rPr lang="ru-RU" sz="800" dirty="0">
                <a:latin typeface="Georgia" pitchFamily="18" charset="0"/>
              </a:rPr>
              <a:t> </a:t>
            </a:r>
            <a:r>
              <a:rPr lang="ru-RU" sz="800" dirty="0" err="1">
                <a:latin typeface="Georgia" pitchFamily="18" charset="0"/>
              </a:rPr>
              <a:t>Олексій</a:t>
            </a:r>
            <a:r>
              <a:rPr lang="ru-RU" sz="800" dirty="0">
                <a:latin typeface="Georgia" pitchFamily="18" charset="0"/>
              </a:rPr>
              <a:t> – Диплом ІІІ </a:t>
            </a:r>
            <a:r>
              <a:rPr lang="ru-RU" sz="800" dirty="0" err="1" smtClean="0">
                <a:latin typeface="Georgia" pitchFamily="18" charset="0"/>
              </a:rPr>
              <a:t>ступеня</a:t>
            </a:r>
            <a:r>
              <a:rPr lang="ru-RU" sz="800" dirty="0" smtClean="0">
                <a:latin typeface="Georgia" pitchFamily="18" charset="0"/>
              </a:rPr>
              <a:t>;</a:t>
            </a:r>
          </a:p>
          <a:p>
            <a:pPr lvl="0"/>
            <a:r>
              <a:rPr lang="uk-UA" sz="800" dirty="0" smtClean="0">
                <a:latin typeface="Georgia" pitchFamily="18" charset="0"/>
              </a:rPr>
              <a:t>- підготувала </a:t>
            </a:r>
            <a:r>
              <a:rPr lang="uk-UA" sz="800" dirty="0">
                <a:latin typeface="Georgia" pitchFamily="18" charset="0"/>
              </a:rPr>
              <a:t>переможців  творчого звіту художніх колективів серед здобувачів освіти та працівників закладів професійної (</a:t>
            </a:r>
            <a:r>
              <a:rPr lang="uk-UA" sz="800" dirty="0" smtClean="0">
                <a:latin typeface="Georgia" pitchFamily="18" charset="0"/>
              </a:rPr>
              <a:t>професійно-технічної</a:t>
            </a:r>
            <a:r>
              <a:rPr lang="uk-UA" sz="800" dirty="0">
                <a:latin typeface="Georgia" pitchFamily="18" charset="0"/>
              </a:rPr>
              <a:t>) освіти у номінації «Художнє читання» (Диплом І ступеня): </a:t>
            </a:r>
            <a:r>
              <a:rPr lang="uk-UA" sz="800" dirty="0" err="1">
                <a:latin typeface="Georgia" pitchFamily="18" charset="0"/>
              </a:rPr>
              <a:t>Кузьбіда</a:t>
            </a:r>
            <a:r>
              <a:rPr lang="uk-UA" sz="800" dirty="0">
                <a:latin typeface="Georgia" pitchFamily="18" charset="0"/>
              </a:rPr>
              <a:t> Леся, Чернецький Олексій, Лісовик </a:t>
            </a:r>
            <a:r>
              <a:rPr lang="uk-UA" sz="800" dirty="0" smtClean="0">
                <a:latin typeface="Georgia" pitchFamily="18" charset="0"/>
              </a:rPr>
              <a:t>Артем.</a:t>
            </a:r>
            <a:endParaRPr lang="ru-RU" sz="800" dirty="0">
              <a:latin typeface="Calibri"/>
              <a:ea typeface="Calibri"/>
              <a:cs typeface="Times New Roman"/>
            </a:endParaRPr>
          </a:p>
          <a:p>
            <a:pPr>
              <a:spcBef>
                <a:spcPts val="300"/>
              </a:spcBef>
              <a:spcAft>
                <a:spcPts val="1000"/>
              </a:spcAft>
            </a:pPr>
            <a:r>
              <a:rPr lang="uk-UA" sz="800" dirty="0" smtClean="0">
                <a:latin typeface="Times New Roman"/>
                <a:ea typeface="Calibri"/>
                <a:cs typeface="Times New Roman"/>
              </a:rPr>
              <a:t>     Учениця </a:t>
            </a:r>
            <a:r>
              <a:rPr lang="uk-UA" sz="800" dirty="0" err="1">
                <a:latin typeface="Times New Roman"/>
                <a:ea typeface="Calibri"/>
                <a:cs typeface="Times New Roman"/>
              </a:rPr>
              <a:t>Валентюк</a:t>
            </a:r>
            <a:r>
              <a:rPr lang="uk-UA" sz="800" dirty="0">
                <a:latin typeface="Times New Roman"/>
                <a:ea typeface="Calibri"/>
                <a:cs typeface="Times New Roman"/>
              </a:rPr>
              <a:t> Н.П. </a:t>
            </a:r>
            <a:r>
              <a:rPr lang="uk-UA" sz="800" dirty="0" err="1" smtClean="0">
                <a:latin typeface="Times New Roman"/>
                <a:ea typeface="Calibri"/>
                <a:cs typeface="Times New Roman"/>
              </a:rPr>
              <a:t>Божик</a:t>
            </a:r>
            <a:r>
              <a:rPr lang="uk-UA" sz="800" dirty="0" smtClean="0">
                <a:latin typeface="Times New Roman"/>
                <a:ea typeface="Calibri"/>
                <a:cs typeface="Times New Roman"/>
              </a:rPr>
              <a:t> Ангеліна здобула </a:t>
            </a:r>
            <a:r>
              <a:rPr lang="uk-UA" sz="800" dirty="0">
                <a:latin typeface="Times New Roman"/>
                <a:ea typeface="Calibri"/>
                <a:cs typeface="Times New Roman"/>
              </a:rPr>
              <a:t>4 місце </a:t>
            </a:r>
            <a:r>
              <a:rPr lang="uk-UA" sz="800" dirty="0" smtClean="0">
                <a:latin typeface="Times New Roman"/>
                <a:ea typeface="Calibri"/>
                <a:cs typeface="Times New Roman"/>
              </a:rPr>
              <a:t>в обласній  олімпіаді </a:t>
            </a:r>
            <a:r>
              <a:rPr lang="uk-UA" sz="800" dirty="0">
                <a:latin typeface="Times New Roman"/>
                <a:ea typeface="Calibri"/>
                <a:cs typeface="Times New Roman"/>
              </a:rPr>
              <a:t>з іноземної </a:t>
            </a:r>
            <a:r>
              <a:rPr lang="uk-UA" sz="800" dirty="0" smtClean="0">
                <a:latin typeface="Times New Roman"/>
                <a:ea typeface="Calibri"/>
                <a:cs typeface="Times New Roman"/>
              </a:rPr>
              <a:t>мови.</a:t>
            </a:r>
            <a:endParaRPr lang="ru-RU" sz="800" dirty="0">
              <a:latin typeface="Calibri"/>
              <a:ea typeface="Calibri"/>
              <a:cs typeface="Times New Roman"/>
            </a:endParaRPr>
          </a:p>
          <a:p>
            <a:pPr>
              <a:spcBef>
                <a:spcPts val="300"/>
              </a:spcBef>
              <a:spcAft>
                <a:spcPts val="1000"/>
              </a:spcAft>
            </a:pPr>
            <a:r>
              <a:rPr lang="ru-RU" sz="800" dirty="0">
                <a:latin typeface="Calibri"/>
                <a:ea typeface="Calibri"/>
                <a:cs typeface="Times New Roman"/>
              </a:rPr>
              <a:t> </a:t>
            </a:r>
            <a:r>
              <a:rPr lang="ru-RU" sz="800" dirty="0" smtClean="0">
                <a:latin typeface="Calibri"/>
                <a:ea typeface="Calibri"/>
                <a:cs typeface="Times New Roman"/>
              </a:rPr>
              <a:t>     </a:t>
            </a:r>
            <a:r>
              <a:rPr lang="uk-UA" sz="800" dirty="0" err="1" smtClean="0">
                <a:latin typeface="Times New Roman"/>
                <a:ea typeface="Calibri"/>
                <a:cs typeface="Times New Roman"/>
              </a:rPr>
              <a:t>Нестерук</a:t>
            </a:r>
            <a:r>
              <a:rPr lang="uk-UA" sz="800" dirty="0" smtClean="0">
                <a:latin typeface="Times New Roman"/>
                <a:ea typeface="Calibri"/>
                <a:cs typeface="Times New Roman"/>
              </a:rPr>
              <a:t> </a:t>
            </a:r>
            <a:r>
              <a:rPr lang="uk-UA" sz="800" dirty="0" smtClean="0">
                <a:latin typeface="Times New Roman"/>
                <a:ea typeface="Calibri"/>
                <a:cs typeface="Times New Roman"/>
              </a:rPr>
              <a:t>Н.Я</a:t>
            </a:r>
            <a:r>
              <a:rPr lang="uk-UA" sz="800" dirty="0">
                <a:latin typeface="Times New Roman"/>
                <a:ea typeface="Calibri"/>
                <a:cs typeface="Times New Roman"/>
              </a:rPr>
              <a:t>. та її учні здобули 3 місце у </a:t>
            </a:r>
            <a:r>
              <a:rPr lang="uk-UA" sz="800" dirty="0" err="1" smtClean="0">
                <a:latin typeface="Times New Roman"/>
                <a:ea typeface="Calibri"/>
                <a:cs typeface="Times New Roman"/>
              </a:rPr>
              <a:t>проєкті</a:t>
            </a:r>
            <a:r>
              <a:rPr lang="uk-UA" sz="800" dirty="0" smtClean="0">
                <a:latin typeface="Times New Roman"/>
                <a:ea typeface="Calibri"/>
                <a:cs typeface="Times New Roman"/>
              </a:rPr>
              <a:t> </a:t>
            </a:r>
            <a:r>
              <a:rPr lang="uk-UA" sz="800" dirty="0">
                <a:latin typeface="Times New Roman"/>
                <a:ea typeface="Calibri"/>
                <a:cs typeface="Times New Roman"/>
              </a:rPr>
              <a:t>«Ми пам’ятаємо!».</a:t>
            </a:r>
            <a:endParaRPr lang="ru-RU" sz="800" dirty="0">
              <a:latin typeface="Calibri"/>
              <a:ea typeface="Calibri"/>
              <a:cs typeface="Times New Roman"/>
            </a:endParaRPr>
          </a:p>
          <a:p>
            <a:pPr>
              <a:spcBef>
                <a:spcPts val="300"/>
              </a:spcBef>
              <a:spcAft>
                <a:spcPts val="1000"/>
              </a:spcAft>
            </a:pPr>
            <a:r>
              <a:rPr lang="uk-UA" sz="800" dirty="0">
                <a:latin typeface="Times New Roman"/>
                <a:ea typeface="Calibri"/>
                <a:cs typeface="Times New Roman"/>
              </a:rPr>
              <a:t> </a:t>
            </a:r>
            <a:r>
              <a:rPr lang="uk-UA" sz="800" dirty="0" smtClean="0">
                <a:latin typeface="Times New Roman"/>
                <a:ea typeface="Calibri"/>
                <a:cs typeface="Times New Roman"/>
              </a:rPr>
              <a:t>    Кулаков О.М та Ткачук Л.І.  </a:t>
            </a:r>
            <a:r>
              <a:rPr lang="uk-UA" sz="800" dirty="0">
                <a:latin typeface="Times New Roman"/>
                <a:ea typeface="Calibri"/>
                <a:cs typeface="Times New Roman"/>
              </a:rPr>
              <a:t>провели масу </a:t>
            </a:r>
            <a:r>
              <a:rPr lang="uk-UA" sz="800" dirty="0" smtClean="0">
                <a:latin typeface="Times New Roman"/>
                <a:ea typeface="Calibri"/>
                <a:cs typeface="Times New Roman"/>
              </a:rPr>
              <a:t>спортивних змагань та заходів</a:t>
            </a:r>
            <a:r>
              <a:rPr lang="uk-UA" sz="800" dirty="0">
                <a:latin typeface="Times New Roman"/>
                <a:ea typeface="Calibri"/>
                <a:cs typeface="Times New Roman"/>
              </a:rPr>
              <a:t>.</a:t>
            </a:r>
            <a:endParaRPr lang="ru-RU" sz="800" dirty="0">
              <a:latin typeface="Calibri"/>
              <a:ea typeface="Calibri"/>
              <a:cs typeface="Times New Roman"/>
            </a:endParaRPr>
          </a:p>
          <a:p>
            <a:pPr>
              <a:spcBef>
                <a:spcPts val="300"/>
              </a:spcBef>
              <a:spcAft>
                <a:spcPts val="1000"/>
              </a:spcAft>
            </a:pPr>
            <a:r>
              <a:rPr lang="uk-UA" sz="800" dirty="0" smtClean="0">
                <a:latin typeface="Times New Roman"/>
                <a:ea typeface="Calibri"/>
                <a:cs typeface="Times New Roman"/>
              </a:rPr>
              <a:t>      </a:t>
            </a:r>
            <a:r>
              <a:rPr lang="uk-UA" sz="800" dirty="0" err="1" smtClean="0">
                <a:latin typeface="Times New Roman"/>
                <a:ea typeface="Calibri"/>
                <a:cs typeface="Times New Roman"/>
              </a:rPr>
              <a:t>Марценишен</a:t>
            </a:r>
            <a:r>
              <a:rPr lang="uk-UA" sz="800" dirty="0" smtClean="0">
                <a:latin typeface="Times New Roman"/>
                <a:ea typeface="Calibri"/>
                <a:cs typeface="Times New Roman"/>
              </a:rPr>
              <a:t> </a:t>
            </a:r>
            <a:r>
              <a:rPr lang="uk-UA" sz="800" dirty="0">
                <a:latin typeface="Times New Roman"/>
                <a:ea typeface="Calibri"/>
                <a:cs typeface="Times New Roman"/>
              </a:rPr>
              <a:t>Д.А.  разом з </a:t>
            </a:r>
            <a:r>
              <a:rPr lang="uk-UA" sz="800" dirty="0" err="1">
                <a:latin typeface="Times New Roman"/>
                <a:ea typeface="Calibri"/>
                <a:cs typeface="Times New Roman"/>
              </a:rPr>
              <a:t>Дзерою</a:t>
            </a:r>
            <a:r>
              <a:rPr lang="uk-UA" sz="800" dirty="0">
                <a:latin typeface="Times New Roman"/>
                <a:ea typeface="Calibri"/>
                <a:cs typeface="Times New Roman"/>
              </a:rPr>
              <a:t> І.М. та </a:t>
            </a:r>
            <a:r>
              <a:rPr lang="uk-UA" sz="800" dirty="0" err="1">
                <a:latin typeface="Times New Roman"/>
                <a:ea typeface="Calibri"/>
                <a:cs typeface="Times New Roman"/>
              </a:rPr>
              <a:t>Котнюком</a:t>
            </a:r>
            <a:r>
              <a:rPr lang="uk-UA" sz="800" dirty="0">
                <a:latin typeface="Times New Roman"/>
                <a:ea typeface="Calibri"/>
                <a:cs typeface="Times New Roman"/>
              </a:rPr>
              <a:t> М.С. провели тижні з БЖД. </a:t>
            </a:r>
            <a:endParaRPr lang="ru-RU" sz="800" dirty="0">
              <a:latin typeface="Calibri"/>
              <a:ea typeface="Calibri"/>
              <a:cs typeface="Times New Roman"/>
            </a:endParaRPr>
          </a:p>
          <a:p>
            <a:pPr>
              <a:spcBef>
                <a:spcPts val="300"/>
              </a:spcBef>
              <a:spcAft>
                <a:spcPts val="1000"/>
              </a:spcAft>
            </a:pPr>
            <a:r>
              <a:rPr lang="uk-UA" sz="800" dirty="0" smtClean="0">
                <a:latin typeface="Times New Roman"/>
                <a:ea typeface="Calibri"/>
                <a:cs typeface="Times New Roman"/>
              </a:rPr>
              <a:t>      Кулакова </a:t>
            </a:r>
            <a:r>
              <a:rPr lang="uk-UA" sz="800" dirty="0">
                <a:latin typeface="Times New Roman"/>
                <a:ea typeface="Calibri"/>
                <a:cs typeface="Times New Roman"/>
              </a:rPr>
              <a:t>Л.І. провела прекрасний </a:t>
            </a:r>
            <a:r>
              <a:rPr lang="uk-UA" sz="800" dirty="0" smtClean="0">
                <a:latin typeface="Times New Roman"/>
                <a:ea typeface="Calibri"/>
                <a:cs typeface="Times New Roman"/>
              </a:rPr>
              <a:t>захід, </a:t>
            </a:r>
            <a:r>
              <a:rPr lang="uk-UA" sz="800" dirty="0">
                <a:latin typeface="Times New Roman"/>
                <a:ea typeface="Calibri"/>
                <a:cs typeface="Times New Roman"/>
              </a:rPr>
              <a:t>присвячений Дню Небесної Сотні.</a:t>
            </a:r>
            <a:endParaRPr lang="ru-RU" sz="800" dirty="0">
              <a:latin typeface="Calibri"/>
              <a:ea typeface="Calibri"/>
              <a:cs typeface="Times New Roman"/>
            </a:endParaRPr>
          </a:p>
          <a:p>
            <a:pPr>
              <a:spcBef>
                <a:spcPts val="300"/>
              </a:spcBef>
              <a:spcAft>
                <a:spcPts val="1000"/>
              </a:spcAft>
            </a:pPr>
            <a:r>
              <a:rPr lang="uk-UA" sz="800" dirty="0" smtClean="0">
                <a:latin typeface="Times New Roman"/>
                <a:ea typeface="Calibri"/>
                <a:cs typeface="Times New Roman"/>
              </a:rPr>
              <a:t>       </a:t>
            </a:r>
            <a:r>
              <a:rPr lang="uk-UA" sz="800" dirty="0" err="1" smtClean="0">
                <a:latin typeface="Times New Roman"/>
                <a:ea typeface="Calibri"/>
                <a:cs typeface="Times New Roman"/>
              </a:rPr>
              <a:t>Бахорчук</a:t>
            </a:r>
            <a:r>
              <a:rPr lang="uk-UA" sz="800" dirty="0" smtClean="0">
                <a:latin typeface="Times New Roman"/>
                <a:ea typeface="Calibri"/>
                <a:cs typeface="Times New Roman"/>
              </a:rPr>
              <a:t> </a:t>
            </a:r>
            <a:r>
              <a:rPr lang="uk-UA" sz="800" dirty="0">
                <a:latin typeface="Times New Roman"/>
                <a:ea typeface="Calibri"/>
                <a:cs typeface="Times New Roman"/>
              </a:rPr>
              <a:t>В.І та </a:t>
            </a:r>
            <a:r>
              <a:rPr lang="uk-UA" sz="800" dirty="0" err="1">
                <a:latin typeface="Times New Roman"/>
                <a:ea typeface="Calibri"/>
                <a:cs typeface="Times New Roman"/>
              </a:rPr>
              <a:t>Здоровик</a:t>
            </a:r>
            <a:r>
              <a:rPr lang="uk-UA" sz="800" dirty="0">
                <a:latin typeface="Times New Roman"/>
                <a:ea typeface="Calibri"/>
                <a:cs typeface="Times New Roman"/>
              </a:rPr>
              <a:t> С.В. провели виховний захід «Інтернет - кафе».</a:t>
            </a:r>
            <a:endParaRPr lang="ru-RU" sz="800" dirty="0">
              <a:latin typeface="Calibri"/>
              <a:ea typeface="Calibri"/>
              <a:cs typeface="Times New Roman"/>
            </a:endParaRPr>
          </a:p>
          <a:p>
            <a:pPr>
              <a:spcBef>
                <a:spcPts val="300"/>
              </a:spcBef>
              <a:spcAft>
                <a:spcPts val="1000"/>
              </a:spcAft>
            </a:pPr>
            <a:r>
              <a:rPr lang="uk-UA" sz="800" dirty="0" smtClean="0">
                <a:latin typeface="Times New Roman"/>
                <a:ea typeface="Calibri"/>
                <a:cs typeface="Times New Roman"/>
              </a:rPr>
              <a:t>      Земляк </a:t>
            </a:r>
            <a:r>
              <a:rPr lang="uk-UA" sz="800" dirty="0">
                <a:latin typeface="Times New Roman"/>
                <a:ea typeface="Calibri"/>
                <a:cs typeface="Times New Roman"/>
              </a:rPr>
              <a:t>Н.І. – перемогла в конкурсі «Педагог року» у спільному </a:t>
            </a:r>
            <a:r>
              <a:rPr lang="uk-UA" sz="800" dirty="0" smtClean="0">
                <a:latin typeface="Times New Roman"/>
                <a:ea typeface="Calibri"/>
                <a:cs typeface="Times New Roman"/>
              </a:rPr>
              <a:t>засіданні усіх методичних комісій.</a:t>
            </a:r>
            <a:endParaRPr lang="ru-RU" sz="800" dirty="0">
              <a:effectLst/>
              <a:latin typeface="Calibri"/>
              <a:ea typeface="Calibri"/>
              <a:cs typeface="Times New Roman"/>
            </a:endParaRPr>
          </a:p>
        </p:txBody>
      </p:sp>
    </p:spTree>
    <p:extLst>
      <p:ext uri="{BB962C8B-B14F-4D97-AF65-F5344CB8AC3E}">
        <p14:creationId xmlns:p14="http://schemas.microsoft.com/office/powerpoint/2010/main" val="3661644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268760"/>
            <a:ext cx="9036495" cy="4857403"/>
          </a:xfrm>
        </p:spPr>
        <p:txBody>
          <a:bodyPr>
            <a:normAutofit fontScale="25000" lnSpcReduction="20000"/>
          </a:bodyPr>
          <a:lstStyle/>
          <a:p>
            <a:pPr algn="just"/>
            <a:endParaRPr lang="uk-UA" sz="4000" dirty="0" smtClean="0">
              <a:solidFill>
                <a:schemeClr val="tx1"/>
              </a:solidFill>
              <a:latin typeface="Times New Roman" pitchFamily="18" charset="0"/>
              <a:cs typeface="Times New Roman" pitchFamily="18" charset="0"/>
            </a:endParaRPr>
          </a:p>
          <a:p>
            <a:pPr algn="just"/>
            <a:r>
              <a:rPr lang="uk-UA" sz="4400" dirty="0" smtClean="0">
                <a:solidFill>
                  <a:schemeClr val="tx1"/>
                </a:solidFill>
                <a:latin typeface="Times New Roman" pitchFamily="18" charset="0"/>
                <a:cs typeface="Times New Roman" pitchFamily="18" charset="0"/>
              </a:rPr>
              <a:t>Методична </a:t>
            </a:r>
            <a:r>
              <a:rPr lang="uk-UA" sz="4400" dirty="0">
                <a:solidFill>
                  <a:schemeClr val="tx1"/>
                </a:solidFill>
                <a:latin typeface="Times New Roman" pitchFamily="18" charset="0"/>
                <a:cs typeface="Times New Roman" pitchFamily="18" charset="0"/>
              </a:rPr>
              <a:t>проблема, над якою працює методична комісія природничо-математичних дисциплін: «Підвищення якості освітнього процесу на основі впровадження сучасних інноваційних методів навчання».</a:t>
            </a:r>
            <a:endParaRPr lang="ru-RU" sz="4400" dirty="0">
              <a:solidFill>
                <a:schemeClr val="tx1"/>
              </a:solidFill>
              <a:latin typeface="Times New Roman" pitchFamily="18" charset="0"/>
              <a:cs typeface="Times New Roman" pitchFamily="18" charset="0"/>
            </a:endParaRPr>
          </a:p>
          <a:p>
            <a:pPr algn="just"/>
            <a:r>
              <a:rPr lang="uk-UA" sz="4400" dirty="0" smtClean="0">
                <a:solidFill>
                  <a:schemeClr val="tx1"/>
                </a:solidFill>
                <a:latin typeface="Times New Roman" pitchFamily="18" charset="0"/>
                <a:cs typeface="Times New Roman" pitchFamily="18" charset="0"/>
              </a:rPr>
              <a:t>У 2023-2024 </a:t>
            </a:r>
            <a:r>
              <a:rPr lang="uk-UA" sz="4400" dirty="0" err="1" smtClean="0">
                <a:solidFill>
                  <a:schemeClr val="tx1"/>
                </a:solidFill>
                <a:latin typeface="Times New Roman" pitchFamily="18" charset="0"/>
                <a:cs typeface="Times New Roman" pitchFamily="18" charset="0"/>
              </a:rPr>
              <a:t>н.р</a:t>
            </a:r>
            <a:r>
              <a:rPr lang="uk-UA" sz="4400" dirty="0" smtClean="0">
                <a:solidFill>
                  <a:schemeClr val="tx1"/>
                </a:solidFill>
                <a:latin typeface="Times New Roman" pitchFamily="18" charset="0"/>
                <a:cs typeface="Times New Roman" pitchFamily="18" charset="0"/>
              </a:rPr>
              <a:t>. педагоги </a:t>
            </a:r>
            <a:r>
              <a:rPr lang="uk-UA" sz="4400" dirty="0">
                <a:solidFill>
                  <a:schemeClr val="tx1"/>
                </a:solidFill>
                <a:latin typeface="Times New Roman" pitchFamily="18" charset="0"/>
                <a:cs typeface="Times New Roman" pitchFamily="18" charset="0"/>
              </a:rPr>
              <a:t>методичної комісії брали </a:t>
            </a:r>
            <a:r>
              <a:rPr lang="uk-UA" sz="4400" i="1" dirty="0">
                <a:solidFill>
                  <a:schemeClr val="tx1"/>
                </a:solidFill>
                <a:latin typeface="Times New Roman" pitchFamily="18" charset="0"/>
                <a:cs typeface="Times New Roman" pitchFamily="18" charset="0"/>
              </a:rPr>
              <a:t>участь у Міжнародних і всеукраїнських науково-практичних конференціях:</a:t>
            </a:r>
            <a:endParaRPr lang="ru-RU" sz="4400" dirty="0">
              <a:solidFill>
                <a:schemeClr val="tx1"/>
              </a:solidFill>
              <a:latin typeface="Times New Roman" pitchFamily="18" charset="0"/>
              <a:cs typeface="Times New Roman" pitchFamily="18" charset="0"/>
            </a:endParaRPr>
          </a:p>
          <a:p>
            <a:pPr lvl="0" algn="just"/>
            <a:r>
              <a:rPr lang="uk-UA" sz="4400" dirty="0" smtClean="0">
                <a:solidFill>
                  <a:schemeClr val="tx1"/>
                </a:solidFill>
                <a:latin typeface="Times New Roman" pitchFamily="18" charset="0"/>
                <a:cs typeface="Times New Roman" pitchFamily="18" charset="0"/>
              </a:rPr>
              <a:t>Волос </a:t>
            </a:r>
            <a:r>
              <a:rPr lang="uk-UA" sz="4400" dirty="0">
                <a:solidFill>
                  <a:schemeClr val="tx1"/>
                </a:solidFill>
                <a:latin typeface="Times New Roman" pitchFamily="18" charset="0"/>
                <a:cs typeface="Times New Roman" pitchFamily="18" charset="0"/>
              </a:rPr>
              <a:t>Н.Г. подала тези на участь та опублікування у Міжнародній науково-практичній конференції “Сучасні тенденції та перспективи розвитку науки, освіти, технологій і суспільства”. 18 листопада 2023 року м. Кременчук. Використання сучасних педагогічних технологій на уроках фізики. </a:t>
            </a:r>
            <a:r>
              <a:rPr lang="uk-UA" sz="4400" i="1" dirty="0">
                <a:solidFill>
                  <a:schemeClr val="tx1"/>
                </a:solidFill>
                <a:latin typeface="Times New Roman" pitchFamily="18" charset="0"/>
                <a:cs typeface="Times New Roman" pitchFamily="18" charset="0"/>
              </a:rPr>
              <a:t>Отримала сертифікат та електронний збірник.</a:t>
            </a:r>
            <a:endParaRPr lang="ru-RU" sz="4400" dirty="0">
              <a:solidFill>
                <a:schemeClr val="tx1"/>
              </a:solidFill>
              <a:latin typeface="Times New Roman" pitchFamily="18" charset="0"/>
              <a:cs typeface="Times New Roman" pitchFamily="18" charset="0"/>
            </a:endParaRPr>
          </a:p>
          <a:p>
            <a:pPr lvl="0" algn="just"/>
            <a:r>
              <a:rPr lang="uk-UA" sz="4400" dirty="0" err="1">
                <a:solidFill>
                  <a:schemeClr val="tx1"/>
                </a:solidFill>
                <a:latin typeface="Times New Roman" pitchFamily="18" charset="0"/>
                <a:cs typeface="Times New Roman" pitchFamily="18" charset="0"/>
              </a:rPr>
              <a:t>Медвідь</a:t>
            </a:r>
            <a:r>
              <a:rPr lang="uk-UA" sz="4400" dirty="0">
                <a:solidFill>
                  <a:schemeClr val="tx1"/>
                </a:solidFill>
                <a:latin typeface="Times New Roman" pitchFamily="18" charset="0"/>
                <a:cs typeface="Times New Roman" pitchFamily="18" charset="0"/>
              </a:rPr>
              <a:t> Г.С. подала тези на участь та опублікування  у Міжнародній науково-практичній конференції «Міжнародні пріоритети розвитку науки, освіти, технологій і суспільства» 9 листопада 2023 року м. Полтава. Формування ключових </a:t>
            </a:r>
            <a:r>
              <a:rPr lang="uk-UA" sz="4400" dirty="0" err="1">
                <a:solidFill>
                  <a:schemeClr val="tx1"/>
                </a:solidFill>
                <a:latin typeface="Times New Roman" pitchFamily="18" charset="0"/>
                <a:cs typeface="Times New Roman" pitchFamily="18" charset="0"/>
              </a:rPr>
              <a:t>компетентностей</a:t>
            </a:r>
            <a:r>
              <a:rPr lang="uk-UA" sz="4400" dirty="0">
                <a:solidFill>
                  <a:schemeClr val="tx1"/>
                </a:solidFill>
                <a:latin typeface="Times New Roman" pitchFamily="18" charset="0"/>
                <a:cs typeface="Times New Roman" pitchFamily="18" charset="0"/>
              </a:rPr>
              <a:t> при вивченні математики.  </a:t>
            </a:r>
            <a:r>
              <a:rPr lang="uk-UA" sz="4400" i="1" dirty="0">
                <a:solidFill>
                  <a:schemeClr val="tx1"/>
                </a:solidFill>
                <a:latin typeface="Times New Roman" pitchFamily="18" charset="0"/>
                <a:cs typeface="Times New Roman" pitchFamily="18" charset="0"/>
              </a:rPr>
              <a:t>Отримала сертифікат та електронний </a:t>
            </a:r>
            <a:r>
              <a:rPr lang="uk-UA" sz="4400" i="1" dirty="0" smtClean="0">
                <a:solidFill>
                  <a:schemeClr val="tx1"/>
                </a:solidFill>
                <a:latin typeface="Times New Roman" pitchFamily="18" charset="0"/>
                <a:cs typeface="Times New Roman" pitchFamily="18" charset="0"/>
              </a:rPr>
              <a:t>збірник.</a:t>
            </a:r>
          </a:p>
          <a:p>
            <a:pPr lvl="0" algn="just"/>
            <a:r>
              <a:rPr lang="uk-UA" sz="4400" dirty="0" smtClean="0">
                <a:solidFill>
                  <a:schemeClr val="tx1"/>
                </a:solidFill>
                <a:latin typeface="Times New Roman" pitchFamily="18" charset="0"/>
                <a:cs typeface="Times New Roman" pitchFamily="18" charset="0"/>
              </a:rPr>
              <a:t>Боровик </a:t>
            </a:r>
            <a:r>
              <a:rPr lang="uk-UA" sz="4400" dirty="0">
                <a:solidFill>
                  <a:schemeClr val="tx1"/>
                </a:solidFill>
                <a:latin typeface="Times New Roman" pitchFamily="18" charset="0"/>
                <a:cs typeface="Times New Roman" pitchFamily="18" charset="0"/>
              </a:rPr>
              <a:t>Н.В. подала тези на участь та опублікування  у  ІХ  Всеукраїнській науково-практичній конференції «Фінансові інструменти регіонального розвитку», - м. Житомир, 27 жовтня 2023 року. Упровадження програми «Компанія» на Хмельниччині. </a:t>
            </a:r>
            <a:r>
              <a:rPr lang="uk-UA" sz="4400" i="1" dirty="0">
                <a:solidFill>
                  <a:schemeClr val="tx1"/>
                </a:solidFill>
                <a:latin typeface="Times New Roman" pitchFamily="18" charset="0"/>
                <a:cs typeface="Times New Roman" pitchFamily="18" charset="0"/>
              </a:rPr>
              <a:t>Отримала сертифікат та електронний збірник.</a:t>
            </a:r>
            <a:endParaRPr lang="ru-RU" sz="4400" dirty="0">
              <a:solidFill>
                <a:schemeClr val="tx1"/>
              </a:solidFill>
              <a:latin typeface="Times New Roman" pitchFamily="18" charset="0"/>
              <a:cs typeface="Times New Roman" pitchFamily="18" charset="0"/>
            </a:endParaRPr>
          </a:p>
          <a:p>
            <a:pPr algn="just"/>
            <a:r>
              <a:rPr lang="uk-UA" sz="4400" dirty="0" smtClean="0">
                <a:solidFill>
                  <a:schemeClr val="tx1"/>
                </a:solidFill>
                <a:latin typeface="Times New Roman" pitchFamily="18" charset="0"/>
                <a:cs typeface="Times New Roman" pitchFamily="18" charset="0"/>
              </a:rPr>
              <a:t>Боровик </a:t>
            </a:r>
            <a:r>
              <a:rPr lang="uk-UA" sz="4400" dirty="0">
                <a:solidFill>
                  <a:schemeClr val="tx1"/>
                </a:solidFill>
                <a:latin typeface="Times New Roman" pitchFamily="18" charset="0"/>
                <a:cs typeface="Times New Roman" pitchFamily="18" charset="0"/>
              </a:rPr>
              <a:t>Н.В., Кулаков О.М. ЗДОРОВИЙ СПОСІБ ЖИТТЯ: ВПЛИВ НА ТРАНСФОРМАЦІЮ ЕКОНОМІКИ. </a:t>
            </a:r>
            <a:endParaRPr lang="ru-RU" sz="4400" dirty="0">
              <a:solidFill>
                <a:schemeClr val="tx1"/>
              </a:solidFill>
              <a:latin typeface="Times New Roman" pitchFamily="18" charset="0"/>
              <a:cs typeface="Times New Roman" pitchFamily="18" charset="0"/>
            </a:endParaRPr>
          </a:p>
          <a:p>
            <a:pPr algn="just"/>
            <a:r>
              <a:rPr lang="uk-UA" sz="4400" dirty="0">
                <a:solidFill>
                  <a:schemeClr val="tx1"/>
                </a:solidFill>
                <a:latin typeface="Times New Roman" pitchFamily="18" charset="0"/>
                <a:cs typeface="Times New Roman" pitchFamily="18" charset="0"/>
              </a:rPr>
              <a:t>Боровик Н.В, </a:t>
            </a:r>
            <a:r>
              <a:rPr lang="uk-UA" sz="4400" dirty="0" err="1">
                <a:solidFill>
                  <a:schemeClr val="tx1"/>
                </a:solidFill>
                <a:latin typeface="Times New Roman" pitchFamily="18" charset="0"/>
                <a:cs typeface="Times New Roman" pitchFamily="18" charset="0"/>
              </a:rPr>
              <a:t>Кияниця</a:t>
            </a:r>
            <a:r>
              <a:rPr lang="uk-UA" sz="4400" dirty="0">
                <a:solidFill>
                  <a:schemeClr val="tx1"/>
                </a:solidFill>
                <a:latin typeface="Times New Roman" pitchFamily="18" charset="0"/>
                <a:cs typeface="Times New Roman" pitchFamily="18" charset="0"/>
              </a:rPr>
              <a:t> Н.М. УПРОВАДЖЕННЯ ПРОГРАМИ «КОМПАНІЯ» В ЗП(ПТ)О УКРАЇНИ  ВІД </a:t>
            </a:r>
            <a:r>
              <a:rPr lang="en-US" sz="4400" dirty="0">
                <a:solidFill>
                  <a:schemeClr val="tx1"/>
                </a:solidFill>
                <a:latin typeface="Times New Roman" pitchFamily="18" charset="0"/>
                <a:cs typeface="Times New Roman" pitchFamily="18" charset="0"/>
              </a:rPr>
              <a:t>JA UKRAINE</a:t>
            </a:r>
            <a:r>
              <a:rPr lang="uk-UA" sz="4400" dirty="0">
                <a:solidFill>
                  <a:schemeClr val="tx1"/>
                </a:solidFill>
                <a:latin typeface="Times New Roman" pitchFamily="18" charset="0"/>
                <a:cs typeface="Times New Roman" pitchFamily="18" charset="0"/>
              </a:rPr>
              <a:t>. м. Київ.</a:t>
            </a:r>
            <a:r>
              <a:rPr lang="uk-UA" sz="4400" b="1" dirty="0">
                <a:solidFill>
                  <a:schemeClr val="tx1"/>
                </a:solidFill>
                <a:latin typeface="Times New Roman" pitchFamily="18" charset="0"/>
                <a:cs typeface="Times New Roman" pitchFamily="18" charset="0"/>
              </a:rPr>
              <a:t> </a:t>
            </a:r>
            <a:r>
              <a:rPr lang="uk-UA" sz="4400" dirty="0">
                <a:solidFill>
                  <a:schemeClr val="tx1"/>
                </a:solidFill>
                <a:latin typeface="Times New Roman" pitchFamily="18" charset="0"/>
                <a:cs typeface="Times New Roman" pitchFamily="18" charset="0"/>
              </a:rPr>
              <a:t>15.02.2024 р.</a:t>
            </a:r>
            <a:r>
              <a:rPr lang="uk-UA" sz="4400" b="1" i="1" dirty="0">
                <a:solidFill>
                  <a:schemeClr val="tx1"/>
                </a:solidFill>
                <a:latin typeface="Times New Roman" pitchFamily="18" charset="0"/>
                <a:cs typeface="Times New Roman" pitchFamily="18" charset="0"/>
              </a:rPr>
              <a:t> </a:t>
            </a:r>
            <a:r>
              <a:rPr lang="uk-UA" sz="4400" i="1" dirty="0">
                <a:solidFill>
                  <a:schemeClr val="tx1"/>
                </a:solidFill>
                <a:latin typeface="Times New Roman" pitchFamily="18" charset="0"/>
                <a:cs typeface="Times New Roman" pitchFamily="18" charset="0"/>
              </a:rPr>
              <a:t>Сертифікат</a:t>
            </a:r>
            <a:r>
              <a:rPr lang="uk-UA" sz="4400" i="1" dirty="0" smtClean="0">
                <a:solidFill>
                  <a:schemeClr val="tx1"/>
                </a:solidFill>
                <a:latin typeface="Times New Roman" pitchFamily="18" charset="0"/>
                <a:cs typeface="Times New Roman" pitchFamily="18" charset="0"/>
              </a:rPr>
              <a:t>.</a:t>
            </a:r>
          </a:p>
          <a:p>
            <a:pPr marL="0" indent="0" algn="just">
              <a:buNone/>
            </a:pPr>
            <a:r>
              <a:rPr lang="ru-RU" sz="4400" dirty="0">
                <a:solidFill>
                  <a:schemeClr val="tx1"/>
                </a:solidFill>
                <a:latin typeface="Times New Roman" pitchFamily="18" charset="0"/>
                <a:cs typeface="Times New Roman" pitchFamily="18" charset="0"/>
              </a:rPr>
              <a:t> </a:t>
            </a:r>
            <a:r>
              <a:rPr lang="ru-RU" sz="4400" dirty="0" err="1" smtClean="0">
                <a:solidFill>
                  <a:schemeClr val="tx1"/>
                </a:solidFill>
                <a:latin typeface="Times New Roman" pitchFamily="18" charset="0"/>
                <a:cs typeface="Times New Roman" pitchFamily="18" charset="0"/>
              </a:rPr>
              <a:t>Опублікували</a:t>
            </a:r>
            <a:r>
              <a:rPr lang="ru-RU" sz="4400" dirty="0" smtClean="0">
                <a:solidFill>
                  <a:schemeClr val="tx1"/>
                </a:solidFill>
                <a:latin typeface="Times New Roman" pitchFamily="18" charset="0"/>
                <a:cs typeface="Times New Roman" pitchFamily="18" charset="0"/>
              </a:rPr>
              <a:t> </a:t>
            </a:r>
            <a:r>
              <a:rPr lang="uk-UA" sz="4400" dirty="0" smtClean="0">
                <a:solidFill>
                  <a:schemeClr val="tx1"/>
                </a:solidFill>
                <a:latin typeface="Times New Roman" pitchFamily="18" charset="0"/>
                <a:cs typeface="Times New Roman" pitchFamily="18" charset="0"/>
              </a:rPr>
              <a:t> </a:t>
            </a:r>
            <a:r>
              <a:rPr lang="uk-UA" sz="4400" b="1" i="1" dirty="0" smtClean="0">
                <a:solidFill>
                  <a:schemeClr val="tx1"/>
                </a:solidFill>
                <a:latin typeface="Times New Roman" pitchFamily="18" charset="0"/>
                <a:cs typeface="Times New Roman" pitchFamily="18" charset="0"/>
              </a:rPr>
              <a:t>статті у науково-методичному віснику «</a:t>
            </a:r>
            <a:r>
              <a:rPr lang="uk-UA" sz="4400" b="1" i="1" dirty="0" err="1" smtClean="0">
                <a:solidFill>
                  <a:schemeClr val="tx1"/>
                </a:solidFill>
                <a:latin typeface="Times New Roman" pitchFamily="18" charset="0"/>
                <a:cs typeface="Times New Roman" pitchFamily="18" charset="0"/>
              </a:rPr>
              <a:t>Профтехосвіта</a:t>
            </a:r>
            <a:r>
              <a:rPr lang="uk-UA" sz="4400" b="1" i="1" dirty="0" smtClean="0">
                <a:solidFill>
                  <a:schemeClr val="tx1"/>
                </a:solidFill>
                <a:latin typeface="Times New Roman" pitchFamily="18" charset="0"/>
                <a:cs typeface="Times New Roman" pitchFamily="18" charset="0"/>
              </a:rPr>
              <a:t> Хмельниччини»</a:t>
            </a:r>
            <a:r>
              <a:rPr lang="uk-UA" sz="4400" b="1" dirty="0" smtClean="0">
                <a:solidFill>
                  <a:schemeClr val="tx1"/>
                </a:solidFill>
                <a:latin typeface="Times New Roman" pitchFamily="18" charset="0"/>
                <a:cs typeface="Times New Roman" pitchFamily="18" charset="0"/>
              </a:rPr>
              <a:t>:</a:t>
            </a:r>
            <a:r>
              <a:rPr lang="uk-UA" sz="4400" dirty="0" smtClean="0">
                <a:solidFill>
                  <a:schemeClr val="tx1"/>
                </a:solidFill>
                <a:latin typeface="Times New Roman" pitchFamily="18" charset="0"/>
                <a:cs typeface="Times New Roman" pitchFamily="18" charset="0"/>
              </a:rPr>
              <a:t> </a:t>
            </a:r>
            <a:endParaRPr lang="ru-RU" sz="4400" dirty="0">
              <a:solidFill>
                <a:schemeClr val="tx1"/>
              </a:solidFill>
              <a:latin typeface="Times New Roman" pitchFamily="18" charset="0"/>
              <a:cs typeface="Times New Roman" pitchFamily="18" charset="0"/>
            </a:endParaRPr>
          </a:p>
          <a:p>
            <a:pPr lvl="0" algn="just"/>
            <a:r>
              <a:rPr lang="uk-UA" sz="4400" dirty="0">
                <a:solidFill>
                  <a:schemeClr val="tx1"/>
                </a:solidFill>
                <a:latin typeface="Times New Roman" pitchFamily="18" charset="0"/>
                <a:cs typeface="Times New Roman" pitchFamily="18" charset="0"/>
              </a:rPr>
              <a:t>Волос Н.Г. Застосування кейс-технологій на уроках природничих наук (фізик-астрономічний модуль) як способу зв’язку з життям. </a:t>
            </a:r>
            <a:endParaRPr lang="ru-RU" sz="4400" dirty="0">
              <a:solidFill>
                <a:schemeClr val="tx1"/>
              </a:solidFill>
              <a:latin typeface="Times New Roman" pitchFamily="18" charset="0"/>
              <a:cs typeface="Times New Roman" pitchFamily="18" charset="0"/>
            </a:endParaRPr>
          </a:p>
          <a:p>
            <a:pPr lvl="0" algn="just"/>
            <a:r>
              <a:rPr lang="uk-UA" sz="4400" dirty="0">
                <a:solidFill>
                  <a:schemeClr val="tx1"/>
                </a:solidFill>
                <a:latin typeface="Times New Roman" pitchFamily="18" charset="0"/>
                <a:cs typeface="Times New Roman" pitchFamily="18" charset="0"/>
              </a:rPr>
              <a:t>Боровик Н.В. Підприємницьке навчання в таборах для розвитку лідерських та підприємницьких навичок.</a:t>
            </a:r>
            <a:endParaRPr lang="ru-RU" sz="4400" dirty="0">
              <a:solidFill>
                <a:schemeClr val="tx1"/>
              </a:solidFill>
              <a:latin typeface="Times New Roman" pitchFamily="18" charset="0"/>
              <a:cs typeface="Times New Roman" pitchFamily="18" charset="0"/>
            </a:endParaRPr>
          </a:p>
          <a:p>
            <a:pPr marL="0" indent="0" algn="just">
              <a:buNone/>
            </a:pPr>
            <a:r>
              <a:rPr lang="uk-UA" sz="4400" i="1" dirty="0" smtClean="0">
                <a:solidFill>
                  <a:schemeClr val="tx1"/>
                </a:solidFill>
                <a:latin typeface="Times New Roman" pitchFamily="18" charset="0"/>
                <a:cs typeface="Times New Roman" pitchFamily="18" charset="0"/>
              </a:rPr>
              <a:t>Педагоги </a:t>
            </a:r>
            <a:r>
              <a:rPr lang="uk-UA" sz="4400" i="1" dirty="0" err="1">
                <a:solidFill>
                  <a:schemeClr val="tx1"/>
                </a:solidFill>
                <a:latin typeface="Times New Roman" pitchFamily="18" charset="0"/>
                <a:cs typeface="Times New Roman" pitchFamily="18" charset="0"/>
              </a:rPr>
              <a:t>Дзера</a:t>
            </a:r>
            <a:r>
              <a:rPr lang="uk-UA" sz="4400" i="1" dirty="0">
                <a:solidFill>
                  <a:schemeClr val="tx1"/>
                </a:solidFill>
                <a:latin typeface="Times New Roman" pitchFamily="18" charset="0"/>
                <a:cs typeface="Times New Roman" pitchFamily="18" charset="0"/>
              </a:rPr>
              <a:t> Н.А., </a:t>
            </a:r>
            <a:r>
              <a:rPr lang="uk-UA" sz="4400" i="1" dirty="0" err="1">
                <a:solidFill>
                  <a:schemeClr val="tx1"/>
                </a:solidFill>
                <a:latin typeface="Times New Roman" pitchFamily="18" charset="0"/>
                <a:cs typeface="Times New Roman" pitchFamily="18" charset="0"/>
              </a:rPr>
              <a:t>Повх</a:t>
            </a:r>
            <a:r>
              <a:rPr lang="uk-UA" sz="4400" i="1" dirty="0">
                <a:solidFill>
                  <a:schemeClr val="tx1"/>
                </a:solidFill>
                <a:latin typeface="Times New Roman" pitchFamily="18" charset="0"/>
                <a:cs typeface="Times New Roman" pitchFamily="18" charset="0"/>
              </a:rPr>
              <a:t> Л.М., Пака В.А. Волос Н.Г. та Боровик Н.В. </a:t>
            </a:r>
            <a:r>
              <a:rPr lang="uk-UA" sz="4400" dirty="0">
                <a:solidFill>
                  <a:schemeClr val="tx1"/>
                </a:solidFill>
                <a:latin typeface="Times New Roman" pitchFamily="18" charset="0"/>
                <a:cs typeface="Times New Roman" pitchFamily="18" charset="0"/>
              </a:rPr>
              <a:t>подали </a:t>
            </a:r>
            <a:r>
              <a:rPr lang="uk-UA" sz="4400" dirty="0" smtClean="0">
                <a:solidFill>
                  <a:schemeClr val="tx1"/>
                </a:solidFill>
                <a:latin typeface="Times New Roman" pitchFamily="18" charset="0"/>
                <a:cs typeface="Times New Roman" pitchFamily="18" charset="0"/>
              </a:rPr>
              <a:t> 10 розробок </a:t>
            </a:r>
            <a:r>
              <a:rPr lang="uk-UA" sz="4400" dirty="0">
                <a:solidFill>
                  <a:schemeClr val="tx1"/>
                </a:solidFill>
                <a:latin typeface="Times New Roman" pitchFamily="18" charset="0"/>
                <a:cs typeface="Times New Roman" pitchFamily="18" charset="0"/>
              </a:rPr>
              <a:t>своїх уроків для створення обласним НМЦ ПТО ПК у Хмельницькій області </a:t>
            </a:r>
            <a:r>
              <a:rPr lang="uk-UA" sz="4400" i="1" dirty="0">
                <a:solidFill>
                  <a:schemeClr val="tx1"/>
                </a:solidFill>
                <a:latin typeface="Times New Roman" pitchFamily="18" charset="0"/>
                <a:cs typeface="Times New Roman" pitchFamily="18" charset="0"/>
              </a:rPr>
              <a:t>електронного посібника «Впровадження інноваційних технологій у підготовку кваліфікованих </a:t>
            </a:r>
            <a:r>
              <a:rPr lang="uk-UA" sz="4400" i="1" dirty="0" smtClean="0">
                <a:solidFill>
                  <a:schemeClr val="tx1"/>
                </a:solidFill>
                <a:latin typeface="Times New Roman" pitchFamily="18" charset="0"/>
                <a:cs typeface="Times New Roman" pitchFamily="18" charset="0"/>
              </a:rPr>
              <a:t>робітників</a:t>
            </a:r>
            <a:r>
              <a:rPr lang="uk-UA" sz="4400" dirty="0" smtClean="0">
                <a:solidFill>
                  <a:schemeClr val="tx1"/>
                </a:solidFill>
                <a:latin typeface="Times New Roman" pitchFamily="18" charset="0"/>
                <a:cs typeface="Times New Roman" pitchFamily="18" charset="0"/>
              </a:rPr>
              <a:t>.</a:t>
            </a:r>
            <a:endParaRPr lang="ru-RU" sz="4400" dirty="0">
              <a:solidFill>
                <a:schemeClr val="tx1"/>
              </a:solidFill>
              <a:latin typeface="Times New Roman" pitchFamily="18" charset="0"/>
              <a:cs typeface="Times New Roman" pitchFamily="18" charset="0"/>
            </a:endParaRPr>
          </a:p>
          <a:p>
            <a:pPr marL="0" indent="0" algn="just">
              <a:buNone/>
            </a:pPr>
            <a:r>
              <a:rPr lang="uk-UA" sz="4400" i="1" dirty="0" smtClean="0">
                <a:solidFill>
                  <a:schemeClr val="tx1"/>
                </a:solidFill>
                <a:latin typeface="Times New Roman" pitchFamily="18" charset="0"/>
                <a:cs typeface="Times New Roman" pitchFamily="18" charset="0"/>
              </a:rPr>
              <a:t>Викладачка </a:t>
            </a:r>
            <a:r>
              <a:rPr lang="uk-UA" sz="4400" i="1" dirty="0">
                <a:solidFill>
                  <a:schemeClr val="tx1"/>
                </a:solidFill>
                <a:latin typeface="Times New Roman" pitchFamily="18" charset="0"/>
                <a:cs typeface="Times New Roman" pitchFamily="18" charset="0"/>
              </a:rPr>
              <a:t>математики </a:t>
            </a:r>
            <a:r>
              <a:rPr lang="uk-UA" sz="4400" i="1" dirty="0" err="1">
                <a:solidFill>
                  <a:schemeClr val="tx1"/>
                </a:solidFill>
                <a:latin typeface="Times New Roman" pitchFamily="18" charset="0"/>
                <a:cs typeface="Times New Roman" pitchFamily="18" charset="0"/>
              </a:rPr>
              <a:t>Повх</a:t>
            </a:r>
            <a:r>
              <a:rPr lang="uk-UA" sz="4400" i="1" dirty="0">
                <a:solidFill>
                  <a:schemeClr val="tx1"/>
                </a:solidFill>
                <a:latin typeface="Times New Roman" pitchFamily="18" charset="0"/>
                <a:cs typeface="Times New Roman" pitchFamily="18" charset="0"/>
              </a:rPr>
              <a:t> </a:t>
            </a:r>
            <a:r>
              <a:rPr lang="uk-UA" sz="4400" i="1" dirty="0" smtClean="0">
                <a:solidFill>
                  <a:schemeClr val="tx1"/>
                </a:solidFill>
                <a:latin typeface="Times New Roman" pitchFamily="18" charset="0"/>
                <a:cs typeface="Times New Roman" pitchFamily="18" charset="0"/>
              </a:rPr>
              <a:t>Л.М. підготувала </a:t>
            </a:r>
            <a:r>
              <a:rPr lang="uk-UA" sz="4400" i="1" dirty="0">
                <a:solidFill>
                  <a:schemeClr val="tx1"/>
                </a:solidFill>
                <a:latin typeface="Times New Roman" pitchFamily="18" charset="0"/>
                <a:cs typeface="Times New Roman" pitchFamily="18" charset="0"/>
              </a:rPr>
              <a:t>ученицю до участі в обласній </a:t>
            </a:r>
            <a:r>
              <a:rPr lang="uk-UA" sz="4400" i="1" dirty="0" smtClean="0">
                <a:solidFill>
                  <a:schemeClr val="tx1"/>
                </a:solidFill>
                <a:latin typeface="Times New Roman" pitchFamily="18" charset="0"/>
                <a:cs typeface="Times New Roman" pitchFamily="18" charset="0"/>
              </a:rPr>
              <a:t>олімпіаді з математики, </a:t>
            </a:r>
            <a:r>
              <a:rPr lang="uk-UA" sz="4400" i="1" dirty="0">
                <a:solidFill>
                  <a:schemeClr val="tx1"/>
                </a:solidFill>
                <a:latin typeface="Times New Roman" pitchFamily="18" charset="0"/>
                <a:cs typeface="Times New Roman" pitchFamily="18" charset="0"/>
              </a:rPr>
              <a:t>де вона здобула 4 місце</a:t>
            </a:r>
            <a:r>
              <a:rPr lang="uk-UA" sz="4400" i="1" dirty="0" smtClean="0">
                <a:solidFill>
                  <a:schemeClr val="tx1"/>
                </a:solidFill>
                <a:latin typeface="Times New Roman" pitchFamily="18" charset="0"/>
                <a:cs typeface="Times New Roman" pitchFamily="18" charset="0"/>
              </a:rPr>
              <a:t>.</a:t>
            </a:r>
            <a:r>
              <a:rPr lang="ru-RU" sz="4400" dirty="0">
                <a:solidFill>
                  <a:schemeClr val="tx1"/>
                </a:solidFill>
                <a:latin typeface="Times New Roman" pitchFamily="18" charset="0"/>
                <a:cs typeface="Times New Roman" pitchFamily="18" charset="0"/>
              </a:rPr>
              <a:t> </a:t>
            </a:r>
          </a:p>
          <a:p>
            <a:pPr marL="0" indent="0" algn="just">
              <a:buNone/>
            </a:pPr>
            <a:r>
              <a:rPr lang="uk-UA" sz="4400" i="1" dirty="0">
                <a:solidFill>
                  <a:schemeClr val="tx1"/>
                </a:solidFill>
                <a:latin typeface="Times New Roman" pitchFamily="18" charset="0"/>
                <a:cs typeface="Times New Roman" pitchFamily="18" charset="0"/>
              </a:rPr>
              <a:t>Пака В.А., </a:t>
            </a:r>
            <a:r>
              <a:rPr lang="uk-UA" sz="4400" i="1" dirty="0" err="1">
                <a:solidFill>
                  <a:schemeClr val="tx1"/>
                </a:solidFill>
                <a:latin typeface="Times New Roman" pitchFamily="18" charset="0"/>
                <a:cs typeface="Times New Roman" pitchFamily="18" charset="0"/>
              </a:rPr>
              <a:t>Дзера</a:t>
            </a:r>
            <a:r>
              <a:rPr lang="uk-UA" sz="4400" i="1" dirty="0">
                <a:solidFill>
                  <a:schemeClr val="tx1"/>
                </a:solidFill>
                <a:latin typeface="Times New Roman" pitchFamily="18" charset="0"/>
                <a:cs typeface="Times New Roman" pitchFamily="18" charset="0"/>
              </a:rPr>
              <a:t> Н.А</a:t>
            </a:r>
            <a:r>
              <a:rPr lang="uk-UA" sz="4400" dirty="0">
                <a:solidFill>
                  <a:schemeClr val="tx1"/>
                </a:solidFill>
                <a:latin typeface="Times New Roman" pitchFamily="18" charset="0"/>
                <a:cs typeface="Times New Roman" pitchFamily="18" charset="0"/>
              </a:rPr>
              <a:t>. взяли участь в обласному семінарі викладачів природничих наук </a:t>
            </a:r>
            <a:r>
              <a:rPr lang="ru-RU" sz="4400" dirty="0">
                <a:solidFill>
                  <a:schemeClr val="tx1"/>
                </a:solidFill>
                <a:latin typeface="Times New Roman" pitchFamily="18" charset="0"/>
                <a:cs typeface="Times New Roman" pitchFamily="18" charset="0"/>
              </a:rPr>
              <a:t>ЗПО на тему «STEM-</a:t>
            </a:r>
            <a:r>
              <a:rPr lang="ru-RU" sz="4400" dirty="0" err="1">
                <a:solidFill>
                  <a:schemeClr val="tx1"/>
                </a:solidFill>
                <a:latin typeface="Times New Roman" pitchFamily="18" charset="0"/>
                <a:cs typeface="Times New Roman" pitchFamily="18" charset="0"/>
              </a:rPr>
              <a:t>освіта</a:t>
            </a:r>
            <a:r>
              <a:rPr lang="ru-RU" sz="4400" dirty="0">
                <a:solidFill>
                  <a:schemeClr val="tx1"/>
                </a:solidFill>
                <a:latin typeface="Times New Roman" pitchFamily="18" charset="0"/>
                <a:cs typeface="Times New Roman" pitchFamily="18" charset="0"/>
              </a:rPr>
              <a:t> на уроках </a:t>
            </a:r>
            <a:r>
              <a:rPr lang="ru-RU" sz="4400" dirty="0" err="1">
                <a:solidFill>
                  <a:schemeClr val="tx1"/>
                </a:solidFill>
                <a:latin typeface="Times New Roman" pitchFamily="18" charset="0"/>
                <a:cs typeface="Times New Roman" pitchFamily="18" charset="0"/>
              </a:rPr>
              <a:t>природничих</a:t>
            </a:r>
            <a:r>
              <a:rPr lang="ru-RU" sz="4400" dirty="0">
                <a:solidFill>
                  <a:schemeClr val="tx1"/>
                </a:solidFill>
                <a:latin typeface="Times New Roman" pitchFamily="18" charset="0"/>
                <a:cs typeface="Times New Roman" pitchFamily="18" charset="0"/>
              </a:rPr>
              <a:t> наук»</a:t>
            </a:r>
            <a:r>
              <a:rPr lang="uk-UA" sz="4400" dirty="0">
                <a:solidFill>
                  <a:schemeClr val="tx1"/>
                </a:solidFill>
                <a:latin typeface="Times New Roman" pitchFamily="18" charset="0"/>
                <a:cs typeface="Times New Roman" pitchFamily="18" charset="0"/>
              </a:rPr>
              <a:t>, який </a:t>
            </a:r>
            <a:r>
              <a:rPr lang="ru-RU" sz="4400" dirty="0">
                <a:solidFill>
                  <a:schemeClr val="tx1"/>
                </a:solidFill>
                <a:latin typeface="Times New Roman" pitchFamily="18" charset="0"/>
                <a:cs typeface="Times New Roman" pitchFamily="18" charset="0"/>
              </a:rPr>
              <a:t> </a:t>
            </a:r>
            <a:r>
              <a:rPr lang="ru-RU" sz="4400" dirty="0" err="1">
                <a:solidFill>
                  <a:schemeClr val="tx1"/>
                </a:solidFill>
                <a:latin typeface="Times New Roman" pitchFamily="18" charset="0"/>
                <a:cs typeface="Times New Roman" pitchFamily="18" charset="0"/>
              </a:rPr>
              <a:t>відбу</a:t>
            </a:r>
            <a:r>
              <a:rPr lang="uk-UA" sz="4400" dirty="0">
                <a:solidFill>
                  <a:schemeClr val="tx1"/>
                </a:solidFill>
                <a:latin typeface="Times New Roman" pitchFamily="18" charset="0"/>
                <a:cs typeface="Times New Roman" pitchFamily="18" charset="0"/>
              </a:rPr>
              <a:t>вся</a:t>
            </a:r>
            <a:r>
              <a:rPr lang="ru-RU" sz="4400" dirty="0">
                <a:solidFill>
                  <a:schemeClr val="tx1"/>
                </a:solidFill>
                <a:latin typeface="Times New Roman" pitchFamily="18" charset="0"/>
                <a:cs typeface="Times New Roman" pitchFamily="18" charset="0"/>
              </a:rPr>
              <a:t> на </a:t>
            </a:r>
            <a:r>
              <a:rPr lang="ru-RU" sz="4400" dirty="0" err="1">
                <a:solidFill>
                  <a:schemeClr val="tx1"/>
                </a:solidFill>
                <a:latin typeface="Times New Roman" pitchFamily="18" charset="0"/>
                <a:cs typeface="Times New Roman" pitchFamily="18" charset="0"/>
              </a:rPr>
              <a:t>базі</a:t>
            </a:r>
            <a:r>
              <a:rPr lang="ru-RU" sz="4400" dirty="0">
                <a:solidFill>
                  <a:schemeClr val="tx1"/>
                </a:solidFill>
                <a:latin typeface="Times New Roman" pitchFamily="18" charset="0"/>
                <a:cs typeface="Times New Roman" pitchFamily="18" charset="0"/>
              </a:rPr>
              <a:t> ЗПО м. </a:t>
            </a:r>
            <a:r>
              <a:rPr lang="ru-RU" sz="4400" dirty="0" err="1">
                <a:solidFill>
                  <a:schemeClr val="tx1"/>
                </a:solidFill>
                <a:latin typeface="Times New Roman" pitchFamily="18" charset="0"/>
                <a:cs typeface="Times New Roman" pitchFamily="18" charset="0"/>
              </a:rPr>
              <a:t>Хмельницького</a:t>
            </a:r>
            <a:r>
              <a:rPr lang="ru-RU" sz="4400" dirty="0">
                <a:solidFill>
                  <a:schemeClr val="tx1"/>
                </a:solidFill>
                <a:latin typeface="Times New Roman" pitchFamily="18" charset="0"/>
                <a:cs typeface="Times New Roman" pitchFamily="18" charset="0"/>
              </a:rPr>
              <a:t>: </a:t>
            </a:r>
            <a:r>
              <a:rPr lang="ru-RU" sz="4400" dirty="0" err="1">
                <a:solidFill>
                  <a:schemeClr val="tx1"/>
                </a:solidFill>
                <a:latin typeface="Times New Roman" pitchFamily="18" charset="0"/>
                <a:cs typeface="Times New Roman" pitchFamily="18" charset="0"/>
              </a:rPr>
              <a:t>Вищого</a:t>
            </a:r>
            <a:r>
              <a:rPr lang="ru-RU" sz="4400" dirty="0">
                <a:solidFill>
                  <a:schemeClr val="tx1"/>
                </a:solidFill>
                <a:latin typeface="Times New Roman" pitchFamily="18" charset="0"/>
                <a:cs typeface="Times New Roman" pitchFamily="18" charset="0"/>
              </a:rPr>
              <a:t> </a:t>
            </a:r>
            <a:r>
              <a:rPr lang="ru-RU" sz="4400" dirty="0" err="1">
                <a:solidFill>
                  <a:schemeClr val="tx1"/>
                </a:solidFill>
                <a:latin typeface="Times New Roman" pitchFamily="18" charset="0"/>
                <a:cs typeface="Times New Roman" pitchFamily="18" charset="0"/>
              </a:rPr>
              <a:t>професійного</a:t>
            </a:r>
            <a:r>
              <a:rPr lang="ru-RU" sz="4400" dirty="0">
                <a:solidFill>
                  <a:schemeClr val="tx1"/>
                </a:solidFill>
                <a:latin typeface="Times New Roman" pitchFamily="18" charset="0"/>
                <a:cs typeface="Times New Roman" pitchFamily="18" charset="0"/>
              </a:rPr>
              <a:t> училища №25 м. </a:t>
            </a:r>
            <a:r>
              <a:rPr lang="ru-RU" sz="4400" dirty="0" err="1">
                <a:solidFill>
                  <a:schemeClr val="tx1"/>
                </a:solidFill>
                <a:latin typeface="Times New Roman" pitchFamily="18" charset="0"/>
                <a:cs typeface="Times New Roman" pitchFamily="18" charset="0"/>
              </a:rPr>
              <a:t>Хмельницького</a:t>
            </a:r>
            <a:r>
              <a:rPr lang="uk-UA" sz="4400" dirty="0">
                <a:solidFill>
                  <a:schemeClr val="tx1"/>
                </a:solidFill>
                <a:latin typeface="Times New Roman" pitchFamily="18" charset="0"/>
                <a:cs typeface="Times New Roman" pitchFamily="18" charset="0"/>
              </a:rPr>
              <a:t>, </a:t>
            </a:r>
            <a:r>
              <a:rPr lang="ru-RU" sz="4400" dirty="0">
                <a:solidFill>
                  <a:schemeClr val="tx1"/>
                </a:solidFill>
                <a:latin typeface="Times New Roman" pitchFamily="18" charset="0"/>
                <a:cs typeface="Times New Roman" pitchFamily="18" charset="0"/>
              </a:rPr>
              <a:t>ДНЗ «</a:t>
            </a:r>
            <a:r>
              <a:rPr lang="ru-RU" sz="4400" dirty="0" err="1">
                <a:solidFill>
                  <a:schemeClr val="tx1"/>
                </a:solidFill>
                <a:latin typeface="Times New Roman" pitchFamily="18" charset="0"/>
                <a:cs typeface="Times New Roman" pitchFamily="18" charset="0"/>
              </a:rPr>
              <a:t>Хмельницький</a:t>
            </a:r>
            <a:r>
              <a:rPr lang="ru-RU" sz="4400" dirty="0">
                <a:solidFill>
                  <a:schemeClr val="tx1"/>
                </a:solidFill>
                <a:latin typeface="Times New Roman" pitchFamily="18" charset="0"/>
                <a:cs typeface="Times New Roman" pitchFamily="18" charset="0"/>
              </a:rPr>
              <a:t> центр </a:t>
            </a:r>
            <a:r>
              <a:rPr lang="ru-RU" sz="4400" dirty="0" err="1">
                <a:solidFill>
                  <a:schemeClr val="tx1"/>
                </a:solidFill>
                <a:latin typeface="Times New Roman" pitchFamily="18" charset="0"/>
                <a:cs typeface="Times New Roman" pitchFamily="18" charset="0"/>
              </a:rPr>
              <a:t>професійно-технічної</a:t>
            </a:r>
            <a:r>
              <a:rPr lang="ru-RU" sz="4400" dirty="0">
                <a:solidFill>
                  <a:schemeClr val="tx1"/>
                </a:solidFill>
                <a:latin typeface="Times New Roman" pitchFamily="18" charset="0"/>
                <a:cs typeface="Times New Roman" pitchFamily="18" charset="0"/>
              </a:rPr>
              <a:t> </a:t>
            </a:r>
            <a:r>
              <a:rPr lang="ru-RU" sz="4400" dirty="0" err="1">
                <a:solidFill>
                  <a:schemeClr val="tx1"/>
                </a:solidFill>
                <a:latin typeface="Times New Roman" pitchFamily="18" charset="0"/>
                <a:cs typeface="Times New Roman" pitchFamily="18" charset="0"/>
              </a:rPr>
              <a:t>освіти</a:t>
            </a:r>
            <a:r>
              <a:rPr lang="ru-RU" sz="4400" dirty="0">
                <a:solidFill>
                  <a:schemeClr val="tx1"/>
                </a:solidFill>
                <a:latin typeface="Times New Roman" pitchFamily="18" charset="0"/>
                <a:cs typeface="Times New Roman" pitchFamily="18" charset="0"/>
              </a:rPr>
              <a:t> </a:t>
            </a:r>
            <a:r>
              <a:rPr lang="ru-RU" sz="4400" dirty="0" err="1">
                <a:solidFill>
                  <a:schemeClr val="tx1"/>
                </a:solidFill>
                <a:latin typeface="Times New Roman" pitchFamily="18" charset="0"/>
                <a:cs typeface="Times New Roman" pitchFamily="18" charset="0"/>
              </a:rPr>
              <a:t>сфери</a:t>
            </a:r>
            <a:r>
              <a:rPr lang="ru-RU" sz="4400" dirty="0">
                <a:solidFill>
                  <a:schemeClr val="tx1"/>
                </a:solidFill>
                <a:latin typeface="Times New Roman" pitchFamily="18" charset="0"/>
                <a:cs typeface="Times New Roman" pitchFamily="18" charset="0"/>
              </a:rPr>
              <a:t> </a:t>
            </a:r>
            <a:r>
              <a:rPr lang="ru-RU" sz="4400" dirty="0" err="1">
                <a:solidFill>
                  <a:schemeClr val="tx1"/>
                </a:solidFill>
                <a:latin typeface="Times New Roman" pitchFamily="18" charset="0"/>
                <a:cs typeface="Times New Roman" pitchFamily="18" charset="0"/>
              </a:rPr>
              <a:t>послуг</a:t>
            </a:r>
            <a:r>
              <a:rPr lang="ru-RU" sz="4400" dirty="0">
                <a:solidFill>
                  <a:schemeClr val="tx1"/>
                </a:solidFill>
                <a:latin typeface="Times New Roman" pitchFamily="18" charset="0"/>
                <a:cs typeface="Times New Roman" pitchFamily="18" charset="0"/>
              </a:rPr>
              <a:t>», </a:t>
            </a:r>
            <a:r>
              <a:rPr lang="ru-RU" sz="4400" dirty="0" err="1">
                <a:solidFill>
                  <a:schemeClr val="tx1"/>
                </a:solidFill>
                <a:latin typeface="Times New Roman" pitchFamily="18" charset="0"/>
                <a:cs typeface="Times New Roman" pitchFamily="18" charset="0"/>
              </a:rPr>
              <a:t>Хмельницького</a:t>
            </a:r>
            <a:r>
              <a:rPr lang="ru-RU" sz="4400" dirty="0">
                <a:solidFill>
                  <a:schemeClr val="tx1"/>
                </a:solidFill>
                <a:latin typeface="Times New Roman" pitchFamily="18" charset="0"/>
                <a:cs typeface="Times New Roman" pitchFamily="18" charset="0"/>
              </a:rPr>
              <a:t> </a:t>
            </a:r>
            <a:r>
              <a:rPr lang="ru-RU" sz="4400" dirty="0" err="1">
                <a:solidFill>
                  <a:schemeClr val="tx1"/>
                </a:solidFill>
                <a:latin typeface="Times New Roman" pitchFamily="18" charset="0"/>
                <a:cs typeface="Times New Roman" pitchFamily="18" charset="0"/>
              </a:rPr>
              <a:t>професійного</a:t>
            </a:r>
            <a:r>
              <a:rPr lang="ru-RU" sz="4400" dirty="0">
                <a:solidFill>
                  <a:schemeClr val="tx1"/>
                </a:solidFill>
                <a:latin typeface="Times New Roman" pitchFamily="18" charset="0"/>
                <a:cs typeface="Times New Roman" pitchFamily="18" charset="0"/>
              </a:rPr>
              <a:t> </a:t>
            </a:r>
            <a:r>
              <a:rPr lang="ru-RU" sz="4400" dirty="0" err="1">
                <a:solidFill>
                  <a:schemeClr val="tx1"/>
                </a:solidFill>
                <a:latin typeface="Times New Roman" pitchFamily="18" charset="0"/>
                <a:cs typeface="Times New Roman" pitchFamily="18" charset="0"/>
              </a:rPr>
              <a:t>ліцею</a:t>
            </a:r>
            <a:r>
              <a:rPr lang="uk-UA" sz="4400" dirty="0" smtClean="0">
                <a:solidFill>
                  <a:schemeClr val="tx1"/>
                </a:solidFill>
                <a:latin typeface="Times New Roman" pitchFamily="18" charset="0"/>
                <a:cs typeface="Times New Roman" pitchFamily="18" charset="0"/>
              </a:rPr>
              <a:t>.</a:t>
            </a:r>
            <a:endParaRPr lang="ru-RU" sz="4400" dirty="0" smtClean="0">
              <a:solidFill>
                <a:schemeClr val="tx1"/>
              </a:solidFill>
              <a:latin typeface="Times New Roman" pitchFamily="18" charset="0"/>
              <a:cs typeface="Times New Roman" pitchFamily="18" charset="0"/>
            </a:endParaRPr>
          </a:p>
          <a:p>
            <a:pPr marL="0" indent="0" algn="just">
              <a:buNone/>
            </a:pPr>
            <a:r>
              <a:rPr lang="uk-UA" sz="4400" i="1" dirty="0" smtClean="0">
                <a:solidFill>
                  <a:schemeClr val="tx1"/>
                </a:solidFill>
                <a:latin typeface="Times New Roman" pitchFamily="18" charset="0"/>
                <a:cs typeface="Times New Roman" pitchFamily="18" charset="0"/>
              </a:rPr>
              <a:t>Викладачі </a:t>
            </a:r>
            <a:r>
              <a:rPr lang="uk-UA" sz="4400" i="1" dirty="0" err="1">
                <a:solidFill>
                  <a:schemeClr val="tx1"/>
                </a:solidFill>
                <a:latin typeface="Times New Roman" pitchFamily="18" charset="0"/>
                <a:cs typeface="Times New Roman" pitchFamily="18" charset="0"/>
              </a:rPr>
              <a:t>Повх</a:t>
            </a:r>
            <a:r>
              <a:rPr lang="uk-UA" sz="4400" i="1" dirty="0">
                <a:solidFill>
                  <a:schemeClr val="tx1"/>
                </a:solidFill>
                <a:latin typeface="Times New Roman" pitchFamily="18" charset="0"/>
                <a:cs typeface="Times New Roman" pitchFamily="18" charset="0"/>
              </a:rPr>
              <a:t> Л.М., Волос Н.Г., та </a:t>
            </a:r>
            <a:r>
              <a:rPr lang="uk-UA" sz="4400" i="1" dirty="0" err="1">
                <a:solidFill>
                  <a:schemeClr val="tx1"/>
                </a:solidFill>
                <a:latin typeface="Times New Roman" pitchFamily="18" charset="0"/>
                <a:cs typeface="Times New Roman" pitchFamily="18" charset="0"/>
              </a:rPr>
              <a:t>Медвідь</a:t>
            </a:r>
            <a:r>
              <a:rPr lang="uk-UA" sz="4400" i="1" dirty="0">
                <a:solidFill>
                  <a:schemeClr val="tx1"/>
                </a:solidFill>
                <a:latin typeface="Times New Roman" pitchFamily="18" charset="0"/>
                <a:cs typeface="Times New Roman" pitchFamily="18" charset="0"/>
              </a:rPr>
              <a:t> Г.С. </a:t>
            </a:r>
            <a:r>
              <a:rPr lang="uk-UA" sz="4400" dirty="0">
                <a:solidFill>
                  <a:schemeClr val="tx1"/>
                </a:solidFill>
                <a:latin typeface="Times New Roman" pitchFamily="18" charset="0"/>
                <a:cs typeface="Times New Roman" pitchFamily="18" charset="0"/>
              </a:rPr>
              <a:t>підготувались та пройшли чергову атестацію, під час якої підтвердили кваліфікаційну категорію «спеціаліст вищої категорії», педагогічне звання «викладач – методист».</a:t>
            </a:r>
            <a:endParaRPr lang="ru-RU" sz="4400" dirty="0">
              <a:solidFill>
                <a:schemeClr val="tx1"/>
              </a:solidFill>
              <a:latin typeface="Times New Roman" pitchFamily="18" charset="0"/>
              <a:cs typeface="Times New Roman" pitchFamily="18" charset="0"/>
            </a:endParaRPr>
          </a:p>
          <a:p>
            <a:pPr marL="0" indent="0" algn="just">
              <a:buNone/>
            </a:pPr>
            <a:r>
              <a:rPr lang="uk-UA" sz="4400" dirty="0">
                <a:solidFill>
                  <a:schemeClr val="tx1"/>
                </a:solidFill>
                <a:latin typeface="Times New Roman" pitchFamily="18" charset="0"/>
                <a:cs typeface="Times New Roman" pitchFamily="18" charset="0"/>
              </a:rPr>
              <a:t>Усі </a:t>
            </a:r>
            <a:r>
              <a:rPr lang="uk-UA" sz="4400" i="1" dirty="0">
                <a:solidFill>
                  <a:schemeClr val="tx1"/>
                </a:solidFill>
                <a:latin typeface="Times New Roman" pitchFamily="18" charset="0"/>
                <a:cs typeface="Times New Roman" pitchFamily="18" charset="0"/>
              </a:rPr>
              <a:t>педагоги мають особисті </a:t>
            </a:r>
            <a:r>
              <a:rPr lang="uk-UA" sz="4400" i="1" dirty="0" err="1">
                <a:solidFill>
                  <a:schemeClr val="tx1"/>
                </a:solidFill>
                <a:latin typeface="Times New Roman" pitchFamily="18" charset="0"/>
                <a:cs typeface="Times New Roman" pitchFamily="18" charset="0"/>
              </a:rPr>
              <a:t>блоги</a:t>
            </a:r>
            <a:r>
              <a:rPr lang="uk-UA" sz="4400" i="1" dirty="0">
                <a:solidFill>
                  <a:schemeClr val="tx1"/>
                </a:solidFill>
                <a:latin typeface="Times New Roman" pitchFamily="18" charset="0"/>
                <a:cs typeface="Times New Roman" pitchFamily="18" charset="0"/>
              </a:rPr>
              <a:t>. </a:t>
            </a:r>
            <a:r>
              <a:rPr lang="uk-UA" sz="4400" i="1" dirty="0" smtClean="0">
                <a:solidFill>
                  <a:schemeClr val="tx1"/>
                </a:solidFill>
                <a:latin typeface="Times New Roman" pitchFamily="18" charset="0"/>
                <a:cs typeface="Times New Roman" pitchFamily="18" charset="0"/>
              </a:rPr>
              <a:t>. Систематично наповнюють їх</a:t>
            </a:r>
            <a:endParaRPr lang="ru-RU" sz="4400" i="1" dirty="0">
              <a:solidFill>
                <a:schemeClr val="tx1"/>
              </a:solidFill>
              <a:latin typeface="Times New Roman" pitchFamily="18" charset="0"/>
              <a:cs typeface="Times New Roman" pitchFamily="18" charset="0"/>
            </a:endParaRPr>
          </a:p>
          <a:p>
            <a:pPr marL="0" lvl="0" indent="0" algn="just">
              <a:buNone/>
            </a:pPr>
            <a:r>
              <a:rPr lang="uk-UA" sz="4400" i="1" dirty="0" smtClean="0">
                <a:solidFill>
                  <a:schemeClr val="tx1"/>
                </a:solidFill>
                <a:latin typeface="Times New Roman" pitchFamily="18" charset="0"/>
                <a:cs typeface="Times New Roman" pitchFamily="18" charset="0"/>
              </a:rPr>
              <a:t>Викладачка Боровик Н.В. </a:t>
            </a:r>
            <a:r>
              <a:rPr lang="uk-UA" sz="4400" dirty="0" smtClean="0">
                <a:solidFill>
                  <a:schemeClr val="tx1"/>
                </a:solidFill>
                <a:latin typeface="Times New Roman" pitchFamily="18" charset="0"/>
                <a:cs typeface="Times New Roman" pitchFamily="18" charset="0"/>
              </a:rPr>
              <a:t>разом із  учнівською командою «</a:t>
            </a:r>
            <a:r>
              <a:rPr lang="uk-UA" sz="4400" dirty="0" err="1" smtClean="0">
                <a:solidFill>
                  <a:schemeClr val="tx1"/>
                </a:solidFill>
                <a:latin typeface="Times New Roman" pitchFamily="18" charset="0"/>
                <a:cs typeface="Times New Roman" pitchFamily="18" charset="0"/>
              </a:rPr>
              <a:t>Студент-бекері</a:t>
            </a:r>
            <a:r>
              <a:rPr lang="uk-UA" sz="4400" dirty="0" smtClean="0">
                <a:solidFill>
                  <a:schemeClr val="tx1"/>
                </a:solidFill>
                <a:latin typeface="Times New Roman" pitchFamily="18" charset="0"/>
                <a:cs typeface="Times New Roman" pitchFamily="18" charset="0"/>
              </a:rPr>
              <a:t>» брала </a:t>
            </a:r>
            <a:r>
              <a:rPr lang="uk-UA" sz="4400" dirty="0">
                <a:solidFill>
                  <a:schemeClr val="tx1"/>
                </a:solidFill>
                <a:latin typeface="Times New Roman" pitchFamily="18" charset="0"/>
                <a:cs typeface="Times New Roman" pitchFamily="18" charset="0"/>
              </a:rPr>
              <a:t>участь у регіональному конкурсі міні-компаній для представників Хмельницької</a:t>
            </a:r>
            <a:r>
              <a:rPr lang="ru-RU" sz="4400" dirty="0">
                <a:solidFill>
                  <a:schemeClr val="tx1"/>
                </a:solidFill>
                <a:latin typeface="Times New Roman" pitchFamily="18" charset="0"/>
                <a:cs typeface="Times New Roman" pitchFamily="18" charset="0"/>
              </a:rPr>
              <a:t> </a:t>
            </a:r>
            <a:r>
              <a:rPr lang="uk-UA" sz="4400" dirty="0">
                <a:solidFill>
                  <a:schemeClr val="tx1"/>
                </a:solidFill>
                <a:latin typeface="Times New Roman" pitchFamily="18" charset="0"/>
                <a:cs typeface="Times New Roman" pitchFamily="18" charset="0"/>
              </a:rPr>
              <a:t> області. 25.04.2024</a:t>
            </a:r>
            <a:r>
              <a:rPr lang="ru-RU" sz="4400" dirty="0">
                <a:solidFill>
                  <a:schemeClr val="tx1"/>
                </a:solidFill>
                <a:latin typeface="Times New Roman" pitchFamily="18" charset="0"/>
                <a:cs typeface="Times New Roman" pitchFamily="18" charset="0"/>
              </a:rPr>
              <a:t> </a:t>
            </a:r>
            <a:r>
              <a:rPr lang="uk-UA" sz="4400" dirty="0">
                <a:solidFill>
                  <a:schemeClr val="tx1"/>
                </a:solidFill>
                <a:latin typeface="Times New Roman" pitchFamily="18" charset="0"/>
                <a:cs typeface="Times New Roman" pitchFamily="18" charset="0"/>
              </a:rPr>
              <a:t>р.</a:t>
            </a:r>
            <a:r>
              <a:rPr lang="ru-RU" sz="4400" dirty="0">
                <a:solidFill>
                  <a:schemeClr val="tx1"/>
                </a:solidFill>
                <a:latin typeface="Times New Roman" pitchFamily="18" charset="0"/>
                <a:cs typeface="Times New Roman" pitchFamily="18" charset="0"/>
              </a:rPr>
              <a:t> </a:t>
            </a:r>
            <a:r>
              <a:rPr lang="uk-UA" sz="4400" i="1" dirty="0">
                <a:solidFill>
                  <a:schemeClr val="tx1"/>
                </a:solidFill>
                <a:latin typeface="Times New Roman" pitchFamily="18" charset="0"/>
                <a:cs typeface="Times New Roman" pitchFamily="18" charset="0"/>
              </a:rPr>
              <a:t>Сертифікати. Дипломи від </a:t>
            </a:r>
            <a:r>
              <a:rPr lang="uk-UA" sz="4400" i="1" dirty="0" err="1">
                <a:solidFill>
                  <a:schemeClr val="tx1"/>
                </a:solidFill>
                <a:latin typeface="Times New Roman" pitchFamily="18" charset="0"/>
                <a:cs typeface="Times New Roman" pitchFamily="18" charset="0"/>
              </a:rPr>
              <a:t>Акчівмент</a:t>
            </a:r>
            <a:r>
              <a:rPr lang="uk-UA" sz="4400" i="1" dirty="0">
                <a:solidFill>
                  <a:schemeClr val="tx1"/>
                </a:solidFill>
                <a:latin typeface="Times New Roman" pitchFamily="18" charset="0"/>
                <a:cs typeface="Times New Roman" pitchFamily="18" charset="0"/>
              </a:rPr>
              <a:t> Україна. </a:t>
            </a:r>
            <a:endParaRPr lang="ru-RU" sz="4400" dirty="0">
              <a:solidFill>
                <a:schemeClr val="tx1"/>
              </a:solidFill>
              <a:latin typeface="Times New Roman" pitchFamily="18" charset="0"/>
              <a:cs typeface="Times New Roman" pitchFamily="18" charset="0"/>
            </a:endParaRPr>
          </a:p>
          <a:p>
            <a:pPr marL="0" lvl="0" indent="0" algn="just">
              <a:buNone/>
            </a:pPr>
            <a:r>
              <a:rPr lang="uk-UA" sz="4400" i="1" dirty="0" smtClean="0">
                <a:solidFill>
                  <a:schemeClr val="tx1"/>
                </a:solidFill>
                <a:latin typeface="Times New Roman" pitchFamily="18" charset="0"/>
                <a:cs typeface="Times New Roman" pitchFamily="18" charset="0"/>
              </a:rPr>
              <a:t>Викладачка </a:t>
            </a:r>
            <a:r>
              <a:rPr lang="uk-UA" sz="4400" i="1" dirty="0" err="1" smtClean="0">
                <a:solidFill>
                  <a:schemeClr val="tx1"/>
                </a:solidFill>
                <a:latin typeface="Times New Roman" pitchFamily="18" charset="0"/>
                <a:cs typeface="Times New Roman" pitchFamily="18" charset="0"/>
              </a:rPr>
              <a:t>Дзера</a:t>
            </a:r>
            <a:r>
              <a:rPr lang="uk-UA" sz="4400" i="1" dirty="0" smtClean="0">
                <a:solidFill>
                  <a:schemeClr val="tx1"/>
                </a:solidFill>
                <a:latin typeface="Times New Roman" pitchFamily="18" charset="0"/>
                <a:cs typeface="Times New Roman" pitchFamily="18" charset="0"/>
              </a:rPr>
              <a:t> </a:t>
            </a:r>
            <a:r>
              <a:rPr lang="uk-UA" sz="4400" i="1" dirty="0">
                <a:solidFill>
                  <a:schemeClr val="tx1"/>
                </a:solidFill>
                <a:latin typeface="Times New Roman" pitchFamily="18" charset="0"/>
                <a:cs typeface="Times New Roman" pitchFamily="18" charset="0"/>
              </a:rPr>
              <a:t>Н.А</a:t>
            </a:r>
            <a:r>
              <a:rPr lang="uk-UA" sz="4400" dirty="0">
                <a:solidFill>
                  <a:schemeClr val="tx1"/>
                </a:solidFill>
                <a:latin typeface="Times New Roman" pitchFamily="18" charset="0"/>
                <a:cs typeface="Times New Roman" pitchFamily="18" charset="0"/>
              </a:rPr>
              <a:t>. брала </a:t>
            </a:r>
            <a:r>
              <a:rPr lang="uk-UA" sz="4400" dirty="0" smtClean="0">
                <a:solidFill>
                  <a:schemeClr val="tx1"/>
                </a:solidFill>
                <a:latin typeface="Times New Roman" pitchFamily="18" charset="0"/>
                <a:cs typeface="Times New Roman" pitchFamily="18" charset="0"/>
              </a:rPr>
              <a:t>участь:в </a:t>
            </a:r>
            <a:r>
              <a:rPr lang="uk-UA" sz="4400" dirty="0">
                <a:solidFill>
                  <a:schemeClr val="tx1"/>
                </a:solidFill>
                <a:latin typeface="Times New Roman" pitchFamily="18" charset="0"/>
                <a:cs typeface="Times New Roman" pitchFamily="18" charset="0"/>
              </a:rPr>
              <a:t>обласній естафеті з обміну кращого досвіду методистів (Лісоводи).</a:t>
            </a:r>
            <a:endParaRPr lang="ru-RU" sz="4400" dirty="0">
              <a:solidFill>
                <a:schemeClr val="tx1"/>
              </a:solidFill>
              <a:latin typeface="Times New Roman" pitchFamily="18" charset="0"/>
              <a:cs typeface="Times New Roman" pitchFamily="18" charset="0"/>
            </a:endParaRPr>
          </a:p>
          <a:p>
            <a:pPr marL="0" indent="0" algn="just">
              <a:buNone/>
            </a:pPr>
            <a:r>
              <a:rPr lang="uk-UA" sz="4400" i="1" dirty="0" smtClean="0">
                <a:solidFill>
                  <a:schemeClr val="tx1"/>
                </a:solidFill>
                <a:latin typeface="Times New Roman" pitchFamily="18" charset="0"/>
                <a:cs typeface="Times New Roman" pitchFamily="18" charset="0"/>
              </a:rPr>
              <a:t>Викладачі </a:t>
            </a:r>
            <a:r>
              <a:rPr lang="uk-UA" sz="4400" i="1" dirty="0" err="1" smtClean="0">
                <a:solidFill>
                  <a:schemeClr val="tx1"/>
                </a:solidFill>
                <a:latin typeface="Times New Roman" pitchFamily="18" charset="0"/>
                <a:cs typeface="Times New Roman" pitchFamily="18" charset="0"/>
              </a:rPr>
              <a:t>Медвідь</a:t>
            </a:r>
            <a:r>
              <a:rPr lang="uk-UA" sz="4400" i="1" dirty="0" smtClean="0">
                <a:solidFill>
                  <a:schemeClr val="tx1"/>
                </a:solidFill>
                <a:latin typeface="Times New Roman" pitchFamily="18" charset="0"/>
                <a:cs typeface="Times New Roman" pitchFamily="18" charset="0"/>
              </a:rPr>
              <a:t> Г.С., </a:t>
            </a:r>
            <a:r>
              <a:rPr lang="uk-UA" sz="4400" i="1" dirty="0" err="1" smtClean="0">
                <a:solidFill>
                  <a:schemeClr val="tx1"/>
                </a:solidFill>
                <a:latin typeface="Times New Roman" pitchFamily="18" charset="0"/>
                <a:cs typeface="Times New Roman" pitchFamily="18" charset="0"/>
              </a:rPr>
              <a:t>Повх</a:t>
            </a:r>
            <a:r>
              <a:rPr lang="uk-UA" sz="4400" i="1" dirty="0" smtClean="0">
                <a:solidFill>
                  <a:schemeClr val="tx1"/>
                </a:solidFill>
                <a:latin typeface="Times New Roman" pitchFamily="18" charset="0"/>
                <a:cs typeface="Times New Roman" pitchFamily="18" charset="0"/>
              </a:rPr>
              <a:t> Л.М., </a:t>
            </a:r>
            <a:r>
              <a:rPr lang="uk-UA" sz="4400" i="1" dirty="0" err="1" smtClean="0">
                <a:solidFill>
                  <a:schemeClr val="tx1"/>
                </a:solidFill>
                <a:latin typeface="Times New Roman" pitchFamily="18" charset="0"/>
                <a:cs typeface="Times New Roman" pitchFamily="18" charset="0"/>
              </a:rPr>
              <a:t>Дзера</a:t>
            </a:r>
            <a:r>
              <a:rPr lang="uk-UA" sz="4400" i="1" dirty="0" smtClean="0">
                <a:solidFill>
                  <a:schemeClr val="tx1"/>
                </a:solidFill>
                <a:latin typeface="Times New Roman" pitchFamily="18" charset="0"/>
                <a:cs typeface="Times New Roman" pitchFamily="18" charset="0"/>
              </a:rPr>
              <a:t> Н.А</a:t>
            </a:r>
            <a:r>
              <a:rPr lang="ru-RU" sz="4400" i="1" dirty="0">
                <a:latin typeface="Times New Roman"/>
                <a:ea typeface="Calibri"/>
              </a:rPr>
              <a:t> </a:t>
            </a:r>
            <a:r>
              <a:rPr lang="ru-RU" sz="4400" dirty="0" smtClean="0">
                <a:latin typeface="Times New Roman"/>
                <a:ea typeface="Calibri"/>
              </a:rPr>
              <a:t>– брали участь у </a:t>
            </a:r>
            <a:r>
              <a:rPr lang="ru-RU" sz="4400" dirty="0" err="1" smtClean="0">
                <a:latin typeface="Times New Roman"/>
                <a:ea typeface="Calibri"/>
              </a:rPr>
              <a:t>створенні</a:t>
            </a:r>
            <a:r>
              <a:rPr lang="ru-RU" sz="4400" dirty="0" smtClean="0">
                <a:latin typeface="Times New Roman"/>
                <a:ea typeface="Calibri"/>
              </a:rPr>
              <a:t> </a:t>
            </a:r>
            <a:r>
              <a:rPr lang="ru-RU" sz="4400" dirty="0" err="1" smtClean="0">
                <a:latin typeface="Times New Roman"/>
                <a:ea typeface="Calibri"/>
              </a:rPr>
              <a:t>обласного</a:t>
            </a:r>
            <a:r>
              <a:rPr lang="ru-RU" sz="4400" dirty="0" smtClean="0">
                <a:latin typeface="Times New Roman"/>
                <a:ea typeface="Calibri"/>
              </a:rPr>
              <a:t> </a:t>
            </a:r>
            <a:r>
              <a:rPr lang="ru-RU" sz="4400" dirty="0" err="1" smtClean="0">
                <a:latin typeface="Times New Roman"/>
                <a:ea typeface="Calibri"/>
              </a:rPr>
              <a:t>електронний</a:t>
            </a:r>
            <a:r>
              <a:rPr lang="ru-RU" sz="4400" dirty="0" smtClean="0">
                <a:latin typeface="Times New Roman"/>
                <a:ea typeface="Calibri"/>
              </a:rPr>
              <a:t> дидактичного комплексу </a:t>
            </a:r>
            <a:r>
              <a:rPr lang="ru-RU" sz="4400" dirty="0">
                <a:latin typeface="Times New Roman"/>
                <a:ea typeface="Calibri"/>
              </a:rPr>
              <a:t>з математики (</a:t>
            </a:r>
            <a:r>
              <a:rPr lang="ru-RU" sz="4400" dirty="0" err="1">
                <a:latin typeface="Times New Roman"/>
                <a:ea typeface="Calibri"/>
              </a:rPr>
              <a:t>геометрія</a:t>
            </a:r>
            <a:r>
              <a:rPr lang="ru-RU" sz="4400" dirty="0" smtClean="0">
                <a:latin typeface="Times New Roman"/>
                <a:ea typeface="Calibri"/>
              </a:rPr>
              <a:t>) та </a:t>
            </a:r>
            <a:r>
              <a:rPr lang="ru-RU" sz="4400" dirty="0" err="1" smtClean="0">
                <a:latin typeface="Times New Roman"/>
                <a:ea typeface="Calibri"/>
              </a:rPr>
              <a:t>хімічного</a:t>
            </a:r>
            <a:r>
              <a:rPr lang="ru-RU" sz="4400" dirty="0" smtClean="0">
                <a:latin typeface="Times New Roman"/>
                <a:ea typeface="Calibri"/>
              </a:rPr>
              <a:t> модуля.</a:t>
            </a:r>
            <a:r>
              <a:rPr lang="uk-UA" sz="4400" dirty="0" smtClean="0">
                <a:solidFill>
                  <a:schemeClr val="tx1"/>
                </a:solidFill>
                <a:latin typeface="Times New Roman" pitchFamily="18" charset="0"/>
                <a:cs typeface="Times New Roman" pitchFamily="18" charset="0"/>
              </a:rPr>
              <a:t> </a:t>
            </a:r>
          </a:p>
          <a:p>
            <a:pPr marL="0" indent="0" algn="just">
              <a:buNone/>
            </a:pPr>
            <a:r>
              <a:rPr lang="uk-UA" sz="4400" dirty="0" smtClean="0">
                <a:solidFill>
                  <a:schemeClr val="tx1"/>
                </a:solidFill>
                <a:latin typeface="Times New Roman" pitchFamily="18" charset="0"/>
                <a:cs typeface="Times New Roman" pitchFamily="18" charset="0"/>
              </a:rPr>
              <a:t> Електронний робочий зошит  </a:t>
            </a:r>
            <a:r>
              <a:rPr lang="uk-UA" sz="4400" dirty="0" err="1">
                <a:solidFill>
                  <a:schemeClr val="tx1"/>
                </a:solidFill>
                <a:latin typeface="Times New Roman" pitchFamily="18" charset="0"/>
                <a:cs typeface="Times New Roman" pitchFamily="18" charset="0"/>
              </a:rPr>
              <a:t>Дзери</a:t>
            </a:r>
            <a:r>
              <a:rPr lang="uk-UA" sz="4400" dirty="0">
                <a:solidFill>
                  <a:schemeClr val="tx1"/>
                </a:solidFill>
                <a:latin typeface="Times New Roman" pitchFamily="18" charset="0"/>
                <a:cs typeface="Times New Roman" pitchFamily="18" charset="0"/>
              </a:rPr>
              <a:t> Н.А</a:t>
            </a:r>
            <a:r>
              <a:rPr lang="uk-UA" sz="4400" dirty="0" smtClean="0">
                <a:solidFill>
                  <a:schemeClr val="tx1"/>
                </a:solidFill>
                <a:latin typeface="Times New Roman" pitchFamily="18" charset="0"/>
                <a:cs typeface="Times New Roman" pitchFamily="18" charset="0"/>
              </a:rPr>
              <a:t>. та Паки В.А. представлений </a:t>
            </a:r>
            <a:r>
              <a:rPr lang="uk-UA" sz="4400" dirty="0">
                <a:solidFill>
                  <a:schemeClr val="tx1"/>
                </a:solidFill>
                <a:latin typeface="Times New Roman" pitchFamily="18" charset="0"/>
                <a:cs typeface="Times New Roman" pitchFamily="18" charset="0"/>
              </a:rPr>
              <a:t>на Всеукраїнський  конкурс на кращий електронний освітній </a:t>
            </a:r>
            <a:r>
              <a:rPr lang="uk-UA" sz="4400" dirty="0" smtClean="0">
                <a:solidFill>
                  <a:schemeClr val="tx1"/>
                </a:solidFill>
                <a:latin typeface="Times New Roman" pitchFamily="18" charset="0"/>
                <a:cs typeface="Times New Roman" pitchFamily="18" charset="0"/>
              </a:rPr>
              <a:t> </a:t>
            </a:r>
            <a:r>
              <a:rPr lang="uk-UA" sz="4400" dirty="0">
                <a:solidFill>
                  <a:schemeClr val="tx1"/>
                </a:solidFill>
                <a:latin typeface="Times New Roman" pitchFamily="18" charset="0"/>
                <a:cs typeface="Times New Roman" pitchFamily="18" charset="0"/>
              </a:rPr>
              <a:t>ресурс «Планета ІТ». </a:t>
            </a:r>
            <a:endParaRPr lang="ru-RU" sz="4400" dirty="0">
              <a:solidFill>
                <a:schemeClr val="tx1"/>
              </a:solidFill>
              <a:latin typeface="Times New Roman" pitchFamily="18" charset="0"/>
              <a:cs typeface="Times New Roman" pitchFamily="18" charset="0"/>
            </a:endParaRPr>
          </a:p>
          <a:p>
            <a:pPr marL="0" indent="0">
              <a:buNone/>
            </a:pPr>
            <a:r>
              <a:rPr lang="ru-RU" sz="4400" dirty="0" smtClean="0">
                <a:solidFill>
                  <a:schemeClr val="tx1"/>
                </a:solidFill>
                <a:latin typeface="Times New Roman" pitchFamily="18" charset="0"/>
                <a:cs typeface="Times New Roman" pitchFamily="18" charset="0"/>
              </a:rPr>
              <a:t>Методична </a:t>
            </a:r>
            <a:r>
              <a:rPr lang="ru-RU" sz="4400" dirty="0" err="1" smtClean="0">
                <a:solidFill>
                  <a:schemeClr val="tx1"/>
                </a:solidFill>
                <a:latin typeface="Times New Roman" pitchFamily="18" charset="0"/>
                <a:cs typeface="Times New Roman" pitchFamily="18" charset="0"/>
              </a:rPr>
              <a:t>комісія</a:t>
            </a:r>
            <a:r>
              <a:rPr lang="ru-RU" sz="4400" dirty="0" smtClean="0">
                <a:solidFill>
                  <a:schemeClr val="tx1"/>
                </a:solidFill>
                <a:latin typeface="Times New Roman" pitchFamily="18" charset="0"/>
                <a:cs typeface="Times New Roman" pitchFamily="18" charset="0"/>
              </a:rPr>
              <a:t> </a:t>
            </a:r>
            <a:r>
              <a:rPr lang="ru-RU" sz="4400" dirty="0" err="1" smtClean="0">
                <a:solidFill>
                  <a:schemeClr val="tx1"/>
                </a:solidFill>
                <a:latin typeface="Times New Roman" pitchFamily="18" charset="0"/>
                <a:cs typeface="Times New Roman" pitchFamily="18" charset="0"/>
              </a:rPr>
              <a:t>підготувала</a:t>
            </a:r>
            <a:r>
              <a:rPr lang="ru-RU" sz="4400" dirty="0" smtClean="0">
                <a:solidFill>
                  <a:schemeClr val="tx1"/>
                </a:solidFill>
                <a:latin typeface="Times New Roman" pitchFamily="18" charset="0"/>
                <a:cs typeface="Times New Roman" pitchFamily="18" charset="0"/>
              </a:rPr>
              <a:t> та провела </a:t>
            </a:r>
            <a:r>
              <a:rPr lang="ru-RU" sz="4400" dirty="0" err="1" smtClean="0">
                <a:solidFill>
                  <a:schemeClr val="tx1"/>
                </a:solidFill>
                <a:latin typeface="Times New Roman" pitchFamily="18" charset="0"/>
                <a:cs typeface="Times New Roman" pitchFamily="18" charset="0"/>
              </a:rPr>
              <a:t>методичний</a:t>
            </a:r>
            <a:r>
              <a:rPr lang="ru-RU" sz="4400" dirty="0" smtClean="0">
                <a:solidFill>
                  <a:schemeClr val="tx1"/>
                </a:solidFill>
                <a:latin typeface="Times New Roman" pitchFamily="18" charset="0"/>
                <a:cs typeface="Times New Roman" pitchFamily="18" charset="0"/>
              </a:rPr>
              <a:t> </a:t>
            </a:r>
            <a:r>
              <a:rPr lang="ru-RU" sz="4400" dirty="0" err="1" smtClean="0">
                <a:solidFill>
                  <a:schemeClr val="tx1"/>
                </a:solidFill>
                <a:latin typeface="Times New Roman" pitchFamily="18" charset="0"/>
                <a:cs typeface="Times New Roman" pitchFamily="18" charset="0"/>
              </a:rPr>
              <a:t>місячник</a:t>
            </a:r>
            <a:r>
              <a:rPr lang="ru-RU" sz="4400" dirty="0" smtClean="0">
                <a:solidFill>
                  <a:schemeClr val="tx1"/>
                </a:solidFill>
                <a:latin typeface="Times New Roman" pitchFamily="18" charset="0"/>
                <a:cs typeface="Times New Roman" pitchFamily="18" charset="0"/>
              </a:rPr>
              <a:t> та 11 </a:t>
            </a:r>
            <a:r>
              <a:rPr lang="ru-RU" sz="4400" dirty="0" err="1" smtClean="0">
                <a:solidFill>
                  <a:schemeClr val="tx1"/>
                </a:solidFill>
                <a:latin typeface="Times New Roman" pitchFamily="18" charset="0"/>
                <a:cs typeface="Times New Roman" pitchFamily="18" charset="0"/>
              </a:rPr>
              <a:t>засідань</a:t>
            </a:r>
            <a:r>
              <a:rPr lang="ru-RU" sz="4400" dirty="0" smtClean="0">
                <a:solidFill>
                  <a:schemeClr val="tx1"/>
                </a:solidFill>
                <a:latin typeface="Times New Roman" pitchFamily="18" charset="0"/>
                <a:cs typeface="Times New Roman" pitchFamily="18" charset="0"/>
              </a:rPr>
              <a:t>.</a:t>
            </a:r>
            <a:endParaRPr lang="ru-RU" sz="4400" dirty="0">
              <a:solidFill>
                <a:schemeClr val="tx1"/>
              </a:solidFill>
              <a:latin typeface="Times New Roman" pitchFamily="18" charset="0"/>
              <a:cs typeface="Times New Roman" pitchFamily="18" charset="0"/>
            </a:endParaRPr>
          </a:p>
        </p:txBody>
      </p:sp>
      <p:sp>
        <p:nvSpPr>
          <p:cNvPr id="3" name="Заголовок 2"/>
          <p:cNvSpPr>
            <a:spLocks noGrp="1"/>
          </p:cNvSpPr>
          <p:nvPr>
            <p:ph type="title"/>
          </p:nvPr>
        </p:nvSpPr>
        <p:spPr>
          <a:xfrm>
            <a:off x="251520" y="260648"/>
            <a:ext cx="6048672" cy="1296144"/>
          </a:xfrm>
        </p:spPr>
        <p:txBody>
          <a:bodyPr>
            <a:normAutofit/>
          </a:bodyPr>
          <a:lstStyle/>
          <a:p>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МК </a:t>
            </a:r>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природничо</a:t>
            </a: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 </a:t>
            </a:r>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математичних</a:t>
            </a: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дисциплін</a:t>
            </a:r>
            <a:endPar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497" t="15908" r="9320"/>
          <a:stretch/>
        </p:blipFill>
        <p:spPr bwMode="auto">
          <a:xfrm>
            <a:off x="7092280" y="27087"/>
            <a:ext cx="1813593" cy="14265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4691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9512" y="404664"/>
            <a:ext cx="8507288" cy="432048"/>
          </a:xfrm>
        </p:spPr>
        <p:txBody>
          <a:bodyPr>
            <a:normAutofit fontScale="90000"/>
          </a:bodyPr>
          <a:lstStyle/>
          <a:p>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МК ІПП </a:t>
            </a:r>
            <a:r>
              <a:rPr lang="ru-RU"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професії</a:t>
            </a: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Електрозварник</a:t>
            </a: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ручного </a:t>
            </a:r>
            <a:r>
              <a:rPr lang="ru-RU"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зварювання</a:t>
            </a: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коваль ручного </a:t>
            </a:r>
            <a:r>
              <a:rPr lang="ru-RU"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кування</a:t>
            </a:r>
            <a:endParaRPr lang="ru-RU"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97" r="15109"/>
          <a:stretch/>
        </p:blipFill>
        <p:spPr bwMode="auto">
          <a:xfrm rot="1146336">
            <a:off x="6096179" y="1246822"/>
            <a:ext cx="2796592" cy="17270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79512" y="836712"/>
            <a:ext cx="8712968" cy="5509200"/>
          </a:xfrm>
          <a:prstGeom prst="rect">
            <a:avLst/>
          </a:prstGeom>
        </p:spPr>
        <p:txBody>
          <a:bodyPr wrap="square">
            <a:spAutoFit/>
          </a:bodyPr>
          <a:lstStyle/>
          <a:p>
            <a:pPr algn="just"/>
            <a:r>
              <a:rPr lang="uk-UA" sz="1100" dirty="0" smtClean="0">
                <a:latin typeface="Times New Roman" pitchFamily="18" charset="0"/>
                <a:cs typeface="Times New Roman" pitchFamily="18" charset="0"/>
              </a:rPr>
              <a:t>      </a:t>
            </a:r>
          </a:p>
          <a:p>
            <a:pPr algn="just"/>
            <a:r>
              <a:rPr lang="uk-UA" sz="1100" dirty="0" smtClean="0">
                <a:latin typeface="Times New Roman" pitchFamily="18" charset="0"/>
                <a:cs typeface="Times New Roman" pitchFamily="18" charset="0"/>
              </a:rPr>
              <a:t>Методична </a:t>
            </a:r>
            <a:r>
              <a:rPr lang="uk-UA" sz="1100" dirty="0">
                <a:latin typeface="Times New Roman" pitchFamily="18" charset="0"/>
                <a:cs typeface="Times New Roman" pitchFamily="18" charset="0"/>
              </a:rPr>
              <a:t>комісія ІПП професії: Електрозварник ручного зварювання; коваль ручного </a:t>
            </a:r>
            <a:r>
              <a:rPr lang="uk-UA" sz="1100" dirty="0" smtClean="0">
                <a:latin typeface="Times New Roman" pitchFamily="18" charset="0"/>
                <a:cs typeface="Times New Roman" pitchFamily="18" charset="0"/>
              </a:rPr>
              <a:t>кування</a:t>
            </a:r>
          </a:p>
          <a:p>
            <a:pPr algn="just"/>
            <a:r>
              <a:rPr lang="uk-UA" sz="1100" dirty="0" smtClean="0">
                <a:latin typeface="Times New Roman" pitchFamily="18" charset="0"/>
                <a:cs typeface="Times New Roman" pitchFamily="18" charset="0"/>
              </a:rPr>
              <a:t> </a:t>
            </a:r>
            <a:r>
              <a:rPr lang="uk-UA" sz="1100" dirty="0">
                <a:latin typeface="Times New Roman" pitchFamily="18" charset="0"/>
                <a:cs typeface="Times New Roman" pitchFamily="18" charset="0"/>
              </a:rPr>
              <a:t>працювала упродовж  2023-2024 </a:t>
            </a:r>
            <a:r>
              <a:rPr lang="uk-UA" sz="1100" dirty="0" err="1">
                <a:latin typeface="Times New Roman" pitchFamily="18" charset="0"/>
                <a:cs typeface="Times New Roman" pitchFamily="18" charset="0"/>
              </a:rPr>
              <a:t>н.р</a:t>
            </a:r>
            <a:r>
              <a:rPr lang="uk-UA" sz="1100" dirty="0">
                <a:latin typeface="Times New Roman" pitchFamily="18" charset="0"/>
                <a:cs typeface="Times New Roman" pitchFamily="18" charset="0"/>
              </a:rPr>
              <a:t>. над методичною проблемою «Інноваційні </a:t>
            </a:r>
            <a:r>
              <a:rPr lang="uk-UA" sz="1100" dirty="0" err="1" smtClean="0">
                <a:latin typeface="Times New Roman" pitchFamily="18" charset="0"/>
                <a:cs typeface="Times New Roman" pitchFamily="18" charset="0"/>
              </a:rPr>
              <a:t>здоров’язберігаючі</a:t>
            </a:r>
            <a:endParaRPr lang="uk-UA" sz="1100" dirty="0" smtClean="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 </a:t>
            </a:r>
            <a:r>
              <a:rPr lang="uk-UA" sz="1100" dirty="0">
                <a:latin typeface="Times New Roman" pitchFamily="18" charset="0"/>
                <a:cs typeface="Times New Roman" pitchFamily="18" charset="0"/>
              </a:rPr>
              <a:t>технології навчання та виховання учнів – один з головних чинників формування висококваліфікованих </a:t>
            </a:r>
            <a:endParaRPr lang="uk-UA" sz="1100" dirty="0" smtClean="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спеціалістів </a:t>
            </a:r>
            <a:r>
              <a:rPr lang="uk-UA" sz="1100" dirty="0">
                <a:latin typeface="Times New Roman" pitchFamily="18" charset="0"/>
                <a:cs typeface="Times New Roman" pitchFamily="18" charset="0"/>
              </a:rPr>
              <a:t>з професії: Електрозварник ручного зварювання; коваль ручного кування».  </a:t>
            </a:r>
            <a:endParaRPr lang="ru-RU" sz="1100" dirty="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      </a:t>
            </a:r>
            <a:r>
              <a:rPr lang="uk-UA" sz="1100" dirty="0">
                <a:latin typeface="Times New Roman" pitchFamily="18" charset="0"/>
                <a:cs typeface="Times New Roman" pitchFamily="18" charset="0"/>
              </a:rPr>
              <a:t>Було проведено </a:t>
            </a:r>
            <a:r>
              <a:rPr lang="uk-UA" sz="1100" dirty="0" smtClean="0">
                <a:latin typeface="Times New Roman" pitchFamily="18" charset="0"/>
                <a:cs typeface="Times New Roman" pitchFamily="18" charset="0"/>
              </a:rPr>
              <a:t>11 </a:t>
            </a:r>
            <a:r>
              <a:rPr lang="uk-UA" sz="1100" dirty="0">
                <a:latin typeface="Times New Roman" pitchFamily="18" charset="0"/>
                <a:cs typeface="Times New Roman" pitchFamily="18" charset="0"/>
              </a:rPr>
              <a:t>методичних засідань, на яких розглядалися  нагальні питання </a:t>
            </a:r>
            <a:r>
              <a:rPr lang="uk-UA" sz="1100" dirty="0" smtClean="0">
                <a:latin typeface="Times New Roman" pitchFamily="18" charset="0"/>
                <a:cs typeface="Times New Roman" pitchFamily="18" charset="0"/>
              </a:rPr>
              <a:t>щодо</a:t>
            </a:r>
          </a:p>
          <a:p>
            <a:pPr algn="just"/>
            <a:r>
              <a:rPr lang="uk-UA" sz="1100" dirty="0" smtClean="0">
                <a:latin typeface="Times New Roman" pitchFamily="18" charset="0"/>
                <a:cs typeface="Times New Roman" pitchFamily="18" charset="0"/>
              </a:rPr>
              <a:t> </a:t>
            </a:r>
            <a:r>
              <a:rPr lang="uk-UA" sz="1100" dirty="0">
                <a:latin typeface="Times New Roman" pitchFamily="18" charset="0"/>
                <a:cs typeface="Times New Roman" pitchFamily="18" charset="0"/>
              </a:rPr>
              <a:t>діяльності </a:t>
            </a:r>
            <a:r>
              <a:rPr lang="uk-UA" sz="1100" dirty="0" smtClean="0">
                <a:latin typeface="Times New Roman" pitchFamily="18" charset="0"/>
                <a:cs typeface="Times New Roman" pitchFamily="18" charset="0"/>
              </a:rPr>
              <a:t> </a:t>
            </a:r>
            <a:r>
              <a:rPr lang="uk-UA" sz="1100" dirty="0">
                <a:latin typeface="Times New Roman" pitchFamily="18" charset="0"/>
                <a:cs typeface="Times New Roman" pitchFamily="18" charset="0"/>
              </a:rPr>
              <a:t>методичної комісії.</a:t>
            </a:r>
            <a:endParaRPr lang="ru-RU" sz="1100" dirty="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      Упродовж </a:t>
            </a:r>
            <a:r>
              <a:rPr lang="uk-UA" sz="1100" dirty="0">
                <a:latin typeface="Times New Roman" pitchFamily="18" charset="0"/>
                <a:cs typeface="Times New Roman" pitchFamily="18" charset="0"/>
              </a:rPr>
              <a:t>зазначеного періоду члени </a:t>
            </a:r>
            <a:r>
              <a:rPr lang="uk-UA" sz="1100" dirty="0" err="1">
                <a:latin typeface="Times New Roman" pitchFamily="18" charset="0"/>
                <a:cs typeface="Times New Roman" pitchFamily="18" charset="0"/>
              </a:rPr>
              <a:t>методкомісії</a:t>
            </a:r>
            <a:r>
              <a:rPr lang="uk-UA" sz="1100" dirty="0">
                <a:latin typeface="Times New Roman" pitchFamily="18" charset="0"/>
                <a:cs typeface="Times New Roman" pitchFamily="18" charset="0"/>
              </a:rPr>
              <a:t> брали участь у роботі обласної фахової </a:t>
            </a:r>
            <a:endParaRPr lang="uk-UA" sz="1100" dirty="0" smtClean="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секції </a:t>
            </a:r>
            <a:r>
              <a:rPr lang="uk-UA" sz="1100" dirty="0">
                <a:latin typeface="Times New Roman" pitchFamily="18" charset="0"/>
                <a:cs typeface="Times New Roman" pitchFamily="18" charset="0"/>
              </a:rPr>
              <a:t>(прослухали </a:t>
            </a:r>
            <a:r>
              <a:rPr lang="uk-UA" sz="1100" dirty="0" err="1">
                <a:latin typeface="Times New Roman" pitchFamily="18" charset="0"/>
                <a:cs typeface="Times New Roman" pitchFamily="18" charset="0"/>
              </a:rPr>
              <a:t>онлайн</a:t>
            </a:r>
            <a:r>
              <a:rPr lang="uk-UA" sz="1100" dirty="0">
                <a:latin typeface="Times New Roman" pitchFamily="18" charset="0"/>
                <a:cs typeface="Times New Roman" pitchFamily="18" charset="0"/>
              </a:rPr>
              <a:t> </a:t>
            </a:r>
            <a:r>
              <a:rPr lang="uk-UA" sz="1100" dirty="0" err="1">
                <a:latin typeface="Times New Roman" pitchFamily="18" charset="0"/>
                <a:cs typeface="Times New Roman" pitchFamily="18" charset="0"/>
              </a:rPr>
              <a:t>вебінар</a:t>
            </a:r>
            <a:r>
              <a:rPr lang="uk-UA" sz="1100" dirty="0">
                <a:latin typeface="Times New Roman" pitchFamily="18" charset="0"/>
                <a:cs typeface="Times New Roman" pitchFamily="18" charset="0"/>
              </a:rPr>
              <a:t> та побували у НМЦ ПТО ПК у Хмельницькій області на </a:t>
            </a:r>
            <a:endParaRPr lang="uk-UA" sz="1100" dirty="0" smtClean="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засіданні </a:t>
            </a:r>
            <a:r>
              <a:rPr lang="uk-UA" sz="1100" dirty="0">
                <a:latin typeface="Times New Roman" pitchFamily="18" charset="0"/>
                <a:cs typeface="Times New Roman" pitchFamily="18" charset="0"/>
              </a:rPr>
              <a:t>обласної секції ІПП професії «Електрозварник ручного зварювання», під час якого </a:t>
            </a:r>
            <a:endParaRPr lang="uk-UA" sz="1100" dirty="0" smtClean="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розглядалися </a:t>
            </a:r>
            <a:r>
              <a:rPr lang="uk-UA" sz="1100" dirty="0">
                <a:latin typeface="Times New Roman" pitchFamily="18" charset="0"/>
                <a:cs typeface="Times New Roman" pitchFamily="18" charset="0"/>
              </a:rPr>
              <a:t> </a:t>
            </a:r>
            <a:r>
              <a:rPr lang="uk-UA" sz="1100" dirty="0" smtClean="0">
                <a:latin typeface="Times New Roman" pitchFamily="18" charset="0"/>
                <a:cs typeface="Times New Roman" pitchFamily="18" charset="0"/>
              </a:rPr>
              <a:t>ДСП(ПТ)О </a:t>
            </a:r>
            <a:r>
              <a:rPr lang="uk-UA" sz="1100" dirty="0">
                <a:latin typeface="Times New Roman" pitchFamily="18" charset="0"/>
                <a:cs typeface="Times New Roman" pitchFamily="18" charset="0"/>
              </a:rPr>
              <a:t>з професії.</a:t>
            </a:r>
            <a:endParaRPr lang="ru-RU" sz="1100" dirty="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      Члени </a:t>
            </a:r>
            <a:r>
              <a:rPr lang="uk-UA" sz="1100" dirty="0">
                <a:latin typeface="Times New Roman" pitchFamily="18" charset="0"/>
                <a:cs typeface="Times New Roman" pitchFamily="18" charset="0"/>
              </a:rPr>
              <a:t>методичної комісії брала активну участь у методичних посиденьках з нагоди Дня працівників </a:t>
            </a:r>
            <a:endParaRPr lang="uk-UA" sz="1100" dirty="0" smtClean="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освіти </a:t>
            </a:r>
            <a:r>
              <a:rPr lang="uk-UA" sz="1100" dirty="0">
                <a:latin typeface="Times New Roman" pitchFamily="18" charset="0"/>
                <a:cs typeface="Times New Roman" pitchFamily="18" charset="0"/>
              </a:rPr>
              <a:t>«Незакінчений урок», </a:t>
            </a:r>
            <a:r>
              <a:rPr lang="uk-UA" sz="1100" dirty="0" smtClean="0">
                <a:latin typeface="Times New Roman" pitchFamily="18" charset="0"/>
                <a:cs typeface="Times New Roman" pitchFamily="18" charset="0"/>
              </a:rPr>
              <a:t> </a:t>
            </a:r>
            <a:r>
              <a:rPr lang="uk-UA" sz="1100" dirty="0" err="1">
                <a:latin typeface="Times New Roman" pitchFamily="18" charset="0"/>
                <a:cs typeface="Times New Roman" pitchFamily="18" charset="0"/>
              </a:rPr>
              <a:t>Повх</a:t>
            </a:r>
            <a:r>
              <a:rPr lang="uk-UA" sz="1100" dirty="0">
                <a:latin typeface="Times New Roman" pitchFamily="18" charset="0"/>
                <a:cs typeface="Times New Roman" pitchFamily="18" charset="0"/>
              </a:rPr>
              <a:t> О.Г. представляв методичну комісію на підсумковому  </a:t>
            </a:r>
            <a:r>
              <a:rPr lang="uk-UA" sz="1100" dirty="0" smtClean="0">
                <a:latin typeface="Times New Roman" pitchFamily="18" charset="0"/>
                <a:cs typeface="Times New Roman" pitchFamily="18" charset="0"/>
              </a:rPr>
              <a:t>спільному</a:t>
            </a:r>
          </a:p>
          <a:p>
            <a:pPr algn="just"/>
            <a:r>
              <a:rPr lang="uk-UA" sz="1100" dirty="0" smtClean="0">
                <a:latin typeface="Times New Roman" pitchFamily="18" charset="0"/>
                <a:cs typeface="Times New Roman" pitchFamily="18" charset="0"/>
              </a:rPr>
              <a:t> </a:t>
            </a:r>
            <a:r>
              <a:rPr lang="uk-UA" sz="1100" dirty="0">
                <a:latin typeface="Times New Roman" pitchFamily="18" charset="0"/>
                <a:cs typeface="Times New Roman" pitchFamily="18" charset="0"/>
              </a:rPr>
              <a:t>засіданні </a:t>
            </a:r>
            <a:r>
              <a:rPr lang="uk-UA" sz="1100" dirty="0" smtClean="0">
                <a:latin typeface="Times New Roman" pitchFamily="18" charset="0"/>
                <a:cs typeface="Times New Roman" pitchFamily="18" charset="0"/>
              </a:rPr>
              <a:t>усіх </a:t>
            </a:r>
            <a:r>
              <a:rPr lang="uk-UA" sz="1100" dirty="0">
                <a:latin typeface="Times New Roman" pitchFamily="18" charset="0"/>
                <a:cs typeface="Times New Roman" pitchFamily="18" charset="0"/>
              </a:rPr>
              <a:t>методичних комісій «Педагог року -2024».</a:t>
            </a:r>
            <a:endParaRPr lang="ru-RU" sz="1100" dirty="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      Члени </a:t>
            </a:r>
            <a:r>
              <a:rPr lang="uk-UA" sz="1100" dirty="0">
                <a:latin typeface="Times New Roman" pitchFamily="18" charset="0"/>
                <a:cs typeface="Times New Roman" pitchFamily="18" charset="0"/>
              </a:rPr>
              <a:t>методичної комісії  разом із здобувачами освіти брали участь у Тижні БЖД та безпеки дорожнього руху.</a:t>
            </a:r>
            <a:endParaRPr lang="ru-RU" sz="1100" dirty="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      Всі </a:t>
            </a:r>
            <a:r>
              <a:rPr lang="uk-UA" sz="1100" dirty="0">
                <a:latin typeface="Times New Roman" pitchFamily="18" charset="0"/>
                <a:cs typeface="Times New Roman" pitchFamily="18" charset="0"/>
              </a:rPr>
              <a:t>члени методичної комісії мають особисті </a:t>
            </a:r>
            <a:r>
              <a:rPr lang="uk-UA" sz="1100" dirty="0" err="1">
                <a:latin typeface="Times New Roman" pitchFamily="18" charset="0"/>
                <a:cs typeface="Times New Roman" pitchFamily="18" charset="0"/>
              </a:rPr>
              <a:t>блоги</a:t>
            </a:r>
            <a:r>
              <a:rPr lang="uk-UA" sz="1100" dirty="0">
                <a:latin typeface="Times New Roman" pitchFamily="18" charset="0"/>
                <a:cs typeface="Times New Roman" pitchFamily="18" charset="0"/>
              </a:rPr>
              <a:t> та працюють над їх наповненням. Методична комісія має також свій </a:t>
            </a:r>
            <a:r>
              <a:rPr lang="uk-UA" sz="1100" dirty="0" err="1">
                <a:latin typeface="Times New Roman" pitchFamily="18" charset="0"/>
                <a:cs typeface="Times New Roman" pitchFamily="18" charset="0"/>
              </a:rPr>
              <a:t>блог</a:t>
            </a:r>
            <a:r>
              <a:rPr lang="uk-UA" sz="1100" dirty="0">
                <a:latin typeface="Times New Roman" pitchFamily="18" charset="0"/>
                <a:cs typeface="Times New Roman" pitchFamily="18" charset="0"/>
              </a:rPr>
              <a:t>, на якому висвітлюється її основна діяльність.</a:t>
            </a:r>
            <a:endParaRPr lang="ru-RU" sz="1100" dirty="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       Члени </a:t>
            </a:r>
            <a:r>
              <a:rPr lang="uk-UA" sz="1100" dirty="0">
                <a:latin typeface="Times New Roman" pitchFamily="18" charset="0"/>
                <a:cs typeface="Times New Roman" pitchFamily="18" charset="0"/>
              </a:rPr>
              <a:t>методичної комісії систематично переглядають  новинки, які стосуються їх професії в Інтернет - ресурсах</a:t>
            </a:r>
            <a:endParaRPr lang="ru-RU" sz="1100" dirty="0">
              <a:latin typeface="Times New Roman" pitchFamily="18" charset="0"/>
              <a:cs typeface="Times New Roman" pitchFamily="18" charset="0"/>
            </a:endParaRPr>
          </a:p>
          <a:p>
            <a:pPr algn="just"/>
            <a:r>
              <a:rPr lang="uk-UA" sz="1100" dirty="0">
                <a:latin typeface="Times New Roman" pitchFamily="18" charset="0"/>
                <a:cs typeface="Times New Roman" pitchFamily="18" charset="0"/>
              </a:rPr>
              <a:t> </a:t>
            </a:r>
            <a:r>
              <a:rPr lang="uk-UA" sz="1100" dirty="0" smtClean="0">
                <a:latin typeface="Times New Roman" pitchFamily="18" charset="0"/>
                <a:cs typeface="Times New Roman" pitchFamily="18" charset="0"/>
              </a:rPr>
              <a:t>      Найяскравішим </a:t>
            </a:r>
            <a:r>
              <a:rPr lang="uk-UA" sz="1100" dirty="0">
                <a:latin typeface="Times New Roman" pitchFamily="18" charset="0"/>
                <a:cs typeface="Times New Roman" pitchFamily="18" charset="0"/>
              </a:rPr>
              <a:t>показником діяльності членів методичної комісії є їх </a:t>
            </a:r>
            <a:r>
              <a:rPr lang="uk-UA" sz="1100" dirty="0" smtClean="0">
                <a:latin typeface="Times New Roman" pitchFamily="18" charset="0"/>
                <a:cs typeface="Times New Roman" pitchFamily="18" charset="0"/>
              </a:rPr>
              <a:t>волонтерська </a:t>
            </a:r>
            <a:r>
              <a:rPr lang="uk-UA" sz="1100" dirty="0">
                <a:latin typeface="Times New Roman" pitchFamily="18" charset="0"/>
                <a:cs typeface="Times New Roman" pitchFamily="18" charset="0"/>
              </a:rPr>
              <a:t>діяльність: було виготовлено буржуйку   та скоби для потреб ЗСУ.</a:t>
            </a:r>
            <a:endParaRPr lang="ru-RU" sz="1100" dirty="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       У  </a:t>
            </a:r>
            <a:r>
              <a:rPr lang="uk-UA" sz="1100" dirty="0">
                <a:latin typeface="Times New Roman" pitchFamily="18" charset="0"/>
                <a:cs typeface="Times New Roman" pitchFamily="18" charset="0"/>
              </a:rPr>
              <a:t>березні  проходив методичний місячник, під час якого всі члени МК провели відкриті уроки та конкурс фахової майстерності серед здобувачів освіти професії </a:t>
            </a:r>
            <a:r>
              <a:rPr lang="uk-UA" sz="1100" dirty="0" smtClean="0">
                <a:latin typeface="Times New Roman" pitchFamily="18" charset="0"/>
                <a:cs typeface="Times New Roman" pitchFamily="18" charset="0"/>
              </a:rPr>
              <a:t>«Електрозварник </a:t>
            </a:r>
            <a:r>
              <a:rPr lang="uk-UA" sz="1100" dirty="0">
                <a:latin typeface="Times New Roman" pitchFamily="18" charset="0"/>
                <a:cs typeface="Times New Roman" pitchFamily="18" charset="0"/>
              </a:rPr>
              <a:t>ручного </a:t>
            </a:r>
            <a:r>
              <a:rPr lang="uk-UA" sz="1100" dirty="0" smtClean="0">
                <a:latin typeface="Times New Roman" pitchFamily="18" charset="0"/>
                <a:cs typeface="Times New Roman" pitchFamily="18" charset="0"/>
              </a:rPr>
              <a:t>зварювання».</a:t>
            </a:r>
            <a:endParaRPr lang="ru-RU" sz="1100" dirty="0">
              <a:latin typeface="Times New Roman" pitchFamily="18" charset="0"/>
              <a:cs typeface="Times New Roman" pitchFamily="18" charset="0"/>
            </a:endParaRPr>
          </a:p>
          <a:p>
            <a:pPr algn="just"/>
            <a:r>
              <a:rPr lang="uk-UA" sz="1100" dirty="0" smtClean="0">
                <a:latin typeface="Times New Roman" pitchFamily="18" charset="0"/>
                <a:cs typeface="Times New Roman" pitchFamily="18" charset="0"/>
              </a:rPr>
              <a:t>       </a:t>
            </a:r>
            <a:r>
              <a:rPr lang="uk-UA" sz="1100" dirty="0" err="1" smtClean="0">
                <a:latin typeface="Times New Roman" pitchFamily="18" charset="0"/>
                <a:cs typeface="Times New Roman" pitchFamily="18" charset="0"/>
              </a:rPr>
              <a:t>Коробейко</a:t>
            </a:r>
            <a:r>
              <a:rPr lang="uk-UA" sz="1100" dirty="0" smtClean="0">
                <a:latin typeface="Times New Roman" pitchFamily="18" charset="0"/>
                <a:cs typeface="Times New Roman" pitchFamily="18" charset="0"/>
              </a:rPr>
              <a:t> </a:t>
            </a:r>
            <a:r>
              <a:rPr lang="uk-UA" sz="1100" dirty="0">
                <a:latin typeface="Times New Roman" pitchFamily="18" charset="0"/>
                <a:cs typeface="Times New Roman" pitchFamily="18" charset="0"/>
              </a:rPr>
              <a:t>Василь, учень 32 групи, якого підготував </a:t>
            </a:r>
            <a:r>
              <a:rPr lang="uk-UA" sz="1100" dirty="0" err="1">
                <a:latin typeface="Times New Roman" pitchFamily="18" charset="0"/>
                <a:cs typeface="Times New Roman" pitchFamily="18" charset="0"/>
              </a:rPr>
              <a:t>Повх</a:t>
            </a:r>
            <a:r>
              <a:rPr lang="uk-UA" sz="1100" dirty="0">
                <a:latin typeface="Times New Roman" pitchFamily="18" charset="0"/>
                <a:cs typeface="Times New Roman" pitchFamily="18" charset="0"/>
              </a:rPr>
              <a:t> О.Г. здобув ІІ місце в обласному конкурсі мультимедійних </a:t>
            </a:r>
            <a:r>
              <a:rPr lang="uk-UA" sz="1100" dirty="0" err="1">
                <a:latin typeface="Times New Roman" pitchFamily="18" charset="0"/>
                <a:cs typeface="Times New Roman" pitchFamily="18" charset="0"/>
              </a:rPr>
              <a:t>проєктів</a:t>
            </a:r>
            <a:r>
              <a:rPr lang="uk-UA" sz="1100" dirty="0">
                <a:latin typeface="Times New Roman" pitchFamily="18" charset="0"/>
                <a:cs typeface="Times New Roman" pitchFamily="18" charset="0"/>
              </a:rPr>
              <a:t> «Це наша Україна» серед здобувачів освіти закладів професійної (професійно-технічної) освіти «Моя професія в інформаційному просторі».</a:t>
            </a:r>
            <a:endParaRPr lang="ru-RU" sz="1100" dirty="0">
              <a:latin typeface="Times New Roman" pitchFamily="18" charset="0"/>
              <a:cs typeface="Times New Roman" pitchFamily="18" charset="0"/>
            </a:endParaRPr>
          </a:p>
          <a:p>
            <a:pPr algn="just"/>
            <a:r>
              <a:rPr lang="ru-RU" sz="1100" dirty="0" smtClean="0">
                <a:latin typeface="Times New Roman" pitchFamily="18" charset="0"/>
                <a:cs typeface="Times New Roman" pitchFamily="18" charset="0"/>
              </a:rPr>
              <a:t>       2 </a:t>
            </a:r>
            <a:r>
              <a:rPr lang="ru-RU" sz="1100" dirty="0" err="1">
                <a:latin typeface="Times New Roman" pitchFamily="18" charset="0"/>
                <a:cs typeface="Times New Roman" pitchFamily="18" charset="0"/>
              </a:rPr>
              <a:t>авторські</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розробки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уроків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Повха</a:t>
            </a:r>
            <a:r>
              <a:rPr lang="ru-RU" sz="1100" dirty="0">
                <a:latin typeface="Times New Roman" pitchFamily="18" charset="0"/>
                <a:cs typeface="Times New Roman" pitchFamily="18" charset="0"/>
              </a:rPr>
              <a:t> О.Г. </a:t>
            </a:r>
            <a:r>
              <a:rPr lang="ru-RU" sz="1100" dirty="0" err="1">
                <a:latin typeface="Times New Roman" pitchFamily="18" charset="0"/>
                <a:cs typeface="Times New Roman" pitchFamily="18" charset="0"/>
              </a:rPr>
              <a:t>ввійшли</a:t>
            </a:r>
            <a:r>
              <a:rPr lang="ru-RU" sz="1100" dirty="0">
                <a:latin typeface="Times New Roman" pitchFamily="18" charset="0"/>
                <a:cs typeface="Times New Roman" pitchFamily="18" charset="0"/>
              </a:rPr>
              <a:t> до </a:t>
            </a:r>
            <a:r>
              <a:rPr lang="ru-RU" sz="1100" dirty="0" err="1">
                <a:latin typeface="Times New Roman" pitchFamily="18" charset="0"/>
                <a:cs typeface="Times New Roman" pitchFamily="18" charset="0"/>
              </a:rPr>
              <a:t>обласного</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електронного</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навчально</a:t>
            </a:r>
            <a:r>
              <a:rPr lang="ru-RU" sz="1100" dirty="0">
                <a:latin typeface="Times New Roman" pitchFamily="18" charset="0"/>
                <a:cs typeface="Times New Roman" pitchFamily="18" charset="0"/>
              </a:rPr>
              <a:t>-методичного </a:t>
            </a:r>
            <a:r>
              <a:rPr lang="ru-RU" sz="1100" dirty="0" err="1">
                <a:latin typeface="Times New Roman" pitchFamily="18" charset="0"/>
                <a:cs typeface="Times New Roman" pitchFamily="18" charset="0"/>
              </a:rPr>
              <a:t>посібника</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Впровадження</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інноваційних</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технологій</a:t>
            </a:r>
            <a:r>
              <a:rPr lang="ru-RU" sz="1100" dirty="0">
                <a:latin typeface="Times New Roman" pitchFamily="18" charset="0"/>
                <a:cs typeface="Times New Roman" pitchFamily="18" charset="0"/>
              </a:rPr>
              <a:t> у </a:t>
            </a:r>
            <a:r>
              <a:rPr lang="ru-RU" sz="1100" dirty="0" err="1">
                <a:latin typeface="Times New Roman" pitchFamily="18" charset="0"/>
                <a:cs typeface="Times New Roman" pitchFamily="18" charset="0"/>
              </a:rPr>
              <a:t>підготовку</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кваліфікованих</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робітників</a:t>
            </a:r>
            <a:r>
              <a:rPr lang="ru-RU" sz="1100" dirty="0">
                <a:latin typeface="Times New Roman" pitchFamily="18" charset="0"/>
                <a:cs typeface="Times New Roman" pitchFamily="18" charset="0"/>
              </a:rPr>
              <a:t>».</a:t>
            </a:r>
          </a:p>
          <a:p>
            <a:pPr algn="just"/>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Повх</a:t>
            </a:r>
            <a:r>
              <a:rPr lang="ru-RU" sz="1100" dirty="0" smtClean="0">
                <a:latin typeface="Times New Roman" pitchFamily="18" charset="0"/>
                <a:cs typeface="Times New Roman" pitchFamily="18" charset="0"/>
              </a:rPr>
              <a:t> </a:t>
            </a:r>
            <a:r>
              <a:rPr lang="ru-RU" sz="1100" dirty="0">
                <a:latin typeface="Times New Roman" pitchFamily="18" charset="0"/>
                <a:cs typeface="Times New Roman" pitchFamily="18" charset="0"/>
              </a:rPr>
              <a:t>О.Г. подав </a:t>
            </a:r>
            <a:r>
              <a:rPr lang="ru-RU" sz="1100" dirty="0" err="1">
                <a:latin typeface="Times New Roman" pitchFamily="18" charset="0"/>
                <a:cs typeface="Times New Roman" pitchFamily="18" charset="0"/>
              </a:rPr>
              <a:t>свій</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посібник</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Рекомендації</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щодо</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виконання</a:t>
            </a:r>
            <a:r>
              <a:rPr lang="ru-RU" sz="1100" dirty="0">
                <a:latin typeface="Times New Roman" pitchFamily="18" charset="0"/>
                <a:cs typeface="Times New Roman" pitchFamily="18" charset="0"/>
              </a:rPr>
              <a:t> та </a:t>
            </a:r>
            <a:r>
              <a:rPr lang="ru-RU" sz="1100" dirty="0" err="1">
                <a:latin typeface="Times New Roman" pitchFamily="18" charset="0"/>
                <a:cs typeface="Times New Roman" pitchFamily="18" charset="0"/>
              </a:rPr>
              <a:t>оформлення</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творчих</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робіт</a:t>
            </a:r>
            <a:r>
              <a:rPr lang="ru-RU" sz="1100" dirty="0">
                <a:latin typeface="Times New Roman" pitchFamily="18" charset="0"/>
                <a:cs typeface="Times New Roman" pitchFamily="18" charset="0"/>
              </a:rPr>
              <a:t> з </a:t>
            </a:r>
            <a:r>
              <a:rPr lang="ru-RU" sz="1100" dirty="0" err="1">
                <a:latin typeface="Times New Roman" pitchFamily="18" charset="0"/>
                <a:cs typeface="Times New Roman" pitchFamily="18" charset="0"/>
              </a:rPr>
              <a:t>професії</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Електрозварник</a:t>
            </a:r>
            <a:r>
              <a:rPr lang="ru-RU" sz="1100" dirty="0">
                <a:latin typeface="Times New Roman" pitchFamily="18" charset="0"/>
                <a:cs typeface="Times New Roman" pitchFamily="18" charset="0"/>
              </a:rPr>
              <a:t> ручного </a:t>
            </a:r>
            <a:r>
              <a:rPr lang="ru-RU" sz="1100" dirty="0" err="1">
                <a:latin typeface="Times New Roman" pitchFamily="18" charset="0"/>
                <a:cs typeface="Times New Roman" pitchFamily="18" charset="0"/>
              </a:rPr>
              <a:t>зварювання</a:t>
            </a:r>
            <a:r>
              <a:rPr lang="ru-RU" sz="1100" dirty="0">
                <a:latin typeface="Times New Roman" pitchFamily="18" charset="0"/>
                <a:cs typeface="Times New Roman" pitchFamily="18" charset="0"/>
              </a:rPr>
              <a:t>; коваль ручного </a:t>
            </a:r>
            <a:r>
              <a:rPr lang="ru-RU" sz="1100" dirty="0" err="1">
                <a:latin typeface="Times New Roman" pitchFamily="18" charset="0"/>
                <a:cs typeface="Times New Roman" pitchFamily="18" charset="0"/>
              </a:rPr>
              <a:t>кування</a:t>
            </a:r>
            <a:r>
              <a:rPr lang="ru-RU" sz="1100" dirty="0">
                <a:latin typeface="Times New Roman" pitchFamily="18" charset="0"/>
                <a:cs typeface="Times New Roman" pitchFamily="18" charset="0"/>
              </a:rPr>
              <a:t>» на </a:t>
            </a:r>
            <a:r>
              <a:rPr lang="ru-RU" sz="1100" dirty="0" err="1">
                <a:latin typeface="Times New Roman" pitchFamily="18" charset="0"/>
                <a:cs typeface="Times New Roman" pitchFamily="18" charset="0"/>
              </a:rPr>
              <a:t>обласний</a:t>
            </a:r>
            <a:r>
              <a:rPr lang="ru-RU" sz="1100" dirty="0">
                <a:latin typeface="Times New Roman" pitchFamily="18" charset="0"/>
                <a:cs typeface="Times New Roman" pitchFamily="18" charset="0"/>
              </a:rPr>
              <a:t> конкурс </a:t>
            </a:r>
            <a:r>
              <a:rPr lang="uk-UA" sz="1100" dirty="0">
                <a:latin typeface="Times New Roman" pitchFamily="18" charset="0"/>
                <a:cs typeface="Times New Roman" pitchFamily="18" charset="0"/>
              </a:rPr>
              <a:t>на кращий освітній контент у ЗП(ПТ)О з професійної підготовки </a:t>
            </a:r>
            <a:r>
              <a:rPr lang="ru-RU" sz="1100" dirty="0">
                <a:latin typeface="Times New Roman" pitchFamily="18" charset="0"/>
                <a:cs typeface="Times New Roman" pitchFamily="18" charset="0"/>
              </a:rPr>
              <a:t> та на  </a:t>
            </a:r>
            <a:r>
              <a:rPr lang="ru-RU" sz="1100" dirty="0" err="1">
                <a:latin typeface="Times New Roman" pitchFamily="18" charset="0"/>
                <a:cs typeface="Times New Roman" pitchFamily="18" charset="0"/>
              </a:rPr>
              <a:t>Всеукраїнський</a:t>
            </a:r>
            <a:r>
              <a:rPr lang="ru-RU" sz="1100" dirty="0">
                <a:latin typeface="Times New Roman" pitchFamily="18" charset="0"/>
                <a:cs typeface="Times New Roman" pitchFamily="18" charset="0"/>
              </a:rPr>
              <a:t> конкурс «Планета ІТ».</a:t>
            </a:r>
          </a:p>
          <a:p>
            <a:pPr algn="just"/>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Стьопкін</a:t>
            </a:r>
            <a:r>
              <a:rPr lang="ru-RU" sz="1100" dirty="0" smtClean="0">
                <a:latin typeface="Times New Roman" pitchFamily="18" charset="0"/>
                <a:cs typeface="Times New Roman" pitchFamily="18" charset="0"/>
              </a:rPr>
              <a:t> </a:t>
            </a:r>
            <a:r>
              <a:rPr lang="ru-RU" sz="1100" dirty="0">
                <a:latin typeface="Times New Roman" pitchFamily="18" charset="0"/>
                <a:cs typeface="Times New Roman" pitchFamily="18" charset="0"/>
              </a:rPr>
              <a:t>А.О. </a:t>
            </a:r>
            <a:r>
              <a:rPr lang="ru-RU" sz="1100" dirty="0" err="1">
                <a:latin typeface="Times New Roman" pitchFamily="18" charset="0"/>
                <a:cs typeface="Times New Roman" pitchFamily="18" charset="0"/>
              </a:rPr>
              <a:t>виготовив</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елементи</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ланшафту</a:t>
            </a:r>
            <a:r>
              <a:rPr lang="ru-RU" sz="1100" dirty="0">
                <a:latin typeface="Times New Roman" pitchFamily="18" charset="0"/>
                <a:cs typeface="Times New Roman" pitchFamily="18" charset="0"/>
              </a:rPr>
              <a:t> для </a:t>
            </a:r>
            <a:r>
              <a:rPr lang="ru-RU" sz="1100" dirty="0" err="1">
                <a:latin typeface="Times New Roman" pitchFamily="18" charset="0"/>
                <a:cs typeface="Times New Roman" pitchFamily="18" charset="0"/>
              </a:rPr>
              <a:t>обласної</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конкурсної</a:t>
            </a:r>
            <a:r>
              <a:rPr lang="ru-RU" sz="1100" dirty="0">
                <a:latin typeface="Times New Roman" pitchFamily="18" charset="0"/>
                <a:cs typeface="Times New Roman" pitchFamily="18" charset="0"/>
              </a:rPr>
              <a:t> </a:t>
            </a:r>
            <a:r>
              <a:rPr lang="ru-RU" sz="1100" dirty="0" err="1">
                <a:latin typeface="Times New Roman" pitchFamily="18" charset="0"/>
                <a:cs typeface="Times New Roman" pitchFamily="18" charset="0"/>
              </a:rPr>
              <a:t>роботи</a:t>
            </a:r>
            <a:r>
              <a:rPr lang="ru-RU" sz="1100" dirty="0">
                <a:latin typeface="Times New Roman" pitchFamily="18" charset="0"/>
                <a:cs typeface="Times New Roman" pitchFamily="18" charset="0"/>
              </a:rPr>
              <a:t> Техно-арт «</a:t>
            </a:r>
            <a:r>
              <a:rPr lang="ru-RU" sz="1100" dirty="0" err="1">
                <a:latin typeface="Times New Roman" pitchFamily="18" charset="0"/>
                <a:cs typeface="Times New Roman" pitchFamily="18" charset="0"/>
              </a:rPr>
              <a:t>Будинок</a:t>
            </a:r>
            <a:r>
              <a:rPr lang="ru-RU" sz="1100" dirty="0">
                <a:latin typeface="Times New Roman" pitchFamily="18" charset="0"/>
                <a:cs typeface="Times New Roman" pitchFamily="18" charset="0"/>
              </a:rPr>
              <a:t> з </a:t>
            </a:r>
            <a:r>
              <a:rPr lang="ru-RU" sz="1100" dirty="0" err="1">
                <a:latin typeface="Times New Roman" pitchFamily="18" charset="0"/>
                <a:cs typeface="Times New Roman" pitchFamily="18" charset="0"/>
              </a:rPr>
              <a:t>елементами</a:t>
            </a:r>
            <a:r>
              <a:rPr lang="ru-RU" sz="1100" dirty="0">
                <a:latin typeface="Times New Roman" pitchFamily="18" charset="0"/>
                <a:cs typeface="Times New Roman" pitchFamily="18" charset="0"/>
              </a:rPr>
              <a:t> ландшафту», яка </a:t>
            </a:r>
            <a:r>
              <a:rPr lang="ru-RU" sz="1100" dirty="0" err="1">
                <a:latin typeface="Times New Roman" pitchFamily="18" charset="0"/>
                <a:cs typeface="Times New Roman" pitchFamily="18" charset="0"/>
              </a:rPr>
              <a:t>здобула</a:t>
            </a:r>
            <a:r>
              <a:rPr lang="ru-RU" sz="1100" dirty="0">
                <a:latin typeface="Times New Roman" pitchFamily="18" charset="0"/>
                <a:cs typeface="Times New Roman" pitchFamily="18" charset="0"/>
              </a:rPr>
              <a:t> І </a:t>
            </a:r>
            <a:r>
              <a:rPr lang="ru-RU" sz="1100" dirty="0" err="1" smtClean="0">
                <a:latin typeface="Times New Roman" pitchFamily="18" charset="0"/>
                <a:cs typeface="Times New Roman" pitchFamily="18" charset="0"/>
              </a:rPr>
              <a:t>місце</a:t>
            </a:r>
            <a:r>
              <a:rPr lang="ru-RU" sz="1100" dirty="0">
                <a:latin typeface="Times New Roman" pitchFamily="18" charset="0"/>
                <a:cs typeface="Times New Roman" pitchFamily="18" charset="0"/>
              </a:rPr>
              <a:t> </a:t>
            </a:r>
            <a:r>
              <a:rPr lang="ru-RU" sz="1100" dirty="0" smtClean="0">
                <a:latin typeface="Times New Roman" pitchFamily="18" charset="0"/>
                <a:cs typeface="Times New Roman" pitchFamily="18" charset="0"/>
              </a:rPr>
              <a:t>та </a:t>
            </a:r>
            <a:r>
              <a:rPr lang="ru-RU" sz="1100" dirty="0" err="1" smtClean="0">
                <a:latin typeface="Times New Roman" pitchFamily="18" charset="0"/>
                <a:cs typeface="Times New Roman" pitchFamily="18" charset="0"/>
              </a:rPr>
              <a:t>під</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його</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керівництвом</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Коробейко</a:t>
            </a:r>
            <a:r>
              <a:rPr lang="ru-RU" sz="1100" dirty="0" smtClean="0">
                <a:latin typeface="Times New Roman" pitchFamily="18" charset="0"/>
                <a:cs typeface="Times New Roman" pitchFamily="18" charset="0"/>
              </a:rPr>
              <a:t> Василь </a:t>
            </a:r>
            <a:r>
              <a:rPr lang="ru-RU" sz="1100" dirty="0" err="1" smtClean="0">
                <a:latin typeface="Times New Roman" pitchFamily="18" charset="0"/>
                <a:cs typeface="Times New Roman" pitchFamily="18" charset="0"/>
              </a:rPr>
              <a:t>виготовив</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творчу</a:t>
            </a:r>
            <a:r>
              <a:rPr lang="ru-RU" sz="1100" dirty="0" smtClean="0">
                <a:latin typeface="Times New Roman" pitchFamily="18" charset="0"/>
                <a:cs typeface="Times New Roman" pitchFamily="18" charset="0"/>
              </a:rPr>
              <a:t> роботу на </a:t>
            </a:r>
            <a:r>
              <a:rPr lang="ru-RU" sz="1100" dirty="0" err="1" smtClean="0">
                <a:latin typeface="Times New Roman" pitchFamily="18" charset="0"/>
                <a:cs typeface="Times New Roman" pitchFamily="18" charset="0"/>
              </a:rPr>
              <a:t>обласну</a:t>
            </a:r>
            <a:r>
              <a:rPr lang="ru-RU" sz="1100" dirty="0" smtClean="0">
                <a:latin typeface="Times New Roman" pitchFamily="18" charset="0"/>
                <a:cs typeface="Times New Roman" pitchFamily="18" charset="0"/>
              </a:rPr>
              <a:t> </a:t>
            </a:r>
            <a:r>
              <a:rPr lang="ru-RU" sz="1100" dirty="0" err="1" smtClean="0">
                <a:latin typeface="Times New Roman" pitchFamily="18" charset="0"/>
                <a:cs typeface="Times New Roman" pitchFamily="18" charset="0"/>
              </a:rPr>
              <a:t>виставку</a:t>
            </a:r>
            <a:r>
              <a:rPr lang="uk-UA" sz="1100" b="1" i="1" dirty="0"/>
              <a:t> </a:t>
            </a:r>
            <a:r>
              <a:rPr lang="uk-UA" sz="1100" b="1" i="1" dirty="0">
                <a:latin typeface="Times New Roman" pitchFamily="18" charset="0"/>
                <a:cs typeface="Times New Roman" pitchFamily="18" charset="0"/>
              </a:rPr>
              <a:t>«Виготовлення</a:t>
            </a:r>
            <a:r>
              <a:rPr lang="uk-UA" sz="1100" b="1" dirty="0">
                <a:latin typeface="Times New Roman" pitchFamily="18" charset="0"/>
                <a:cs typeface="Times New Roman" pitchFamily="18" charset="0"/>
              </a:rPr>
              <a:t> </a:t>
            </a:r>
            <a:r>
              <a:rPr lang="ru-RU" sz="1100" b="1" i="1" dirty="0">
                <a:latin typeface="Times New Roman" pitchFamily="18" charset="0"/>
                <a:cs typeface="Times New Roman" pitchFamily="18" charset="0"/>
              </a:rPr>
              <a:t>кованого декору</a:t>
            </a:r>
            <a:r>
              <a:rPr lang="uk-UA" sz="1100" b="1" dirty="0">
                <a:latin typeface="Times New Roman" pitchFamily="18" charset="0"/>
                <a:cs typeface="Times New Roman" pitchFamily="18" charset="0"/>
              </a:rPr>
              <a:t>   </a:t>
            </a:r>
            <a:r>
              <a:rPr lang="ru-RU" sz="1100" b="1" i="1" dirty="0">
                <a:latin typeface="Times New Roman" pitchFamily="18" charset="0"/>
                <a:cs typeface="Times New Roman" pitchFamily="18" charset="0"/>
              </a:rPr>
              <a:t>до </a:t>
            </a:r>
            <a:r>
              <a:rPr lang="ru-RU" sz="1100" b="1" i="1" dirty="0" err="1">
                <a:latin typeface="Times New Roman" pitchFamily="18" charset="0"/>
                <a:cs typeface="Times New Roman" pitchFamily="18" charset="0"/>
              </a:rPr>
              <a:t>композиції</a:t>
            </a:r>
            <a:r>
              <a:rPr lang="ru-RU" sz="1100" b="1" i="1" dirty="0">
                <a:latin typeface="Times New Roman" pitchFamily="18" charset="0"/>
                <a:cs typeface="Times New Roman" pitchFamily="18" charset="0"/>
              </a:rPr>
              <a:t> </a:t>
            </a:r>
            <a:r>
              <a:rPr lang="ru-RU" sz="1100" b="1" i="1" dirty="0" smtClean="0">
                <a:latin typeface="Times New Roman" pitchFamily="18" charset="0"/>
                <a:cs typeface="Times New Roman" pitchFamily="18" charset="0"/>
              </a:rPr>
              <a:t> </a:t>
            </a:r>
            <a:r>
              <a:rPr lang="ru-RU" sz="1100" b="1" i="1" dirty="0" err="1" smtClean="0">
                <a:latin typeface="Times New Roman" pitchFamily="18" charset="0"/>
                <a:cs typeface="Times New Roman" pitchFamily="18" charset="0"/>
              </a:rPr>
              <a:t>фотозони</a:t>
            </a:r>
            <a:r>
              <a:rPr lang="ru-RU" sz="1100" b="1" i="1" dirty="0" smtClean="0">
                <a:latin typeface="Times New Roman" pitchFamily="18" charset="0"/>
                <a:cs typeface="Times New Roman" pitchFamily="18" charset="0"/>
              </a:rPr>
              <a:t> «</a:t>
            </a:r>
            <a:r>
              <a:rPr lang="ru-RU" sz="1100" b="1" i="1" dirty="0" err="1" smtClean="0">
                <a:latin typeface="Times New Roman" pitchFamily="18" charset="0"/>
                <a:cs typeface="Times New Roman" pitchFamily="18" charset="0"/>
              </a:rPr>
              <a:t>Мальовнича</a:t>
            </a:r>
            <a:r>
              <a:rPr lang="ru-RU" sz="1100" b="1" i="1" dirty="0" smtClean="0">
                <a:latin typeface="Times New Roman" pitchFamily="18" charset="0"/>
                <a:cs typeface="Times New Roman" pitchFamily="18" charset="0"/>
              </a:rPr>
              <a:t> </a:t>
            </a:r>
            <a:r>
              <a:rPr lang="ru-RU" sz="1100" b="1" i="1" dirty="0" err="1">
                <a:latin typeface="Times New Roman" pitchFamily="18" charset="0"/>
                <a:cs typeface="Times New Roman" pitchFamily="18" charset="0"/>
              </a:rPr>
              <a:t>Україна</a:t>
            </a:r>
            <a:r>
              <a:rPr lang="ru-RU" sz="1100" b="1" i="1" dirty="0">
                <a:latin typeface="Times New Roman" pitchFamily="18" charset="0"/>
                <a:cs typeface="Times New Roman" pitchFamily="18" charset="0"/>
              </a:rPr>
              <a:t> – </a:t>
            </a:r>
            <a:r>
              <a:rPr lang="ru-RU" sz="1100" b="1" i="1" dirty="0" err="1">
                <a:latin typeface="Times New Roman" pitchFamily="18" charset="0"/>
                <a:cs typeface="Times New Roman" pitchFamily="18" charset="0"/>
              </a:rPr>
              <a:t>сучасні</a:t>
            </a:r>
            <a:r>
              <a:rPr lang="ru-RU" sz="1100" b="1" i="1" dirty="0">
                <a:latin typeface="Times New Roman" pitchFamily="18" charset="0"/>
                <a:cs typeface="Times New Roman" pitchFamily="18" charset="0"/>
              </a:rPr>
              <a:t> </a:t>
            </a:r>
            <a:r>
              <a:rPr lang="ru-RU" sz="1100" b="1" i="1" dirty="0" err="1">
                <a:latin typeface="Times New Roman" pitchFamily="18" charset="0"/>
                <a:cs typeface="Times New Roman" pitchFamily="18" charset="0"/>
              </a:rPr>
              <a:t>традиції</a:t>
            </a:r>
            <a:r>
              <a:rPr lang="ru-RU" sz="1100" b="1" i="1" dirty="0">
                <a:latin typeface="Times New Roman" pitchFamily="18" charset="0"/>
                <a:cs typeface="Times New Roman" pitchFamily="18" charset="0"/>
              </a:rPr>
              <a:t> </a:t>
            </a:r>
            <a:r>
              <a:rPr lang="ru-RU" sz="1100" b="1" i="1" dirty="0" err="1" smtClean="0">
                <a:latin typeface="Times New Roman" pitchFamily="18" charset="0"/>
                <a:cs typeface="Times New Roman" pitchFamily="18" charset="0"/>
              </a:rPr>
              <a:t>Лісоводчини</a:t>
            </a:r>
            <a:r>
              <a:rPr lang="ru-RU" sz="1100" b="1" i="1" dirty="0" smtClean="0">
                <a:latin typeface="Times New Roman" pitchFamily="18" charset="0"/>
                <a:cs typeface="Times New Roman" pitchFamily="18" charset="0"/>
              </a:rPr>
              <a:t>».</a:t>
            </a:r>
            <a:endParaRPr lang="ru-RU" sz="1100" dirty="0">
              <a:latin typeface="Times New Roman" pitchFamily="18" charset="0"/>
              <a:cs typeface="Times New Roman" pitchFamily="18" charset="0"/>
            </a:endParaRPr>
          </a:p>
        </p:txBody>
      </p:sp>
    </p:spTree>
    <p:extLst>
      <p:ext uri="{BB962C8B-B14F-4D97-AF65-F5344CB8AC3E}">
        <p14:creationId xmlns:p14="http://schemas.microsoft.com/office/powerpoint/2010/main" val="16270162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987824" y="332656"/>
            <a:ext cx="5976664" cy="1152128"/>
          </a:xfrm>
        </p:spPr>
        <p:txBody>
          <a:bodyPr>
            <a:normAutofit fontScale="90000"/>
          </a:bodyPr>
          <a:lstStyle/>
          <a:p>
            <a:pPr algn="l">
              <a:spcBef>
                <a:spcPts val="0"/>
              </a:spcBef>
            </a:pP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МК ІПП </a:t>
            </a:r>
            <a:r>
              <a:rPr lang="ru-RU"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будівельних</a:t>
            </a: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професій</a:t>
            </a: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та </a:t>
            </a:r>
            <a:r>
              <a:rPr lang="ru-RU"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сфери</a:t>
            </a: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4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послуг</a:t>
            </a: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r>
            <a:b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uk-UA" sz="1000" dirty="0" smtClean="0">
                <a:solidFill>
                  <a:prstClr val="black"/>
                </a:solidFill>
                <a:latin typeface="Times New Roman" pitchFamily="18" charset="0"/>
                <a:ea typeface="+mn-ea"/>
                <a:cs typeface="Times New Roman" pitchFamily="18" charset="0"/>
              </a:rPr>
              <a:t>Методична </a:t>
            </a:r>
            <a:r>
              <a:rPr lang="uk-UA" sz="1000" dirty="0">
                <a:solidFill>
                  <a:prstClr val="black"/>
                </a:solidFill>
                <a:latin typeface="Times New Roman" pitchFamily="18" charset="0"/>
                <a:ea typeface="+mn-ea"/>
                <a:cs typeface="Times New Roman" pitchFamily="18" charset="0"/>
              </a:rPr>
              <a:t>робота з педагогічними працівниками була спрямована на реалізацію  методичної проблеми  «Ефективність впровадження інноваційних здоров’я </a:t>
            </a:r>
            <a:r>
              <a:rPr lang="uk-UA" sz="1000" dirty="0" err="1">
                <a:solidFill>
                  <a:prstClr val="black"/>
                </a:solidFill>
                <a:latin typeface="Times New Roman" pitchFamily="18" charset="0"/>
                <a:ea typeface="+mn-ea"/>
                <a:cs typeface="Times New Roman" pitchFamily="18" charset="0"/>
              </a:rPr>
              <a:t>зберігаючих</a:t>
            </a:r>
            <a:r>
              <a:rPr lang="uk-UA" sz="1000" dirty="0">
                <a:solidFill>
                  <a:prstClr val="black"/>
                </a:solidFill>
                <a:latin typeface="Times New Roman" pitchFamily="18" charset="0"/>
                <a:ea typeface="+mn-ea"/>
                <a:cs typeface="Times New Roman" pitchFamily="18" charset="0"/>
              </a:rPr>
              <a:t> технологій на уроках професійно-теоретичної та професійно-практичної підготовки».</a:t>
            </a:r>
            <a:r>
              <a:rPr lang="ru-RU" sz="1000" dirty="0">
                <a:solidFill>
                  <a:prstClr val="black"/>
                </a:solidFill>
                <a:latin typeface="Times New Roman" pitchFamily="18" charset="0"/>
                <a:ea typeface="+mn-ea"/>
                <a:cs typeface="Times New Roman" pitchFamily="18" charset="0"/>
              </a:rPr>
              <a:t/>
            </a:r>
            <a:br>
              <a:rPr lang="ru-RU" sz="1000" dirty="0">
                <a:solidFill>
                  <a:prstClr val="black"/>
                </a:solidFill>
                <a:latin typeface="Times New Roman" pitchFamily="18" charset="0"/>
                <a:ea typeface="+mn-ea"/>
                <a:cs typeface="Times New Roman" pitchFamily="18" charset="0"/>
              </a:rPr>
            </a:br>
            <a:r>
              <a:rPr lang="ru-RU" sz="1000" dirty="0" smtClean="0">
                <a:solidFill>
                  <a:prstClr val="black"/>
                </a:solidFill>
                <a:latin typeface="Times New Roman" pitchFamily="18" charset="0"/>
                <a:ea typeface="+mn-ea"/>
                <a:cs typeface="Times New Roman" pitchFamily="18" charset="0"/>
              </a:rPr>
              <a:t>      </a:t>
            </a:r>
            <a:r>
              <a:rPr lang="uk-UA" sz="1000" dirty="0" smtClean="0">
                <a:solidFill>
                  <a:prstClr val="black"/>
                </a:solidFill>
                <a:latin typeface="Times New Roman" pitchFamily="18" charset="0"/>
                <a:ea typeface="+mn-ea"/>
                <a:cs typeface="Times New Roman" pitchFamily="18" charset="0"/>
              </a:rPr>
              <a:t>29-30 </a:t>
            </a:r>
            <a:r>
              <a:rPr lang="uk-UA" sz="1000" dirty="0">
                <a:solidFill>
                  <a:prstClr val="black"/>
                </a:solidFill>
                <a:latin typeface="Times New Roman" pitchFamily="18" charset="0"/>
                <a:ea typeface="+mn-ea"/>
                <a:cs typeface="Times New Roman" pitchFamily="18" charset="0"/>
              </a:rPr>
              <a:t>серпня відбувся Всеукраїнський творчий конкурс "До 32-ї річниці Незалежності </a:t>
            </a:r>
            <a:r>
              <a:rPr lang="uk-UA" sz="1000" dirty="0" smtClean="0">
                <a:solidFill>
                  <a:prstClr val="black"/>
                </a:solidFill>
                <a:latin typeface="Times New Roman" pitchFamily="18" charset="0"/>
                <a:ea typeface="+mn-ea"/>
                <a:cs typeface="Times New Roman" pitchFamily="18" charset="0"/>
              </a:rPr>
              <a:t>України«, на якому була представлена </a:t>
            </a:r>
            <a:r>
              <a:rPr lang="uk-UA" sz="1000" dirty="0" err="1" smtClean="0">
                <a:solidFill>
                  <a:prstClr val="black"/>
                </a:solidFill>
                <a:latin typeface="Times New Roman" pitchFamily="18" charset="0"/>
                <a:ea typeface="+mn-ea"/>
                <a:cs typeface="Times New Roman" pitchFamily="18" charset="0"/>
              </a:rPr>
              <a:t>колекцієя</a:t>
            </a:r>
            <a:r>
              <a:rPr lang="uk-UA" sz="1000" dirty="0" smtClean="0">
                <a:solidFill>
                  <a:prstClr val="black"/>
                </a:solidFill>
                <a:latin typeface="Times New Roman" pitchFamily="18" charset="0"/>
                <a:ea typeface="+mn-ea"/>
                <a:cs typeface="Times New Roman" pitchFamily="18" charset="0"/>
              </a:rPr>
              <a:t> «Незалежна</a:t>
            </a:r>
            <a:r>
              <a:rPr lang="uk-UA" sz="1000" dirty="0">
                <a:solidFill>
                  <a:prstClr val="black"/>
                </a:solidFill>
                <a:latin typeface="Times New Roman" pitchFamily="18" charset="0"/>
                <a:ea typeface="+mn-ea"/>
                <a:cs typeface="Times New Roman" pitchFamily="18" charset="0"/>
              </a:rPr>
              <a:t>» -</a:t>
            </a:r>
            <a:r>
              <a:rPr lang="uk-UA" sz="1000" dirty="0" smtClean="0">
                <a:solidFill>
                  <a:prstClr val="black"/>
                </a:solidFill>
                <a:latin typeface="Times New Roman" pitchFamily="18" charset="0"/>
                <a:ea typeface="+mn-ea"/>
                <a:cs typeface="Times New Roman" pitchFamily="18" charset="0"/>
              </a:rPr>
              <a:t> </a:t>
            </a:r>
            <a:r>
              <a:rPr lang="uk-UA" sz="1000" dirty="0">
                <a:solidFill>
                  <a:prstClr val="black"/>
                </a:solidFill>
                <a:latin typeface="Times New Roman" pitchFamily="18" charset="0"/>
                <a:ea typeface="+mn-ea"/>
                <a:cs typeface="Times New Roman" pitchFamily="18" charset="0"/>
              </a:rPr>
              <a:t>нагородженні Дипломом І </a:t>
            </a:r>
            <a:r>
              <a:rPr lang="uk-UA" sz="1000" dirty="0" err="1">
                <a:solidFill>
                  <a:prstClr val="black"/>
                </a:solidFill>
                <a:latin typeface="Times New Roman" pitchFamily="18" charset="0"/>
                <a:ea typeface="+mn-ea"/>
                <a:cs typeface="Times New Roman" pitchFamily="18" charset="0"/>
              </a:rPr>
              <a:t>ступення</a:t>
            </a:r>
            <a:r>
              <a:rPr lang="uk-UA" sz="1000" dirty="0">
                <a:solidFill>
                  <a:prstClr val="black"/>
                </a:solidFill>
                <a:latin typeface="Times New Roman" pitchFamily="18" charset="0"/>
                <a:ea typeface="+mn-ea"/>
                <a:cs typeface="Times New Roman" pitchFamily="18" charset="0"/>
              </a:rPr>
              <a:t>.</a:t>
            </a:r>
            <a:r>
              <a:rPr lang="ru-RU" sz="1000" dirty="0">
                <a:solidFill>
                  <a:prstClr val="black"/>
                </a:solidFill>
                <a:latin typeface="Times New Roman" pitchFamily="18" charset="0"/>
                <a:ea typeface="+mn-ea"/>
                <a:cs typeface="Times New Roman" pitchFamily="18" charset="0"/>
              </a:rPr>
              <a:t/>
            </a:r>
            <a:br>
              <a:rPr lang="ru-RU" sz="1000" dirty="0">
                <a:solidFill>
                  <a:prstClr val="black"/>
                </a:solidFill>
                <a:latin typeface="Times New Roman" pitchFamily="18" charset="0"/>
                <a:ea typeface="+mn-ea"/>
                <a:cs typeface="Times New Roman" pitchFamily="18" charset="0"/>
              </a:rPr>
            </a:br>
            <a:r>
              <a:rPr lang="ru-RU" sz="1000" dirty="0" smtClean="0">
                <a:solidFill>
                  <a:prstClr val="black"/>
                </a:solidFill>
                <a:latin typeface="Times New Roman" pitchFamily="18" charset="0"/>
                <a:ea typeface="+mn-ea"/>
                <a:cs typeface="Times New Roman" pitchFamily="18" charset="0"/>
              </a:rPr>
              <a:t>     Члени МК </a:t>
            </a:r>
            <a:r>
              <a:rPr lang="uk-UA" sz="1000" dirty="0" smtClean="0">
                <a:solidFill>
                  <a:prstClr val="black"/>
                </a:solidFill>
                <a:latin typeface="Times New Roman" pitchFamily="18" charset="0"/>
                <a:ea typeface="+mn-ea"/>
                <a:cs typeface="Times New Roman" pitchFamily="18" charset="0"/>
              </a:rPr>
              <a:t>брали </a:t>
            </a:r>
            <a:r>
              <a:rPr lang="uk-UA" sz="1000" dirty="0">
                <a:solidFill>
                  <a:prstClr val="black"/>
                </a:solidFill>
                <a:latin typeface="Times New Roman" pitchFamily="18" charset="0"/>
                <a:ea typeface="+mn-ea"/>
                <a:cs typeface="Times New Roman" pitchFamily="18" charset="0"/>
              </a:rPr>
              <a:t>участь у розробці та оформленні навчально-плануючої документації з </a:t>
            </a:r>
            <a:r>
              <a:rPr lang="uk-UA" sz="1000" dirty="0" smtClean="0">
                <a:solidFill>
                  <a:prstClr val="black"/>
                </a:solidFill>
                <a:latin typeface="Times New Roman" pitchFamily="18" charset="0"/>
                <a:ea typeface="+mn-ea"/>
                <a:cs typeface="Times New Roman" pitchFamily="18" charset="0"/>
              </a:rPr>
              <a:t>професії «Кравець»  </a:t>
            </a:r>
            <a:r>
              <a:rPr lang="uk-UA" sz="1000" dirty="0">
                <a:solidFill>
                  <a:prstClr val="black"/>
                </a:solidFill>
                <a:latin typeface="Times New Roman" pitchFamily="18" charset="0"/>
                <a:ea typeface="+mn-ea"/>
                <a:cs typeface="Times New Roman" pitchFamily="18" charset="0"/>
              </a:rPr>
              <a:t>за новим стандартом.</a:t>
            </a:r>
            <a:r>
              <a:rPr lang="ru-RU" sz="1000" dirty="0">
                <a:solidFill>
                  <a:prstClr val="black"/>
                </a:solidFill>
                <a:latin typeface="Times New Roman" pitchFamily="18" charset="0"/>
                <a:ea typeface="+mn-ea"/>
                <a:cs typeface="Times New Roman" pitchFamily="18" charset="0"/>
              </a:rPr>
              <a:t/>
            </a:r>
            <a:br>
              <a:rPr lang="ru-RU" sz="1000" dirty="0">
                <a:solidFill>
                  <a:prstClr val="black"/>
                </a:solidFill>
                <a:latin typeface="Times New Roman" pitchFamily="18" charset="0"/>
                <a:ea typeface="+mn-ea"/>
                <a:cs typeface="Times New Roman" pitchFamily="18" charset="0"/>
              </a:rPr>
            </a:br>
            <a:r>
              <a:rPr lang="ru-RU" sz="1000" dirty="0" smtClean="0">
                <a:solidFill>
                  <a:prstClr val="black"/>
                </a:solidFill>
                <a:latin typeface="Times New Roman" pitchFamily="18" charset="0"/>
                <a:ea typeface="+mn-ea"/>
                <a:cs typeface="Times New Roman" pitchFamily="18" charset="0"/>
              </a:rPr>
              <a:t>     </a:t>
            </a:r>
            <a:r>
              <a:rPr lang="uk-UA" sz="1000" dirty="0" smtClean="0">
                <a:solidFill>
                  <a:prstClr val="black"/>
                </a:solidFill>
                <a:latin typeface="Times New Roman" pitchFamily="18" charset="0"/>
                <a:ea typeface="+mn-ea"/>
                <a:cs typeface="Times New Roman" pitchFamily="18" charset="0"/>
              </a:rPr>
              <a:t>У </a:t>
            </a:r>
            <a:r>
              <a:rPr lang="uk-UA" sz="1000" dirty="0">
                <a:solidFill>
                  <a:prstClr val="black"/>
                </a:solidFill>
                <a:latin typeface="Times New Roman" pitchFamily="18" charset="0"/>
                <a:ea typeface="+mn-ea"/>
                <a:cs typeface="Times New Roman" pitchFamily="18" charset="0"/>
              </a:rPr>
              <a:t>листопаді проведено відкриті уроки під час методичного місячника</a:t>
            </a:r>
            <a:r>
              <a:rPr lang="uk-UA" sz="1000" dirty="0" smtClean="0">
                <a:solidFill>
                  <a:prstClr val="black"/>
                </a:solidFill>
                <a:latin typeface="Times New Roman" pitchFamily="18" charset="0"/>
                <a:ea typeface="+mn-ea"/>
                <a:cs typeface="Times New Roman" pitchFamily="18" charset="0"/>
              </a:rPr>
              <a:t>.</a:t>
            </a:r>
            <a:r>
              <a:rPr lang="uk-UA" sz="1000" dirty="0">
                <a:latin typeface="Times New Roman" pitchFamily="18" charset="0"/>
                <a:cs typeface="Times New Roman" pitchFamily="18" charset="0"/>
              </a:rPr>
              <a:t> </a:t>
            </a:r>
            <a:r>
              <a:rPr lang="uk-UA" sz="1000" dirty="0">
                <a:solidFill>
                  <a:schemeClr val="tx1"/>
                </a:solidFill>
                <a:latin typeface="Times New Roman" pitchFamily="18" charset="0"/>
                <a:cs typeface="Times New Roman" pitchFamily="18" charset="0"/>
              </a:rPr>
              <a:t>Як підсумок методичного місячника </a:t>
            </a:r>
            <a:r>
              <a:rPr lang="uk-UA" sz="1000" dirty="0" err="1">
                <a:solidFill>
                  <a:schemeClr val="tx1"/>
                </a:solidFill>
                <a:latin typeface="Times New Roman" pitchFamily="18" charset="0"/>
                <a:cs typeface="Times New Roman" pitchFamily="18" charset="0"/>
              </a:rPr>
              <a:t>проведенно</a:t>
            </a:r>
            <a:r>
              <a:rPr lang="uk-UA" sz="1000" dirty="0">
                <a:solidFill>
                  <a:schemeClr val="tx1"/>
                </a:solidFill>
                <a:latin typeface="Times New Roman" pitchFamily="18" charset="0"/>
                <a:cs typeface="Times New Roman" pitchFamily="18" charset="0"/>
              </a:rPr>
              <a:t> засідання методичної комісії у вигляді "Педагогічного </a:t>
            </a:r>
            <a:r>
              <a:rPr lang="uk-UA" sz="1000" dirty="0" err="1">
                <a:solidFill>
                  <a:schemeClr val="tx1"/>
                </a:solidFill>
                <a:latin typeface="Times New Roman" pitchFamily="18" charset="0"/>
                <a:cs typeface="Times New Roman" pitchFamily="18" charset="0"/>
              </a:rPr>
              <a:t>квесту</a:t>
            </a:r>
            <a:r>
              <a:rPr lang="uk-UA" sz="1000" dirty="0">
                <a:solidFill>
                  <a:schemeClr val="tx1"/>
                </a:solidFill>
                <a:latin typeface="Times New Roman" pitchFamily="18" charset="0"/>
                <a:cs typeface="Times New Roman" pitchFamily="18" charset="0"/>
              </a:rPr>
              <a:t>".</a:t>
            </a:r>
            <a:r>
              <a:rPr lang="ru-RU" sz="1000" dirty="0">
                <a:solidFill>
                  <a:schemeClr val="tx1"/>
                </a:solidFill>
                <a:latin typeface="Times New Roman" pitchFamily="18" charset="0"/>
                <a:cs typeface="Times New Roman" pitchFamily="18" charset="0"/>
              </a:rPr>
              <a:t/>
            </a:r>
            <a:br>
              <a:rPr lang="ru-RU" sz="1000" dirty="0">
                <a:solidFill>
                  <a:schemeClr val="tx1"/>
                </a:solidFill>
                <a:latin typeface="Times New Roman" pitchFamily="18" charset="0"/>
                <a:cs typeface="Times New Roman" pitchFamily="18" charset="0"/>
              </a:rPr>
            </a:br>
            <a:r>
              <a:rPr lang="uk-UA" sz="1000" dirty="0" smtClean="0">
                <a:solidFill>
                  <a:schemeClr val="tx1"/>
                </a:solidFill>
                <a:latin typeface="Times New Roman" pitchFamily="18" charset="0"/>
                <a:ea typeface="+mn-ea"/>
                <a:cs typeface="Times New Roman" pitchFamily="18" charset="0"/>
              </a:rPr>
              <a:t> </a:t>
            </a:r>
            <a:r>
              <a:rPr lang="ru-RU" sz="1000" dirty="0">
                <a:solidFill>
                  <a:schemeClr val="tx1"/>
                </a:solidFill>
                <a:latin typeface="Times New Roman" pitchFamily="18" charset="0"/>
                <a:ea typeface="+mn-ea"/>
                <a:cs typeface="Times New Roman" pitchFamily="18" charset="0"/>
              </a:rPr>
              <a:t/>
            </a:r>
            <a:br>
              <a:rPr lang="ru-RU" sz="1000" dirty="0">
                <a:solidFill>
                  <a:schemeClr val="tx1"/>
                </a:solidFill>
                <a:latin typeface="Times New Roman" pitchFamily="18" charset="0"/>
                <a:ea typeface="+mn-ea"/>
                <a:cs typeface="Times New Roman" pitchFamily="18" charset="0"/>
              </a:rPr>
            </a:br>
            <a:endParaRPr lang="ru-RU" sz="2400" b="1" dirty="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836" y="3524"/>
            <a:ext cx="2821988" cy="2161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65836" y="2165128"/>
            <a:ext cx="8726644" cy="4247317"/>
          </a:xfrm>
          <a:prstGeom prst="rect">
            <a:avLst/>
          </a:prstGeom>
        </p:spPr>
        <p:txBody>
          <a:bodyPr wrap="square">
            <a:spAutoFit/>
          </a:bodyPr>
          <a:lstStyle/>
          <a:p>
            <a:pPr lvl="0" algn="just"/>
            <a:r>
              <a:rPr lang="uk-UA" sz="1000" dirty="0" smtClean="0">
                <a:latin typeface="Times New Roman" pitchFamily="18" charset="0"/>
                <a:cs typeface="Times New Roman" pitchFamily="18" charset="0"/>
              </a:rPr>
              <a:t>    Ще </a:t>
            </a:r>
            <a:r>
              <a:rPr lang="uk-UA" sz="1000" dirty="0">
                <a:latin typeface="Times New Roman" pitchFamily="18" charset="0"/>
                <a:cs typeface="Times New Roman" pitchFamily="18" charset="0"/>
              </a:rPr>
              <a:t>однією перемогою закінчилася участь у Всеукраїнському творчому конкурсі «Перлина мистецтв». Дипломом за І місце та </a:t>
            </a:r>
            <a:r>
              <a:rPr lang="uk-UA" sz="1000" dirty="0" smtClean="0">
                <a:latin typeface="Times New Roman" pitchFamily="18" charset="0"/>
                <a:cs typeface="Times New Roman" pitchFamily="18" charset="0"/>
              </a:rPr>
              <a:t>медаллю </a:t>
            </a:r>
            <a:r>
              <a:rPr lang="uk-UA" sz="1000" dirty="0">
                <a:latin typeface="Times New Roman" pitchFamily="18" charset="0"/>
                <a:cs typeface="Times New Roman" pitchFamily="18" charset="0"/>
              </a:rPr>
              <a:t>відзначена колекція одягу "Цвіт нації"</a:t>
            </a:r>
            <a:endParaRPr lang="ru-RU" sz="1000" dirty="0">
              <a:latin typeface="Times New Roman" pitchFamily="18" charset="0"/>
              <a:cs typeface="Times New Roman" pitchFamily="18" charset="0"/>
            </a:endParaRPr>
          </a:p>
          <a:p>
            <a:pPr lvl="0" algn="just"/>
            <a:r>
              <a:rPr lang="uk-UA" sz="1000" dirty="0" smtClean="0">
                <a:latin typeface="Times New Roman" pitchFamily="18" charset="0"/>
                <a:cs typeface="Times New Roman" pitchFamily="18" charset="0"/>
              </a:rPr>
              <a:t>   Катерина </a:t>
            </a:r>
            <a:r>
              <a:rPr lang="uk-UA" sz="1000" dirty="0">
                <a:latin typeface="Times New Roman" pitchFamily="18" charset="0"/>
                <a:cs typeface="Times New Roman" pitchFamily="18" charset="0"/>
              </a:rPr>
              <a:t>Кобилянська взяла участь в Міжнародній науково-практичній конференції "Сучасні аспекти модернізації науки: стан, проблеми, тенденції розвитку", яка відбулася дистанційного 7 січня 2024 року в </a:t>
            </a:r>
            <a:r>
              <a:rPr lang="uk-UA" sz="1000" dirty="0" err="1">
                <a:latin typeface="Times New Roman" pitchFamily="18" charset="0"/>
                <a:cs typeface="Times New Roman" pitchFamily="18" charset="0"/>
              </a:rPr>
              <a:t>м.Солоніки</a:t>
            </a:r>
            <a:r>
              <a:rPr lang="uk-UA" sz="1000" dirty="0">
                <a:latin typeface="Times New Roman" pitchFamily="18" charset="0"/>
                <a:cs typeface="Times New Roman" pitchFamily="18" charset="0"/>
              </a:rPr>
              <a:t>, Греція</a:t>
            </a:r>
            <a:endParaRPr lang="ru-RU" sz="1000" dirty="0">
              <a:latin typeface="Times New Roman" pitchFamily="18" charset="0"/>
              <a:cs typeface="Times New Roman" pitchFamily="18" charset="0"/>
            </a:endParaRPr>
          </a:p>
          <a:p>
            <a:pPr lvl="0" algn="just"/>
            <a:r>
              <a:rPr lang="uk-UA" sz="1000" dirty="0" smtClean="0">
                <a:latin typeface="Times New Roman" pitchFamily="18" charset="0"/>
                <a:cs typeface="Times New Roman" pitchFamily="18" charset="0"/>
              </a:rPr>
              <a:t>   Творча </a:t>
            </a:r>
            <a:r>
              <a:rPr lang="uk-UA" sz="1000" dirty="0">
                <a:latin typeface="Times New Roman" pitchFamily="18" charset="0"/>
                <a:cs typeface="Times New Roman" pitchFamily="18" charset="0"/>
              </a:rPr>
              <a:t>група випускниць групи 22 кравець разом з керівником Кобилянською, взяли участь у </a:t>
            </a:r>
            <a:r>
              <a:rPr lang="uk-UA" sz="1000" dirty="0" err="1">
                <a:latin typeface="Times New Roman" pitchFamily="18" charset="0"/>
                <a:cs typeface="Times New Roman" pitchFamily="18" charset="0"/>
              </a:rPr>
              <a:t>Двотуровому</a:t>
            </a:r>
            <a:r>
              <a:rPr lang="uk-UA" sz="1000" dirty="0">
                <a:latin typeface="Times New Roman" pitchFamily="18" charset="0"/>
                <a:cs typeface="Times New Roman" pitchFamily="18" charset="0"/>
              </a:rPr>
              <a:t> міжнародному багатожанровому дистанційному фестивалі-конкурсі мистецтв «</a:t>
            </a:r>
            <a:r>
              <a:rPr lang="uk-UA" sz="1000" dirty="0" err="1">
                <a:latin typeface="Times New Roman" pitchFamily="18" charset="0"/>
                <a:cs typeface="Times New Roman" pitchFamily="18" charset="0"/>
              </a:rPr>
              <a:t>Ти-</a:t>
            </a:r>
            <a:r>
              <a:rPr lang="uk-UA" sz="1000" dirty="0">
                <a:latin typeface="Times New Roman" pitchFamily="18" charset="0"/>
                <a:cs typeface="Times New Roman" pitchFamily="18" charset="0"/>
              </a:rPr>
              <a:t> майбутнє України» з колекцією одягу «Національна </a:t>
            </a:r>
            <a:r>
              <a:rPr lang="uk-UA" sz="1000" dirty="0" smtClean="0">
                <a:latin typeface="Times New Roman" pitchFamily="18" charset="0"/>
                <a:cs typeface="Times New Roman" pitchFamily="18" charset="0"/>
              </a:rPr>
              <a:t>спадщина» - нагороджені </a:t>
            </a:r>
            <a:r>
              <a:rPr lang="uk-UA" sz="1000" dirty="0">
                <a:latin typeface="Times New Roman" pitchFamily="18" charset="0"/>
                <a:cs typeface="Times New Roman" pitchFamily="18" charset="0"/>
              </a:rPr>
              <a:t>дипломами за перше місце та </a:t>
            </a:r>
            <a:r>
              <a:rPr lang="uk-UA" sz="1000" dirty="0" smtClean="0">
                <a:latin typeface="Times New Roman" pitchFamily="18" charset="0"/>
                <a:cs typeface="Times New Roman" pitchFamily="18" charset="0"/>
              </a:rPr>
              <a:t>кубком.</a:t>
            </a:r>
            <a:endParaRPr lang="ru-RU" sz="1000" dirty="0">
              <a:latin typeface="Times New Roman" pitchFamily="18" charset="0"/>
              <a:cs typeface="Times New Roman" pitchFamily="18" charset="0"/>
            </a:endParaRPr>
          </a:p>
          <a:p>
            <a:pPr lvl="0" algn="just"/>
            <a:r>
              <a:rPr lang="uk-UA" sz="1000" dirty="0" smtClean="0">
                <a:latin typeface="Times New Roman" pitchFamily="18" charset="0"/>
                <a:cs typeface="Times New Roman" pitchFamily="18" charset="0"/>
              </a:rPr>
              <a:t>    </a:t>
            </a:r>
            <a:r>
              <a:rPr lang="uk-UA" sz="1000" dirty="0" err="1" smtClean="0">
                <a:latin typeface="Times New Roman" pitchFamily="18" charset="0"/>
                <a:cs typeface="Times New Roman" pitchFamily="18" charset="0"/>
              </a:rPr>
              <a:t>Улашкевич</a:t>
            </a:r>
            <a:r>
              <a:rPr lang="uk-UA" sz="1000" dirty="0" smtClean="0">
                <a:latin typeface="Times New Roman" pitchFamily="18" charset="0"/>
                <a:cs typeface="Times New Roman" pitchFamily="18" charset="0"/>
              </a:rPr>
              <a:t> </a:t>
            </a:r>
            <a:r>
              <a:rPr lang="uk-UA" sz="1000" dirty="0">
                <a:latin typeface="Times New Roman" pitchFamily="18" charset="0"/>
                <a:cs typeface="Times New Roman" pitchFamily="18" charset="0"/>
              </a:rPr>
              <a:t>О.Є. та Кобилянська К.А. написали статті та опублікували їх </a:t>
            </a:r>
            <a:r>
              <a:rPr lang="uk-UA" sz="1000" dirty="0" smtClean="0">
                <a:latin typeface="Times New Roman" pitchFamily="18" charset="0"/>
                <a:cs typeface="Times New Roman" pitchFamily="18" charset="0"/>
              </a:rPr>
              <a:t>у науково-методичному </a:t>
            </a:r>
            <a:r>
              <a:rPr lang="uk-UA" sz="1000" dirty="0">
                <a:latin typeface="Times New Roman" pitchFamily="18" charset="0"/>
                <a:cs typeface="Times New Roman" pitchFamily="18" charset="0"/>
              </a:rPr>
              <a:t>віснику </a:t>
            </a:r>
            <a:r>
              <a:rPr lang="uk-UA" sz="1000" dirty="0" smtClean="0">
                <a:latin typeface="Times New Roman" pitchFamily="18" charset="0"/>
                <a:cs typeface="Times New Roman" pitchFamily="18" charset="0"/>
              </a:rPr>
              <a:t>«Професійна освіта» </a:t>
            </a:r>
            <a:r>
              <a:rPr lang="uk-UA" sz="1000" dirty="0">
                <a:latin typeface="Times New Roman" pitchFamily="18" charset="0"/>
                <a:cs typeface="Times New Roman" pitchFamily="18" charset="0"/>
              </a:rPr>
              <a:t>та на освітньому порталі </a:t>
            </a:r>
            <a:r>
              <a:rPr lang="uk-UA" sz="1000" dirty="0" smtClean="0">
                <a:latin typeface="Times New Roman" pitchFamily="18" charset="0"/>
                <a:cs typeface="Times New Roman" pitchFamily="18" charset="0"/>
              </a:rPr>
              <a:t>Урок. Освіта.</a:t>
            </a:r>
            <a:r>
              <a:rPr lang="en-US" sz="1000" dirty="0" err="1">
                <a:latin typeface="Times New Roman" pitchFamily="18" charset="0"/>
                <a:cs typeface="Times New Roman" pitchFamily="18" charset="0"/>
              </a:rPr>
              <a:t>ua</a:t>
            </a:r>
            <a:r>
              <a:rPr lang="en-US" sz="1000" dirty="0">
                <a:latin typeface="Times New Roman" pitchFamily="18" charset="0"/>
                <a:cs typeface="Times New Roman" pitchFamily="18" charset="0"/>
              </a:rPr>
              <a:t> </a:t>
            </a:r>
            <a:r>
              <a:rPr lang="uk-UA" sz="1000" u="sng" dirty="0">
                <a:latin typeface="Times New Roman" pitchFamily="18" charset="0"/>
                <a:cs typeface="Times New Roman" pitchFamily="18" charset="0"/>
                <a:hlinkClick r:id="rId3"/>
              </a:rPr>
              <a:t> </a:t>
            </a:r>
            <a:endParaRPr lang="uk-UA" sz="1000" u="sng" dirty="0" smtClean="0">
              <a:latin typeface="Times New Roman" pitchFamily="18" charset="0"/>
              <a:cs typeface="Times New Roman" pitchFamily="18" charset="0"/>
            </a:endParaRPr>
          </a:p>
          <a:p>
            <a:pPr lvl="0" algn="just"/>
            <a:r>
              <a:rPr lang="uk-UA" sz="1000" dirty="0">
                <a:latin typeface="Times New Roman" pitchFamily="18" charset="0"/>
                <a:cs typeface="Times New Roman" pitchFamily="18" charset="0"/>
              </a:rPr>
              <a:t> </a:t>
            </a:r>
            <a:r>
              <a:rPr lang="uk-UA" sz="1000" dirty="0" smtClean="0">
                <a:latin typeface="Times New Roman" pitchFamily="18" charset="0"/>
                <a:cs typeface="Times New Roman" pitchFamily="18" charset="0"/>
              </a:rPr>
              <a:t>   </a:t>
            </a:r>
            <a:r>
              <a:rPr lang="uk-UA" sz="1000" dirty="0" err="1" smtClean="0">
                <a:latin typeface="Times New Roman" pitchFamily="18" charset="0"/>
                <a:cs typeface="Times New Roman" pitchFamily="18" charset="0"/>
              </a:rPr>
              <a:t>Улашкевич</a:t>
            </a:r>
            <a:r>
              <a:rPr lang="uk-UA" sz="1000" dirty="0" smtClean="0">
                <a:latin typeface="Times New Roman" pitchFamily="18" charset="0"/>
                <a:cs typeface="Times New Roman" pitchFamily="18" charset="0"/>
              </a:rPr>
              <a:t> О.Є., </a:t>
            </a:r>
            <a:r>
              <a:rPr lang="uk-UA" sz="1000" dirty="0" err="1" smtClean="0">
                <a:latin typeface="Times New Roman" pitchFamily="18" charset="0"/>
                <a:cs typeface="Times New Roman" pitchFamily="18" charset="0"/>
              </a:rPr>
              <a:t>Загродський</a:t>
            </a:r>
            <a:r>
              <a:rPr lang="uk-UA" sz="1000" dirty="0" smtClean="0">
                <a:latin typeface="Times New Roman" pitchFamily="18" charset="0"/>
                <a:cs typeface="Times New Roman" pitchFamily="18" charset="0"/>
              </a:rPr>
              <a:t> А.В., </a:t>
            </a:r>
            <a:r>
              <a:rPr lang="uk-UA" sz="1000" dirty="0" err="1" smtClean="0">
                <a:latin typeface="Times New Roman" pitchFamily="18" charset="0"/>
                <a:cs typeface="Times New Roman" pitchFamily="18" charset="0"/>
              </a:rPr>
              <a:t>Загродська</a:t>
            </a:r>
            <a:r>
              <a:rPr lang="uk-UA" sz="1000" dirty="0" smtClean="0">
                <a:latin typeface="Times New Roman" pitchFamily="18" charset="0"/>
                <a:cs typeface="Times New Roman" pitchFamily="18" charset="0"/>
              </a:rPr>
              <a:t> В.П. успішно пройшли атестацію та підтвердили свої кваліфікаційні категорії та тарифні розряди. </a:t>
            </a:r>
            <a:endParaRPr lang="ru-RU" sz="1000" dirty="0">
              <a:latin typeface="Times New Roman" pitchFamily="18" charset="0"/>
              <a:cs typeface="Times New Roman" pitchFamily="18" charset="0"/>
            </a:endParaRPr>
          </a:p>
          <a:p>
            <a:pPr lvl="0" algn="just"/>
            <a:r>
              <a:rPr lang="uk-UA" sz="1000" dirty="0" smtClean="0">
                <a:latin typeface="Times New Roman" pitchFamily="18" charset="0"/>
                <a:cs typeface="Times New Roman" pitchFamily="18" charset="0"/>
              </a:rPr>
              <a:t>    10 </a:t>
            </a:r>
            <a:r>
              <a:rPr lang="uk-UA" sz="1000" dirty="0">
                <a:latin typeface="Times New Roman" pitchFamily="18" charset="0"/>
                <a:cs typeface="Times New Roman" pitchFamily="18" charset="0"/>
              </a:rPr>
              <a:t>квітня відбувся обласний проблемний семінар для педагогічних працівників професій швейного виробництва на тему</a:t>
            </a:r>
            <a:r>
              <a:rPr lang="uk-UA" sz="1000" dirty="0" smtClean="0">
                <a:latin typeface="Times New Roman" pitchFamily="18" charset="0"/>
                <a:cs typeface="Times New Roman" pitchFamily="18" charset="0"/>
              </a:rPr>
              <a:t>: "</a:t>
            </a:r>
            <a:r>
              <a:rPr lang="uk-UA" sz="1000" dirty="0">
                <a:latin typeface="Times New Roman" pitchFamily="18" charset="0"/>
                <a:cs typeface="Times New Roman" pitchFamily="18" charset="0"/>
              </a:rPr>
              <a:t>Організація освітнього процесу на основі конструктивної співпраці з роботодавцями та соціальними партнерами". Кобилянська Катерина виступила спікером на семінарі з темою "Конструктор </a:t>
            </a:r>
            <a:r>
              <a:rPr lang="uk-UA" sz="1000" dirty="0" err="1">
                <a:latin typeface="Times New Roman" pitchFamily="18" charset="0"/>
                <a:cs typeface="Times New Roman" pitchFamily="18" charset="0"/>
              </a:rPr>
              <a:t>онлайн</a:t>
            </a:r>
            <a:r>
              <a:rPr lang="uk-UA" sz="1000" dirty="0">
                <a:latin typeface="Times New Roman" pitchFamily="18" charset="0"/>
                <a:cs typeface="Times New Roman" pitchFamily="18" charset="0"/>
              </a:rPr>
              <a:t> уроків та </a:t>
            </a:r>
            <a:r>
              <a:rPr lang="uk-UA" sz="1000" dirty="0" err="1">
                <a:latin typeface="Times New Roman" pitchFamily="18" charset="0"/>
                <a:cs typeface="Times New Roman" pitchFamily="18" charset="0"/>
              </a:rPr>
              <a:t>онлайн</a:t>
            </a:r>
            <a:r>
              <a:rPr lang="uk-UA" sz="1000" dirty="0">
                <a:latin typeface="Times New Roman" pitchFamily="18" charset="0"/>
                <a:cs typeface="Times New Roman" pitchFamily="18" charset="0"/>
              </a:rPr>
              <a:t> </a:t>
            </a:r>
            <a:r>
              <a:rPr lang="uk-UA" sz="1000" dirty="0" smtClean="0">
                <a:latin typeface="Times New Roman" pitchFamily="18" charset="0"/>
                <a:cs typeface="Times New Roman" pitchFamily="18" charset="0"/>
              </a:rPr>
              <a:t>тестів».</a:t>
            </a:r>
            <a:endParaRPr lang="ru-RU" sz="1000" dirty="0">
              <a:latin typeface="Times New Roman" pitchFamily="18" charset="0"/>
              <a:cs typeface="Times New Roman" pitchFamily="18" charset="0"/>
            </a:endParaRPr>
          </a:p>
          <a:p>
            <a:pPr lvl="0" algn="just"/>
            <a:r>
              <a:rPr lang="uk-UA" sz="1000" dirty="0" smtClean="0">
                <a:latin typeface="Times New Roman" pitchFamily="18" charset="0"/>
                <a:cs typeface="Times New Roman" pitchFamily="18" charset="0"/>
              </a:rPr>
              <a:t>   11 </a:t>
            </a:r>
            <a:r>
              <a:rPr lang="uk-UA" sz="1000" dirty="0">
                <a:latin typeface="Times New Roman" pitchFamily="18" charset="0"/>
                <a:cs typeface="Times New Roman" pitchFamily="18" charset="0"/>
              </a:rPr>
              <a:t>квітня в рамках VII Всеукраїнського конкурсу «</a:t>
            </a:r>
            <a:r>
              <a:rPr lang="uk-UA" sz="1000" dirty="0" err="1">
                <a:latin typeface="Times New Roman" pitchFamily="18" charset="0"/>
                <a:cs typeface="Times New Roman" pitchFamily="18" charset="0"/>
              </a:rPr>
              <a:t>Fashion</a:t>
            </a:r>
            <a:r>
              <a:rPr lang="uk-UA" sz="1000" dirty="0">
                <a:latin typeface="Times New Roman" pitchFamily="18" charset="0"/>
                <a:cs typeface="Times New Roman" pitchFamily="18" charset="0"/>
              </a:rPr>
              <a:t> ПРОРИВ» ( "</a:t>
            </a:r>
            <a:r>
              <a:rPr lang="uk-UA" sz="1000" dirty="0" err="1">
                <a:latin typeface="Times New Roman" pitchFamily="18" charset="0"/>
                <a:cs typeface="Times New Roman" pitchFamily="18" charset="0"/>
              </a:rPr>
              <a:t>Прорив</a:t>
            </a:r>
            <a:r>
              <a:rPr lang="uk-UA" sz="1000" dirty="0">
                <a:latin typeface="Times New Roman" pitchFamily="18" charset="0"/>
                <a:cs typeface="Times New Roman" pitchFamily="18" charset="0"/>
              </a:rPr>
              <a:t> легкої промисловості України") відбувся </a:t>
            </a:r>
            <a:r>
              <a:rPr lang="uk-UA" sz="1000" dirty="0" err="1">
                <a:latin typeface="Times New Roman" pitchFamily="18" charset="0"/>
                <a:cs typeface="Times New Roman" pitchFamily="18" charset="0"/>
              </a:rPr>
              <a:t>вебінар</a:t>
            </a:r>
            <a:r>
              <a:rPr lang="uk-UA" sz="1000" dirty="0">
                <a:latin typeface="Times New Roman" pitchFamily="18" charset="0"/>
                <a:cs typeface="Times New Roman" pitchFamily="18" charset="0"/>
              </a:rPr>
              <a:t> на тему «Українська вишивка - світовідчуття нації, закодоване на </a:t>
            </a:r>
            <a:r>
              <a:rPr lang="uk-UA" sz="1000" dirty="0" smtClean="0">
                <a:latin typeface="Times New Roman" pitchFamily="18" charset="0"/>
                <a:cs typeface="Times New Roman" pitchFamily="18" charset="0"/>
              </a:rPr>
              <a:t>полотні«, у </a:t>
            </a:r>
            <a:r>
              <a:rPr lang="uk-UA" sz="1000" dirty="0">
                <a:latin typeface="Times New Roman" pitchFamily="18" charset="0"/>
                <a:cs typeface="Times New Roman" pitchFamily="18" charset="0"/>
              </a:rPr>
              <a:t>якому  взяли участь </a:t>
            </a:r>
            <a:r>
              <a:rPr lang="uk-UA" sz="1000" dirty="0" err="1">
                <a:latin typeface="Times New Roman" pitchFamily="18" charset="0"/>
                <a:cs typeface="Times New Roman" pitchFamily="18" charset="0"/>
              </a:rPr>
              <a:t>Улашкевич</a:t>
            </a:r>
            <a:r>
              <a:rPr lang="uk-UA" sz="1000" dirty="0">
                <a:latin typeface="Times New Roman" pitchFamily="18" charset="0"/>
                <a:cs typeface="Times New Roman" pitchFamily="18" charset="0"/>
              </a:rPr>
              <a:t>, Кобилянська та Водяна</a:t>
            </a:r>
            <a:r>
              <a:rPr lang="uk-UA" sz="1000" dirty="0" smtClean="0">
                <a:latin typeface="Times New Roman" pitchFamily="18" charset="0"/>
                <a:cs typeface="Times New Roman" pitchFamily="18" charset="0"/>
              </a:rPr>
              <a:t>. (</a:t>
            </a:r>
            <a:r>
              <a:rPr lang="uk-UA" sz="1000" dirty="0">
                <a:solidFill>
                  <a:prstClr val="black"/>
                </a:solidFill>
                <a:latin typeface="Times New Roman" pitchFamily="18" charset="0"/>
                <a:cs typeface="Times New Roman" pitchFamily="18" charset="0"/>
              </a:rPr>
              <a:t>Організатор </a:t>
            </a:r>
            <a:r>
              <a:rPr lang="uk-UA" sz="1000" dirty="0" err="1" smtClean="0">
                <a:solidFill>
                  <a:prstClr val="black"/>
                </a:solidFill>
                <a:latin typeface="Times New Roman" pitchFamily="18" charset="0"/>
                <a:cs typeface="Times New Roman" pitchFamily="18" charset="0"/>
              </a:rPr>
              <a:t>FashionGlobusUkraine</a:t>
            </a:r>
            <a:r>
              <a:rPr lang="uk-UA" sz="1000" dirty="0" smtClean="0">
                <a:solidFill>
                  <a:prstClr val="black"/>
                </a:solidFill>
                <a:latin typeface="Times New Roman" pitchFamily="18" charset="0"/>
                <a:cs typeface="Times New Roman" pitchFamily="18" charset="0"/>
              </a:rPr>
              <a:t>).</a:t>
            </a:r>
            <a:endParaRPr lang="ru-RU" sz="1000" dirty="0">
              <a:latin typeface="Times New Roman" pitchFamily="18" charset="0"/>
              <a:cs typeface="Times New Roman" pitchFamily="18" charset="0"/>
            </a:endParaRPr>
          </a:p>
          <a:p>
            <a:pPr lvl="0" algn="just"/>
            <a:r>
              <a:rPr lang="uk-UA" sz="1000" dirty="0" smtClean="0">
                <a:latin typeface="Times New Roman" pitchFamily="18" charset="0"/>
                <a:cs typeface="Times New Roman" pitchFamily="18" charset="0"/>
              </a:rPr>
              <a:t>    Здобувач </a:t>
            </a:r>
            <a:r>
              <a:rPr lang="uk-UA" sz="1000" dirty="0">
                <a:latin typeface="Times New Roman" pitchFamily="18" charset="0"/>
                <a:cs typeface="Times New Roman" pitchFamily="18" charset="0"/>
              </a:rPr>
              <a:t>освіти </a:t>
            </a:r>
            <a:r>
              <a:rPr lang="uk-UA" sz="1000" dirty="0" err="1">
                <a:latin typeface="Times New Roman" pitchFamily="18" charset="0"/>
                <a:cs typeface="Times New Roman" pitchFamily="18" charset="0"/>
              </a:rPr>
              <a:t>Кісільовський</a:t>
            </a:r>
            <a:r>
              <a:rPr lang="uk-UA" sz="1000" dirty="0">
                <a:latin typeface="Times New Roman" pitchFamily="18" charset="0"/>
                <a:cs typeface="Times New Roman" pitchFamily="18" charset="0"/>
              </a:rPr>
              <a:t> Костянтин та керівник </a:t>
            </a:r>
            <a:r>
              <a:rPr lang="uk-UA" sz="1000" dirty="0" err="1">
                <a:latin typeface="Times New Roman" pitchFamily="18" charset="0"/>
                <a:cs typeface="Times New Roman" pitchFamily="18" charset="0"/>
              </a:rPr>
              <a:t>Вільчинський</a:t>
            </a:r>
            <a:r>
              <a:rPr lang="uk-UA" sz="1000" dirty="0">
                <a:latin typeface="Times New Roman" pitchFamily="18" charset="0"/>
                <a:cs typeface="Times New Roman" pitchFamily="18" charset="0"/>
              </a:rPr>
              <a:t> Олександр Васильович взяли участь у виставці «</a:t>
            </a:r>
            <a:r>
              <a:rPr lang="uk-UA" sz="1000" dirty="0" err="1">
                <a:latin typeface="Times New Roman" pitchFamily="18" charset="0"/>
                <a:cs typeface="Times New Roman" pitchFamily="18" charset="0"/>
              </a:rPr>
              <a:t>техно-арт</a:t>
            </a:r>
            <a:r>
              <a:rPr lang="uk-UA" sz="1000" dirty="0">
                <a:latin typeface="Times New Roman" pitchFamily="18" charset="0"/>
                <a:cs typeface="Times New Roman" pitchFamily="18" charset="0"/>
              </a:rPr>
              <a:t> галереї» в номінації </a:t>
            </a:r>
            <a:r>
              <a:rPr lang="uk-UA" sz="1000" dirty="0" smtClean="0">
                <a:latin typeface="Times New Roman" pitchFamily="18" charset="0"/>
                <a:cs typeface="Times New Roman" pitchFamily="18" charset="0"/>
              </a:rPr>
              <a:t>«Архітектура </a:t>
            </a:r>
            <a:r>
              <a:rPr lang="uk-UA" sz="1000" dirty="0">
                <a:latin typeface="Times New Roman" pitchFamily="18" charset="0"/>
                <a:cs typeface="Times New Roman" pitchFamily="18" charset="0"/>
              </a:rPr>
              <a:t>та будівництво» та </a:t>
            </a:r>
            <a:r>
              <a:rPr lang="uk-UA" sz="1000" dirty="0" smtClean="0">
                <a:latin typeface="Times New Roman" pitchFamily="18" charset="0"/>
                <a:cs typeface="Times New Roman" pitchFamily="18" charset="0"/>
              </a:rPr>
              <a:t>нагороджені </a:t>
            </a:r>
            <a:r>
              <a:rPr lang="uk-UA" sz="1000" dirty="0">
                <a:latin typeface="Times New Roman" pitchFamily="18" charset="0"/>
                <a:cs typeface="Times New Roman" pitchFamily="18" charset="0"/>
              </a:rPr>
              <a:t>дипломом І </a:t>
            </a:r>
            <a:r>
              <a:rPr lang="uk-UA" sz="1000" dirty="0" smtClean="0">
                <a:latin typeface="Times New Roman" pitchFamily="18" charset="0"/>
                <a:cs typeface="Times New Roman" pitchFamily="18" charset="0"/>
              </a:rPr>
              <a:t>ступеня.</a:t>
            </a:r>
            <a:endParaRPr lang="ru-RU" sz="1000" dirty="0">
              <a:latin typeface="Times New Roman" pitchFamily="18" charset="0"/>
              <a:cs typeface="Times New Roman" pitchFamily="18" charset="0"/>
            </a:endParaRPr>
          </a:p>
          <a:p>
            <a:pPr lvl="0" algn="just"/>
            <a:r>
              <a:rPr lang="uk-UA" sz="1000" dirty="0" smtClean="0">
                <a:latin typeface="Times New Roman" pitchFamily="18" charset="0"/>
                <a:cs typeface="Times New Roman" pitchFamily="18" charset="0"/>
              </a:rPr>
              <a:t>     Кобилянська </a:t>
            </a:r>
            <a:r>
              <a:rPr lang="uk-UA" sz="1000" dirty="0">
                <a:latin typeface="Times New Roman" pitchFamily="18" charset="0"/>
                <a:cs typeface="Times New Roman" pitchFamily="18" charset="0"/>
              </a:rPr>
              <a:t>К.А. та Водяна Н.В. взяли участь в обласному конкурсі на кращий освітній контент в номінації </a:t>
            </a:r>
            <a:r>
              <a:rPr lang="uk-UA" sz="1000" dirty="0" smtClean="0">
                <a:latin typeface="Times New Roman" pitchFamily="18" charset="0"/>
                <a:cs typeface="Times New Roman" pitchFamily="18" charset="0"/>
              </a:rPr>
              <a:t>«Електронний посібник», на який представили </a:t>
            </a:r>
            <a:r>
              <a:rPr lang="uk-UA" sz="1000" dirty="0">
                <a:latin typeface="Times New Roman" pitchFamily="18" charset="0"/>
                <a:cs typeface="Times New Roman" pitchFamily="18" charset="0"/>
              </a:rPr>
              <a:t>електронний посібник «Виготовлення </a:t>
            </a:r>
            <a:r>
              <a:rPr lang="uk-UA" sz="1000" dirty="0" smtClean="0">
                <a:latin typeface="Times New Roman" pitchFamily="18" charset="0"/>
                <a:cs typeface="Times New Roman" pitchFamily="18" charset="0"/>
              </a:rPr>
              <a:t>спідниць».</a:t>
            </a:r>
            <a:endParaRPr lang="ru-RU" sz="1000" dirty="0">
              <a:latin typeface="Times New Roman" pitchFamily="18" charset="0"/>
              <a:cs typeface="Times New Roman" pitchFamily="18" charset="0"/>
            </a:endParaRPr>
          </a:p>
          <a:p>
            <a:pPr lvl="0" algn="just"/>
            <a:r>
              <a:rPr lang="uk-UA" sz="1000" dirty="0" smtClean="0">
                <a:latin typeface="Times New Roman" pitchFamily="18" charset="0"/>
                <a:cs typeface="Times New Roman" pitchFamily="18" charset="0"/>
              </a:rPr>
              <a:t>    16 </a:t>
            </a:r>
            <a:r>
              <a:rPr lang="uk-UA" sz="1000" dirty="0">
                <a:latin typeface="Times New Roman" pitchFamily="18" charset="0"/>
                <a:cs typeface="Times New Roman" pitchFamily="18" charset="0"/>
              </a:rPr>
              <a:t>травня взяли участь в VII Всеукраїнському конкурсі «</a:t>
            </a:r>
            <a:r>
              <a:rPr lang="uk-UA" sz="1000" dirty="0" err="1">
                <a:latin typeface="Times New Roman" pitchFamily="18" charset="0"/>
                <a:cs typeface="Times New Roman" pitchFamily="18" charset="0"/>
              </a:rPr>
              <a:t>Fashion</a:t>
            </a:r>
            <a:r>
              <a:rPr lang="uk-UA" sz="1000" dirty="0">
                <a:latin typeface="Times New Roman" pitchFamily="18" charset="0"/>
                <a:cs typeface="Times New Roman" pitchFamily="18" charset="0"/>
              </a:rPr>
              <a:t> ПРОРИВ» ("</a:t>
            </a:r>
            <a:r>
              <a:rPr lang="uk-UA" sz="1000" dirty="0" err="1">
                <a:latin typeface="Times New Roman" pitchFamily="18" charset="0"/>
                <a:cs typeface="Times New Roman" pitchFamily="18" charset="0"/>
              </a:rPr>
              <a:t>Прорив</a:t>
            </a:r>
            <a:r>
              <a:rPr lang="uk-UA" sz="1000" dirty="0">
                <a:latin typeface="Times New Roman" pitchFamily="18" charset="0"/>
                <a:cs typeface="Times New Roman" pitchFamily="18" charset="0"/>
              </a:rPr>
              <a:t> легкої промисловості України") на тему «Українська вишивка - світовідчуття нації, закодоване на полотні" та отримали диплом лауреата.</a:t>
            </a:r>
            <a:endParaRPr lang="ru-RU" sz="1000" dirty="0">
              <a:latin typeface="Times New Roman" pitchFamily="18" charset="0"/>
              <a:cs typeface="Times New Roman" pitchFamily="18" charset="0"/>
            </a:endParaRPr>
          </a:p>
          <a:p>
            <a:pPr lvl="0" algn="just"/>
            <a:r>
              <a:rPr lang="uk-UA" sz="1000" dirty="0" smtClean="0">
                <a:latin typeface="Times New Roman" pitchFamily="18" charset="0"/>
                <a:cs typeface="Times New Roman" pitchFamily="18" charset="0"/>
              </a:rPr>
              <a:t>     Щомісячно </a:t>
            </a:r>
            <a:r>
              <a:rPr lang="uk-UA" sz="1000" dirty="0">
                <a:latin typeface="Times New Roman" pitchFamily="18" charset="0"/>
                <a:cs typeface="Times New Roman" pitchFamily="18" charset="0"/>
              </a:rPr>
              <a:t>проводили засідання методичної </a:t>
            </a:r>
            <a:r>
              <a:rPr lang="uk-UA" sz="1000" dirty="0" smtClean="0">
                <a:latin typeface="Times New Roman" pitchFamily="18" charset="0"/>
                <a:cs typeface="Times New Roman" pitchFamily="18" charset="0"/>
              </a:rPr>
              <a:t>комісії.</a:t>
            </a:r>
            <a:endParaRPr lang="ru-RU" sz="1000" dirty="0">
              <a:latin typeface="Times New Roman" pitchFamily="18" charset="0"/>
              <a:cs typeface="Times New Roman" pitchFamily="18" charset="0"/>
            </a:endParaRPr>
          </a:p>
          <a:p>
            <a:pPr lvl="0" algn="just"/>
            <a:r>
              <a:rPr lang="uk-UA" sz="1000" dirty="0" smtClean="0">
                <a:latin typeface="Times New Roman" pitchFamily="18" charset="0"/>
                <a:cs typeface="Times New Roman" pitchFamily="18" charset="0"/>
              </a:rPr>
              <a:t>19 </a:t>
            </a:r>
            <a:r>
              <a:rPr lang="uk-UA" sz="1000" dirty="0">
                <a:latin typeface="Times New Roman" pitchFamily="18" charset="0"/>
                <a:cs typeface="Times New Roman" pitchFamily="18" charset="0"/>
              </a:rPr>
              <a:t>червня взяли участь у конкурсі «Педагог року – 2024</a:t>
            </a:r>
            <a:r>
              <a:rPr lang="uk-UA" sz="1000" dirty="0" smtClean="0">
                <a:latin typeface="Times New Roman" pitchFamily="18" charset="0"/>
                <a:cs typeface="Times New Roman" pitchFamily="18" charset="0"/>
              </a:rPr>
              <a:t>»- Кобилянська здобула титул «Педагог року».</a:t>
            </a:r>
            <a:endParaRPr lang="ru-RU" sz="1000" dirty="0">
              <a:latin typeface="Times New Roman" pitchFamily="18" charset="0"/>
              <a:cs typeface="Times New Roman" pitchFamily="18" charset="0"/>
            </a:endParaRPr>
          </a:p>
          <a:p>
            <a:pPr lvl="0" algn="just"/>
            <a:r>
              <a:rPr lang="uk-UA" sz="1000" dirty="0">
                <a:latin typeface="Times New Roman" pitchFamily="18" charset="0"/>
                <a:cs typeface="Times New Roman" pitchFamily="18" charset="0"/>
              </a:rPr>
              <a:t>Водяна Н.В. проходить навчання при НМЦ ПТО ПК за програмою педагогічної майстерні «Використання ШІ у роботі педагога»</a:t>
            </a:r>
            <a:endParaRPr lang="ru-RU" sz="1000" dirty="0">
              <a:latin typeface="Times New Roman" pitchFamily="18" charset="0"/>
              <a:cs typeface="Times New Roman" pitchFamily="18" charset="0"/>
            </a:endParaRPr>
          </a:p>
          <a:p>
            <a:pPr algn="just"/>
            <a:r>
              <a:rPr lang="uk-UA" sz="1000" dirty="0" smtClean="0">
                <a:latin typeface="Times New Roman" pitchFamily="18" charset="0"/>
                <a:cs typeface="Times New Roman" pitchFamily="18" charset="0"/>
              </a:rPr>
              <a:t>  Діяльність </a:t>
            </a:r>
            <a:r>
              <a:rPr lang="uk-UA" sz="1000" dirty="0">
                <a:latin typeface="Times New Roman" pitchFamily="18" charset="0"/>
                <a:cs typeface="Times New Roman" pitchFamily="18" charset="0"/>
              </a:rPr>
              <a:t>педагогів методичної комісії висвітлюється на </a:t>
            </a:r>
            <a:r>
              <a:rPr lang="uk-UA" sz="1000" dirty="0" err="1">
                <a:latin typeface="Times New Roman" pitchFamily="18" charset="0"/>
                <a:cs typeface="Times New Roman" pitchFamily="18" charset="0"/>
              </a:rPr>
              <a:t>блозі</a:t>
            </a:r>
            <a:r>
              <a:rPr lang="uk-UA" sz="1000" dirty="0">
                <a:latin typeface="Times New Roman" pitchFamily="18" charset="0"/>
                <a:cs typeface="Times New Roman" pitchFamily="18" charset="0"/>
              </a:rPr>
              <a:t> методичної комісії та сторінці у </a:t>
            </a:r>
            <a:r>
              <a:rPr lang="uk-UA" sz="1000" dirty="0" err="1">
                <a:latin typeface="Times New Roman" pitchFamily="18" charset="0"/>
                <a:cs typeface="Times New Roman" pitchFamily="18" charset="0"/>
              </a:rPr>
              <a:t>Facebook</a:t>
            </a:r>
            <a:r>
              <a:rPr lang="uk-UA" sz="1000" dirty="0">
                <a:latin typeface="Times New Roman" pitchFamily="18" charset="0"/>
                <a:cs typeface="Times New Roman" pitchFamily="18" charset="0"/>
              </a:rPr>
              <a:t>. </a:t>
            </a:r>
            <a:endParaRPr lang="ru-RU" sz="1000" dirty="0">
              <a:latin typeface="Times New Roman" pitchFamily="18" charset="0"/>
              <a:cs typeface="Times New Roman" pitchFamily="18" charset="0"/>
            </a:endParaRPr>
          </a:p>
          <a:p>
            <a:pPr algn="just"/>
            <a:r>
              <a:rPr lang="uk-UA" sz="1000" dirty="0">
                <a:latin typeface="Times New Roman" pitchFamily="18" charset="0"/>
                <a:cs typeface="Times New Roman" pitchFamily="18" charset="0"/>
              </a:rPr>
              <a:t>Чільне місце в роботі методичної комісії займає самоосвіта, а саме участь у </a:t>
            </a:r>
            <a:r>
              <a:rPr lang="uk-UA" sz="1000" dirty="0" err="1">
                <a:latin typeface="Times New Roman" pitchFamily="18" charset="0"/>
                <a:cs typeface="Times New Roman" pitchFamily="18" charset="0"/>
              </a:rPr>
              <a:t>вебінарах</a:t>
            </a:r>
            <a:r>
              <a:rPr lang="uk-UA" sz="1000" dirty="0">
                <a:latin typeface="Times New Roman" pitchFamily="18" charset="0"/>
                <a:cs typeface="Times New Roman" pitchFamily="18" charset="0"/>
              </a:rPr>
              <a:t>, конференціях, семінарах, тренінгах, освітніх </a:t>
            </a:r>
            <a:r>
              <a:rPr lang="uk-UA" sz="1000" dirty="0" smtClean="0">
                <a:latin typeface="Times New Roman" pitchFamily="18" charset="0"/>
                <a:cs typeface="Times New Roman" pitchFamily="18" charset="0"/>
              </a:rPr>
              <a:t>платформах, </a:t>
            </a:r>
            <a:r>
              <a:rPr lang="uk-UA" sz="1000" dirty="0">
                <a:latin typeface="Times New Roman" pitchFamily="18" charset="0"/>
                <a:cs typeface="Times New Roman" pitchFamily="18" charset="0"/>
              </a:rPr>
              <a:t>таких </a:t>
            </a:r>
            <a:r>
              <a:rPr lang="uk-UA" sz="1000" dirty="0" smtClean="0">
                <a:latin typeface="Times New Roman" pitchFamily="18" charset="0"/>
                <a:cs typeface="Times New Roman" pitchFamily="18" charset="0"/>
              </a:rPr>
              <a:t>як: </a:t>
            </a:r>
            <a:r>
              <a:rPr lang="uk-UA" sz="1000" dirty="0" err="1">
                <a:latin typeface="Times New Roman" pitchFamily="18" charset="0"/>
                <a:cs typeface="Times New Roman" pitchFamily="18" charset="0"/>
              </a:rPr>
              <a:t>Всеосвіта</a:t>
            </a:r>
            <a:r>
              <a:rPr lang="uk-UA" sz="1000" dirty="0">
                <a:latin typeface="Times New Roman" pitchFamily="18" charset="0"/>
                <a:cs typeface="Times New Roman" pitchFamily="18" charset="0"/>
              </a:rPr>
              <a:t>, Педрада, Освітній </a:t>
            </a:r>
            <a:r>
              <a:rPr lang="uk-UA" sz="1000" dirty="0" err="1">
                <a:latin typeface="Times New Roman" pitchFamily="18" charset="0"/>
                <a:cs typeface="Times New Roman" pitchFamily="18" charset="0"/>
              </a:rPr>
              <a:t>проєкт</a:t>
            </a:r>
            <a:r>
              <a:rPr lang="uk-UA" sz="1000" dirty="0">
                <a:latin typeface="Times New Roman" pitchFamily="18" charset="0"/>
                <a:cs typeface="Times New Roman" pitchFamily="18" charset="0"/>
              </a:rPr>
              <a:t> </a:t>
            </a:r>
            <a:r>
              <a:rPr lang="uk-UA" sz="1000" dirty="0" err="1">
                <a:latin typeface="Times New Roman" pitchFamily="18" charset="0"/>
                <a:cs typeface="Times New Roman" pitchFamily="18" charset="0"/>
              </a:rPr>
              <a:t>АtomsHUB</a:t>
            </a:r>
            <a:r>
              <a:rPr lang="uk-UA" sz="1000" dirty="0">
                <a:latin typeface="Times New Roman" pitchFamily="18" charset="0"/>
                <a:cs typeface="Times New Roman" pitchFamily="18" charset="0"/>
              </a:rPr>
              <a:t>.</a:t>
            </a:r>
            <a:endParaRPr lang="ru-RU" sz="1000" dirty="0">
              <a:latin typeface="Times New Roman" pitchFamily="18" charset="0"/>
              <a:cs typeface="Times New Roman" pitchFamily="18" charset="0"/>
            </a:endParaRPr>
          </a:p>
        </p:txBody>
      </p:sp>
    </p:spTree>
    <p:extLst>
      <p:ext uri="{BB962C8B-B14F-4D97-AF65-F5344CB8AC3E}">
        <p14:creationId xmlns:p14="http://schemas.microsoft.com/office/powerpoint/2010/main" val="1897362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90364" y="476672"/>
            <a:ext cx="8291264" cy="858424"/>
          </a:xfrm>
        </p:spPr>
        <p:txBody>
          <a:bodyPr>
            <a:normAutofit fontScale="90000"/>
          </a:bodyPr>
          <a:lstStyle/>
          <a:p>
            <a:pPr lvl="0">
              <a:spcBef>
                <a:spcPts val="0"/>
              </a:spcBef>
            </a:pPr>
            <a:r>
              <a:rPr lang="ru-RU" sz="2400" b="1" dirty="0">
                <a:ln w="12700">
                  <a:solidFill>
                    <a:srgbClr val="444D26">
                      <a:satMod val="155000"/>
                    </a:srgbClr>
                  </a:solidFill>
                  <a:prstDash val="solid"/>
                </a:ln>
                <a:solidFill>
                  <a:srgbClr val="FEFAC9">
                    <a:tint val="85000"/>
                    <a:satMod val="155000"/>
                  </a:srgbClr>
                </a:solidFill>
                <a:effectLst>
                  <a:outerShdw blurRad="41275" dist="20320" dir="1800000" algn="tl" rotWithShape="0">
                    <a:srgbClr val="000000">
                      <a:alpha val="40000"/>
                    </a:srgbClr>
                  </a:outerShdw>
                </a:effectLst>
              </a:rPr>
              <a:t>МК ІПП </a:t>
            </a:r>
            <a:r>
              <a:rPr lang="ru-RU" sz="2400" b="1" dirty="0" err="1" smtClean="0">
                <a:ln w="12700">
                  <a:solidFill>
                    <a:srgbClr val="444D26">
                      <a:satMod val="155000"/>
                    </a:srgbClr>
                  </a:solidFill>
                  <a:prstDash val="solid"/>
                </a:ln>
                <a:solidFill>
                  <a:srgbClr val="FEFAC9">
                    <a:tint val="85000"/>
                    <a:satMod val="155000"/>
                  </a:srgbClr>
                </a:solidFill>
                <a:effectLst>
                  <a:outerShdw blurRad="41275" dist="20320" dir="1800000" algn="tl" rotWithShape="0">
                    <a:srgbClr val="000000">
                      <a:alpha val="40000"/>
                    </a:srgbClr>
                  </a:outerShdw>
                </a:effectLst>
              </a:rPr>
              <a:t>професії</a:t>
            </a:r>
            <a:r>
              <a:rPr lang="ru-RU" sz="2400" b="1" dirty="0" smtClean="0">
                <a:ln w="12700">
                  <a:solidFill>
                    <a:srgbClr val="444D26">
                      <a:satMod val="155000"/>
                    </a:srgbClr>
                  </a:solidFill>
                  <a:prstDash val="solid"/>
                </a:ln>
                <a:solidFill>
                  <a:srgbClr val="FEFAC9">
                    <a:tint val="85000"/>
                    <a:satMod val="155000"/>
                  </a:srgbClr>
                </a:solidFill>
                <a:effectLst>
                  <a:outerShdw blurRad="41275" dist="20320" dir="1800000" algn="tl" rotWithShape="0">
                    <a:srgbClr val="000000">
                      <a:alpha val="40000"/>
                    </a:srgbClr>
                  </a:outerShdw>
                </a:effectLst>
              </a:rPr>
              <a:t>: </a:t>
            </a:r>
            <a:r>
              <a:rPr lang="ru-RU"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Т</a:t>
            </a:r>
            <a:r>
              <a:rPr lang="uk-UA"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Calibri"/>
                <a:cs typeface="+mn-cs"/>
              </a:rPr>
              <a:t>ракторист-машиніст</a:t>
            </a:r>
            <a:r>
              <a:rPr lang="uk-UA"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Calibri"/>
                <a:cs typeface="+mn-cs"/>
              </a:rPr>
              <a:t> </a:t>
            </a:r>
            <a:r>
              <a:rPr lang="uk-UA"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Calibri"/>
                <a:cs typeface="+mn-cs"/>
              </a:rPr>
              <a:t>с/г виробництва; слюсар з ремонту с/г техніки та устаткування; водій автотранспортних засобів, кат. С</a:t>
            </a:r>
            <a:r>
              <a:rPr lang="ru-RU"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n-ea"/>
                <a:cs typeface="+mn-cs"/>
              </a:rPr>
              <a:t/>
            </a:r>
            <a:br>
              <a:rPr lang="ru-RU"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n-ea"/>
                <a:cs typeface="+mn-cs"/>
              </a:rPr>
            </a:b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17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429570" y="4869160"/>
            <a:ext cx="2714430" cy="210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51520" y="476672"/>
            <a:ext cx="8568952" cy="6001643"/>
          </a:xfrm>
          <a:prstGeom prst="rect">
            <a:avLst/>
          </a:prstGeom>
        </p:spPr>
        <p:txBody>
          <a:bodyPr wrap="square">
            <a:spAutoFit/>
          </a:bodyPr>
          <a:lstStyle/>
          <a:p>
            <a:endParaRPr lang="ru-RU" dirty="0" smtClean="0"/>
          </a:p>
          <a:p>
            <a:endParaRPr lang="ru-RU" dirty="0"/>
          </a:p>
          <a:p>
            <a:pPr algn="just"/>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    Методична </a:t>
            </a:r>
            <a:r>
              <a:rPr lang="ru-RU" sz="1200" dirty="0" err="1">
                <a:latin typeface="Times New Roman" pitchFamily="18" charset="0"/>
                <a:cs typeface="Times New Roman" pitchFamily="18" charset="0"/>
              </a:rPr>
              <a:t>комісія</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механізаторських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професій</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працювала</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над </a:t>
            </a:r>
            <a:r>
              <a:rPr lang="ru-RU" sz="1200" dirty="0" err="1">
                <a:latin typeface="Times New Roman" pitchFamily="18" charset="0"/>
                <a:cs typeface="Times New Roman" pitchFamily="18" charset="0"/>
              </a:rPr>
              <a:t>єдиною</a:t>
            </a:r>
            <a:r>
              <a:rPr lang="ru-RU" sz="1200" dirty="0">
                <a:latin typeface="Times New Roman" pitchFamily="18" charset="0"/>
                <a:cs typeface="Times New Roman" pitchFamily="18" charset="0"/>
              </a:rPr>
              <a:t> проблемою: «</a:t>
            </a:r>
            <a:r>
              <a:rPr lang="ru-RU" sz="1200" dirty="0" err="1">
                <a:latin typeface="Times New Roman" pitchFamily="18" charset="0"/>
                <a:cs typeface="Times New Roman" pitchFamily="18" charset="0"/>
              </a:rPr>
              <a:t>Впровадження</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здоров’язберігаючих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інноваційних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технологій</a:t>
            </a:r>
            <a:r>
              <a:rPr lang="ru-RU" sz="1200" dirty="0">
                <a:latin typeface="Times New Roman" pitchFamily="18" charset="0"/>
                <a:cs typeface="Times New Roman" pitchFamily="18" charset="0"/>
              </a:rPr>
              <a:t> на уроках </a:t>
            </a:r>
            <a:r>
              <a:rPr lang="ru-RU" sz="1200" dirty="0" err="1">
                <a:latin typeface="Times New Roman" pitchFamily="18" charset="0"/>
                <a:cs typeface="Times New Roman" pitchFamily="18" charset="0"/>
              </a:rPr>
              <a:t>професійно-теоретичної</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підготовки</a:t>
            </a:r>
            <a:r>
              <a:rPr lang="ru-RU" sz="1200" dirty="0">
                <a:latin typeface="Times New Roman" pitchFamily="18" charset="0"/>
                <a:cs typeface="Times New Roman" pitchFamily="18" charset="0"/>
              </a:rPr>
              <a:t> та </a:t>
            </a:r>
            <a:r>
              <a:rPr lang="ru-RU" sz="1200" dirty="0" smtClean="0">
                <a:latin typeface="Times New Roman" pitchFamily="18" charset="0"/>
                <a:cs typeface="Times New Roman" pitchFamily="18" charset="0"/>
              </a:rPr>
              <a:t>уроках </a:t>
            </a:r>
            <a:r>
              <a:rPr lang="ru-RU" sz="1200" dirty="0" err="1">
                <a:latin typeface="Times New Roman" pitchFamily="18" charset="0"/>
                <a:cs typeface="Times New Roman" pitchFamily="18" charset="0"/>
              </a:rPr>
              <a:t>виробничого</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навчання</a:t>
            </a:r>
            <a:r>
              <a:rPr lang="ru-RU" sz="1200" dirty="0" smtClean="0">
                <a:latin typeface="Times New Roman" pitchFamily="18" charset="0"/>
                <a:cs typeface="Times New Roman" pitchFamily="18" charset="0"/>
              </a:rPr>
              <a:t>». </a:t>
            </a:r>
          </a:p>
          <a:p>
            <a:pPr algn="just"/>
            <a:r>
              <a:rPr lang="ru-RU" sz="1200" dirty="0" smtClean="0">
                <a:latin typeface="Times New Roman" pitchFamily="18" charset="0"/>
                <a:cs typeface="Times New Roman" pitchFamily="18" charset="0"/>
              </a:rPr>
              <a:t>    За 2023-2024 </a:t>
            </a:r>
            <a:r>
              <a:rPr lang="ru-RU" sz="1200" dirty="0" err="1" smtClean="0">
                <a:latin typeface="Times New Roman" pitchFamily="18" charset="0"/>
                <a:cs typeface="Times New Roman" pitchFamily="18" charset="0"/>
              </a:rPr>
              <a:t>навчальний</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рік</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членами </a:t>
            </a:r>
            <a:r>
              <a:rPr lang="ru-RU" sz="1200" dirty="0" err="1">
                <a:latin typeface="Times New Roman" pitchFamily="18" charset="0"/>
                <a:cs typeface="Times New Roman" pitchFamily="18" charset="0"/>
              </a:rPr>
              <a:t>методичної</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комісії</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була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здійснена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така</a:t>
            </a:r>
            <a:r>
              <a:rPr lang="ru-RU" sz="1200" dirty="0" smtClean="0">
                <a:latin typeface="Times New Roman" pitchFamily="18" charset="0"/>
                <a:cs typeface="Times New Roman" pitchFamily="18" charset="0"/>
              </a:rPr>
              <a:t> робота: </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проведено </a:t>
            </a:r>
            <a:r>
              <a:rPr lang="ru-RU" sz="1200" dirty="0" err="1" smtClean="0">
                <a:latin typeface="Times New Roman" pitchFamily="18" charset="0"/>
                <a:cs typeface="Times New Roman" pitchFamily="18" charset="0"/>
              </a:rPr>
              <a:t>одинадцять</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методичних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засідань</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методичної</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комісії</a:t>
            </a:r>
            <a:r>
              <a:rPr lang="ru-RU" sz="1200" dirty="0">
                <a:latin typeface="Times New Roman" pitchFamily="18" charset="0"/>
                <a:cs typeface="Times New Roman" pitchFamily="18" charset="0"/>
              </a:rPr>
              <a:t>, на </a:t>
            </a:r>
            <a:r>
              <a:rPr lang="ru-RU" sz="1200" dirty="0" err="1">
                <a:latin typeface="Times New Roman" pitchFamily="18" charset="0"/>
                <a:cs typeface="Times New Roman" pitchFamily="18" charset="0"/>
              </a:rPr>
              <a:t>яких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розглядалися</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нагальні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питання</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щодо</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діяльності</a:t>
            </a:r>
            <a:r>
              <a:rPr lang="ru-RU" sz="1200" dirty="0">
                <a:latin typeface="Times New Roman" pitchFamily="18" charset="0"/>
                <a:cs typeface="Times New Roman" pitchFamily="18" charset="0"/>
              </a:rPr>
              <a:t> ІПП </a:t>
            </a:r>
            <a:r>
              <a:rPr lang="ru-RU" sz="1200" dirty="0" err="1">
                <a:latin typeface="Times New Roman" pitchFamily="18" charset="0"/>
                <a:cs typeface="Times New Roman" pitchFamily="18" charset="0"/>
              </a:rPr>
              <a:t>методичної</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комісії</a:t>
            </a:r>
            <a:r>
              <a:rPr lang="ru-RU" sz="1200" dirty="0">
                <a:latin typeface="Times New Roman" pitchFamily="18" charset="0"/>
                <a:cs typeface="Times New Roman" pitchFamily="18" charset="0"/>
              </a:rPr>
              <a:t>;</a:t>
            </a:r>
          </a:p>
          <a:p>
            <a:pPr algn="just"/>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р</a:t>
            </a:r>
            <a:r>
              <a:rPr lang="ru-RU" sz="1200" dirty="0" err="1" smtClean="0">
                <a:latin typeface="Times New Roman" pitchFamily="18" charset="0"/>
                <a:cs typeface="Times New Roman" pitchFamily="18" charset="0"/>
              </a:rPr>
              <a:t>озробили</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та оформили </a:t>
            </a:r>
            <a:r>
              <a:rPr lang="ru-RU" sz="1200" dirty="0" err="1">
                <a:latin typeface="Times New Roman" pitchFamily="18" charset="0"/>
                <a:cs typeface="Times New Roman" pitchFamily="18" charset="0"/>
              </a:rPr>
              <a:t>навчально-плануючу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документацію</a:t>
            </a:r>
            <a:r>
              <a:rPr lang="ru-RU" sz="1200" dirty="0">
                <a:latin typeface="Times New Roman" pitchFamily="18" charset="0"/>
                <a:cs typeface="Times New Roman" pitchFamily="18" charset="0"/>
              </a:rPr>
              <a:t> з </a:t>
            </a:r>
            <a:r>
              <a:rPr lang="ru-RU" sz="1200" dirty="0" err="1">
                <a:latin typeface="Times New Roman" pitchFamily="18" charset="0"/>
                <a:cs typeface="Times New Roman" pitchFamily="18" charset="0"/>
              </a:rPr>
              <a:t>професії</a:t>
            </a:r>
            <a:r>
              <a:rPr lang="ru-RU" sz="1200" dirty="0">
                <a:latin typeface="Times New Roman" pitchFamily="18" charset="0"/>
                <a:cs typeface="Times New Roman" pitchFamily="18" charset="0"/>
              </a:rPr>
              <a:t>: Тракторист-</a:t>
            </a:r>
            <a:r>
              <a:rPr lang="ru-RU" sz="1200" dirty="0" err="1">
                <a:latin typeface="Times New Roman" pitchFamily="18" charset="0"/>
                <a:cs typeface="Times New Roman" pitchFamily="18" charset="0"/>
              </a:rPr>
              <a:t>машиніст</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с/г </a:t>
            </a:r>
            <a:r>
              <a:rPr lang="ru-RU" sz="1200" dirty="0" err="1">
                <a:latin typeface="Times New Roman" pitchFamily="18" charset="0"/>
                <a:cs typeface="Times New Roman" pitchFamily="18" charset="0"/>
              </a:rPr>
              <a:t>виробництва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категорії</a:t>
            </a:r>
            <a:r>
              <a:rPr lang="ru-RU" sz="1200" dirty="0">
                <a:latin typeface="Times New Roman" pitchFamily="18" charset="0"/>
                <a:cs typeface="Times New Roman" pitchFamily="18" charset="0"/>
              </a:rPr>
              <a:t> А1, А2, В1; </a:t>
            </a:r>
            <a:r>
              <a:rPr lang="ru-RU" sz="1200" dirty="0" err="1">
                <a:latin typeface="Times New Roman" pitchFamily="18" charset="0"/>
                <a:cs typeface="Times New Roman" pitchFamily="18" charset="0"/>
              </a:rPr>
              <a:t>слюсар</a:t>
            </a:r>
            <a:r>
              <a:rPr lang="ru-RU" sz="1200" dirty="0">
                <a:latin typeface="Times New Roman" pitchFamily="18" charset="0"/>
                <a:cs typeface="Times New Roman" pitchFamily="18" charset="0"/>
              </a:rPr>
              <a:t> з ремонту </a:t>
            </a:r>
            <a:r>
              <a:rPr lang="ru-RU" sz="1200" dirty="0" smtClean="0">
                <a:latin typeface="Times New Roman" pitchFamily="18" charset="0"/>
                <a:cs typeface="Times New Roman" pitchFamily="18" charset="0"/>
              </a:rPr>
              <a:t>с/г </a:t>
            </a:r>
            <a:r>
              <a:rPr lang="ru-RU" sz="1200" dirty="0">
                <a:latin typeface="Times New Roman" pitchFamily="18" charset="0"/>
                <a:cs typeface="Times New Roman" pitchFamily="18" charset="0"/>
              </a:rPr>
              <a:t>та </a:t>
            </a:r>
            <a:r>
              <a:rPr lang="ru-RU" sz="1200" dirty="0" err="1">
                <a:latin typeface="Times New Roman" pitchFamily="18" charset="0"/>
                <a:cs typeface="Times New Roman" pitchFamily="18" charset="0"/>
              </a:rPr>
              <a:t>устаткування</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водій</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автотранспотрних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засобів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категорії</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С;</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взяли </a:t>
            </a:r>
            <a:r>
              <a:rPr lang="ru-RU" sz="1200" dirty="0">
                <a:latin typeface="Times New Roman" pitchFamily="18" charset="0"/>
                <a:cs typeface="Times New Roman" pitchFamily="18" charset="0"/>
              </a:rPr>
              <a:t>участь у </a:t>
            </a:r>
            <a:r>
              <a:rPr lang="ru-RU" sz="1200" dirty="0" err="1">
                <a:latin typeface="Times New Roman" pitchFamily="18" charset="0"/>
                <a:cs typeface="Times New Roman" pitchFamily="18" charset="0"/>
              </a:rPr>
              <a:t>педагогічному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засіданні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Методичні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посиденьки</a:t>
            </a:r>
            <a:r>
              <a:rPr lang="ru-RU" sz="1200" dirty="0">
                <a:latin typeface="Times New Roman" pitchFamily="18" charset="0"/>
                <a:cs typeface="Times New Roman" pitchFamily="18" charset="0"/>
              </a:rPr>
              <a:t>» на тему: «</a:t>
            </a:r>
            <a:r>
              <a:rPr lang="ru-RU" sz="1200" dirty="0" err="1">
                <a:latin typeface="Times New Roman" pitchFamily="18" charset="0"/>
                <a:cs typeface="Times New Roman" pitchFamily="18" charset="0"/>
              </a:rPr>
              <a:t>Незакінчений</a:t>
            </a:r>
            <a:r>
              <a:rPr lang="ru-RU" sz="1200" dirty="0">
                <a:latin typeface="Times New Roman" pitchFamily="18" charset="0"/>
                <a:cs typeface="Times New Roman" pitchFamily="18" charset="0"/>
              </a:rPr>
              <a:t> урок</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в</a:t>
            </a:r>
            <a:r>
              <a:rPr lang="ru-RU" sz="1200" dirty="0" err="1" smtClean="0">
                <a:latin typeface="Times New Roman" pitchFamily="18" charset="0"/>
                <a:cs typeface="Times New Roman" pitchFamily="18" charset="0"/>
              </a:rPr>
              <a:t>ивчали</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методичні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рекомендації</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інструктивні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листи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накази</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тощо</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р</a:t>
            </a:r>
            <a:r>
              <a:rPr lang="ru-RU" sz="1200" dirty="0" err="1" smtClean="0">
                <a:latin typeface="Times New Roman" pitchFamily="18" charset="0"/>
                <a:cs typeface="Times New Roman" pitchFamily="18" charset="0"/>
              </a:rPr>
              <a:t>озробили</a:t>
            </a:r>
            <a:r>
              <a:rPr lang="ru-RU" sz="1200" dirty="0" smtClean="0">
                <a:latin typeface="Times New Roman" pitchFamily="18" charset="0"/>
                <a:cs typeface="Times New Roman" pitchFamily="18" charset="0"/>
              </a:rPr>
              <a:t> та провели </a:t>
            </a:r>
            <a:r>
              <a:rPr lang="ru-RU" sz="1200" dirty="0" err="1" smtClean="0">
                <a:latin typeface="Times New Roman" pitchFamily="18" charset="0"/>
                <a:cs typeface="Times New Roman" pitchFamily="18" charset="0"/>
              </a:rPr>
              <a:t>відкриті</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уроки  </a:t>
            </a:r>
            <a:r>
              <a:rPr lang="ru-RU" sz="1200" dirty="0" err="1" smtClean="0">
                <a:latin typeface="Times New Roman" pitchFamily="18" charset="0"/>
                <a:cs typeface="Times New Roman" pitchFamily="18" charset="0"/>
              </a:rPr>
              <a:t>під</a:t>
            </a:r>
            <a:r>
              <a:rPr lang="ru-RU" sz="1200" dirty="0" smtClean="0">
                <a:latin typeface="Times New Roman" pitchFamily="18" charset="0"/>
                <a:cs typeface="Times New Roman" pitchFamily="18" charset="0"/>
              </a:rPr>
              <a:t> час  методичного </a:t>
            </a:r>
            <a:r>
              <a:rPr lang="ru-RU" sz="1200" dirty="0" err="1" smtClean="0">
                <a:latin typeface="Times New Roman" pitchFamily="18" charset="0"/>
                <a:cs typeface="Times New Roman" pitchFamily="18" charset="0"/>
              </a:rPr>
              <a:t>місячника</a:t>
            </a:r>
            <a:r>
              <a:rPr lang="ru-RU" sz="1200" dirty="0" smtClean="0">
                <a:latin typeface="Times New Roman" pitchFamily="18" charset="0"/>
                <a:cs typeface="Times New Roman" pitchFamily="18" charset="0"/>
              </a:rPr>
              <a:t>; </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 с</a:t>
            </a:r>
            <a:r>
              <a:rPr lang="ru-RU" sz="1200" dirty="0" smtClean="0">
                <a:latin typeface="Times New Roman" pitchFamily="18" charset="0"/>
                <a:cs typeface="Times New Roman" pitchFamily="18" charset="0"/>
              </a:rPr>
              <a:t>творили  </a:t>
            </a:r>
            <a:r>
              <a:rPr lang="ru-RU" sz="1200" dirty="0" err="1">
                <a:latin typeface="Times New Roman" pitchFamily="18" charset="0"/>
                <a:cs typeface="Times New Roman" pitchFamily="18" charset="0"/>
              </a:rPr>
              <a:t>мультимедійні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презентації</a:t>
            </a:r>
            <a:r>
              <a:rPr lang="ru-RU" sz="1200" dirty="0">
                <a:latin typeface="Times New Roman" pitchFamily="18" charset="0"/>
                <a:cs typeface="Times New Roman" pitchFamily="18" charset="0"/>
              </a:rPr>
              <a:t> до </a:t>
            </a:r>
            <a:r>
              <a:rPr lang="ru-RU" sz="1200" dirty="0" err="1">
                <a:latin typeface="Times New Roman" pitchFamily="18" charset="0"/>
                <a:cs typeface="Times New Roman" pitchFamily="18" charset="0"/>
              </a:rPr>
              <a:t>відкритих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уроків</a:t>
            </a:r>
            <a:r>
              <a:rPr lang="ru-RU" sz="1200" dirty="0">
                <a:latin typeface="Times New Roman" pitchFamily="18" charset="0"/>
                <a:cs typeface="Times New Roman" pitchFamily="18" charset="0"/>
              </a:rPr>
              <a:t> на </a:t>
            </a:r>
            <a:r>
              <a:rPr lang="ru-RU" sz="1200" dirty="0" err="1">
                <a:latin typeface="Times New Roman" pitchFamily="18" charset="0"/>
                <a:cs typeface="Times New Roman" pitchFamily="18" charset="0"/>
              </a:rPr>
              <a:t>заплановані</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теми;</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a:t>
            </a:r>
            <a:r>
              <a:rPr lang="ru-RU" sz="1200" dirty="0" err="1" smtClean="0">
                <a:latin typeface="Times New Roman" pitchFamily="18" charset="0"/>
                <a:cs typeface="Times New Roman" pitchFamily="18" charset="0"/>
              </a:rPr>
              <a:t>озробили</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та написали </a:t>
            </a:r>
            <a:r>
              <a:rPr lang="ru-RU" sz="1200" dirty="0" err="1">
                <a:latin typeface="Times New Roman" pitchFamily="18" charset="0"/>
                <a:cs typeface="Times New Roman" pitchFamily="18" charset="0"/>
              </a:rPr>
              <a:t>заплановані</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методичні</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розробки</a:t>
            </a:r>
            <a:r>
              <a:rPr lang="ru-RU" sz="1200" dirty="0">
                <a:latin typeface="Times New Roman" pitchFamily="18" charset="0"/>
                <a:cs typeface="Times New Roman" pitchFamily="18" charset="0"/>
              </a:rPr>
              <a:t>;</a:t>
            </a:r>
          </a:p>
          <a:p>
            <a:pPr algn="just"/>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поповнювали</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власні</a:t>
            </a:r>
            <a:r>
              <a:rPr lang="ru-RU" sz="1200" dirty="0">
                <a:latin typeface="Times New Roman" pitchFamily="18" charset="0"/>
                <a:cs typeface="Times New Roman" pitchFamily="18" charset="0"/>
              </a:rPr>
              <a:t> блоги </a:t>
            </a:r>
            <a:r>
              <a:rPr lang="ru-RU" sz="1200" dirty="0" err="1">
                <a:latin typeface="Times New Roman" pitchFamily="18" charset="0"/>
                <a:cs typeface="Times New Roman" pitchFamily="18" charset="0"/>
              </a:rPr>
              <a:t>потрібною</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інформацією</a:t>
            </a:r>
            <a:r>
              <a:rPr lang="ru-RU" sz="1200" dirty="0">
                <a:latin typeface="Times New Roman" pitchFamily="18" charset="0"/>
                <a:cs typeface="Times New Roman" pitchFamily="18" charset="0"/>
              </a:rPr>
              <a:t>;</a:t>
            </a:r>
          </a:p>
          <a:p>
            <a:pPr algn="just"/>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накопичували</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інформацією</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блог </a:t>
            </a:r>
            <a:r>
              <a:rPr lang="ru-RU" sz="1200" dirty="0" err="1">
                <a:latin typeface="Times New Roman" pitchFamily="18" charset="0"/>
                <a:cs typeface="Times New Roman" pitchFamily="18" charset="0"/>
              </a:rPr>
              <a:t>методичної</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комісії</a:t>
            </a:r>
            <a:r>
              <a:rPr lang="ru-RU" sz="1200" dirty="0">
                <a:latin typeface="Times New Roman" pitchFamily="18" charset="0"/>
                <a:cs typeface="Times New Roman" pitchFamily="18" charset="0"/>
              </a:rPr>
              <a:t>;</a:t>
            </a:r>
          </a:p>
          <a:p>
            <a:pPr algn="just"/>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брали </a:t>
            </a:r>
            <a:r>
              <a:rPr lang="ru-RU" sz="1200" dirty="0">
                <a:latin typeface="Times New Roman" pitchFamily="18" charset="0"/>
                <a:cs typeface="Times New Roman" pitchFamily="18" charset="0"/>
              </a:rPr>
              <a:t>участь </a:t>
            </a:r>
            <a:r>
              <a:rPr lang="ru-RU" sz="1200" dirty="0" smtClean="0">
                <a:latin typeface="Times New Roman" pitchFamily="18" charset="0"/>
                <a:cs typeface="Times New Roman" pitchFamily="18" charset="0"/>
              </a:rPr>
              <a:t>у </a:t>
            </a:r>
            <a:r>
              <a:rPr lang="ru-RU" sz="1200" dirty="0" err="1">
                <a:latin typeface="Times New Roman" pitchFamily="18" charset="0"/>
                <a:cs typeface="Times New Roman" pitchFamily="18" charset="0"/>
              </a:rPr>
              <a:t>тижні</a:t>
            </a:r>
            <a:r>
              <a:rPr lang="ru-RU" sz="1200" dirty="0">
                <a:latin typeface="Times New Roman" pitchFamily="18" charset="0"/>
                <a:cs typeface="Times New Roman" pitchFamily="18" charset="0"/>
              </a:rPr>
              <a:t> БЖД  (</a:t>
            </a:r>
            <a:r>
              <a:rPr lang="ru-RU" sz="1200" dirty="0" err="1">
                <a:latin typeface="Times New Roman" pitchFamily="18" charset="0"/>
                <a:cs typeface="Times New Roman" pitchFamily="18" charset="0"/>
              </a:rPr>
              <a:t>безпека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дорожнього</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руху</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організовували</a:t>
            </a:r>
            <a:r>
              <a:rPr lang="ru-RU" sz="1200" dirty="0" smtClean="0">
                <a:latin typeface="Times New Roman" pitchFamily="18" charset="0"/>
                <a:cs typeface="Times New Roman" pitchFamily="18" charset="0"/>
              </a:rPr>
              <a:t> та разом з </a:t>
            </a:r>
            <a:r>
              <a:rPr lang="ru-RU" sz="1200" dirty="0" err="1" smtClean="0">
                <a:latin typeface="Times New Roman" pitchFamily="18" charset="0"/>
                <a:cs typeface="Times New Roman" pitchFamily="18" charset="0"/>
              </a:rPr>
              <a:t>учнями</a:t>
            </a:r>
            <a:r>
              <a:rPr lang="ru-RU" sz="1200" dirty="0" smtClean="0">
                <a:latin typeface="Times New Roman" pitchFamily="18" charset="0"/>
                <a:cs typeface="Times New Roman" pitchFamily="18" charset="0"/>
              </a:rPr>
              <a:t>  брали  </a:t>
            </a:r>
            <a:r>
              <a:rPr lang="ru-RU" sz="1200" dirty="0">
                <a:latin typeface="Times New Roman" pitchFamily="18" charset="0"/>
                <a:cs typeface="Times New Roman" pitchFamily="18" charset="0"/>
              </a:rPr>
              <a:t>участь в </a:t>
            </a:r>
            <a:r>
              <a:rPr lang="ru-RU" sz="1200" dirty="0" err="1">
                <a:latin typeface="Times New Roman" pitchFamily="18" charset="0"/>
                <a:cs typeface="Times New Roman" pitchFamily="18" charset="0"/>
              </a:rPr>
              <a:t>екскурсії</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у кластер </a:t>
            </a:r>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Товтри</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проводили </a:t>
            </a:r>
            <a:r>
              <a:rPr lang="ru-RU" sz="1200" dirty="0" err="1">
                <a:latin typeface="Times New Roman" pitchFamily="18" charset="0"/>
                <a:cs typeface="Times New Roman" pitchFamily="18" charset="0"/>
              </a:rPr>
              <a:t>зустріч</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із</a:t>
            </a:r>
            <a:r>
              <a:rPr lang="ru-RU" sz="1200" dirty="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роботодавцями</a:t>
            </a:r>
            <a:r>
              <a:rPr lang="ru-RU" sz="1200" dirty="0">
                <a:latin typeface="Times New Roman" pitchFamily="18" charset="0"/>
                <a:cs typeface="Times New Roman" pitchFamily="18" charset="0"/>
              </a:rPr>
              <a:t>;</a:t>
            </a:r>
          </a:p>
          <a:p>
            <a:pPr algn="just"/>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в</a:t>
            </a:r>
            <a:r>
              <a:rPr lang="ru-RU" sz="1200" dirty="0" err="1" smtClean="0">
                <a:latin typeface="Times New Roman" pitchFamily="18" charset="0"/>
                <a:cs typeface="Times New Roman" pitchFamily="18" charset="0"/>
              </a:rPr>
              <a:t>икладач</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Земляк М.В</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п</a:t>
            </a:r>
            <a:r>
              <a:rPr lang="ru-RU" sz="1200" dirty="0" err="1" smtClean="0">
                <a:latin typeface="Times New Roman" pitchFamily="18" charset="0"/>
                <a:cs typeface="Times New Roman" pitchFamily="18" charset="0"/>
              </a:rPr>
              <a:t>ройшов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атестацію</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під</a:t>
            </a:r>
            <a:r>
              <a:rPr lang="ru-RU" sz="1200" dirty="0" smtClean="0">
                <a:latin typeface="Times New Roman" pitchFamily="18" charset="0"/>
                <a:cs typeface="Times New Roman" pitchFamily="18" charset="0"/>
              </a:rPr>
              <a:t> час </a:t>
            </a:r>
            <a:r>
              <a:rPr lang="ru-RU" sz="1200" dirty="0" err="1" smtClean="0">
                <a:latin typeface="Times New Roman" pitchFamily="18" charset="0"/>
                <a:cs typeface="Times New Roman" pitchFamily="18" charset="0"/>
              </a:rPr>
              <a:t>якої</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підтвердив</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кваліфікаційну</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категорію</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спеціаліст</a:t>
            </a:r>
            <a:r>
              <a:rPr lang="ru-RU" sz="1200" dirty="0" smtClean="0">
                <a:latin typeface="Times New Roman" pitchFamily="18" charset="0"/>
                <a:cs typeface="Times New Roman" pitchFamily="18" charset="0"/>
              </a:rPr>
              <a:t> І </a:t>
            </a:r>
            <a:r>
              <a:rPr lang="ru-RU" sz="1200" dirty="0" err="1" smtClean="0">
                <a:latin typeface="Times New Roman" pitchFamily="18" charset="0"/>
                <a:cs typeface="Times New Roman" pitchFamily="18" charset="0"/>
              </a:rPr>
              <a:t>категорії</a:t>
            </a:r>
            <a:r>
              <a:rPr lang="ru-RU" sz="1200" dirty="0" smtClean="0">
                <a:latin typeface="Times New Roman" pitchFamily="18" charset="0"/>
                <a:cs typeface="Times New Roman" pitchFamily="18" charset="0"/>
              </a:rPr>
              <a:t>» та </a:t>
            </a:r>
            <a:r>
              <a:rPr lang="ru-RU" sz="1200" dirty="0" err="1" smtClean="0">
                <a:latin typeface="Times New Roman" pitchFamily="18" charset="0"/>
                <a:cs typeface="Times New Roman" pitchFamily="18" charset="0"/>
              </a:rPr>
              <a:t>педагогічне</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звання</a:t>
            </a:r>
            <a:r>
              <a:rPr lang="ru-RU" sz="1200" dirty="0" smtClean="0">
                <a:latin typeface="Times New Roman" pitchFamily="18" charset="0"/>
                <a:cs typeface="Times New Roman" pitchFamily="18" charset="0"/>
              </a:rPr>
              <a:t> «старший </a:t>
            </a:r>
            <a:r>
              <a:rPr lang="ru-RU" sz="1200" dirty="0" err="1" smtClean="0">
                <a:latin typeface="Times New Roman" pitchFamily="18" charset="0"/>
                <a:cs typeface="Times New Roman" pitchFamily="18" charset="0"/>
              </a:rPr>
              <a:t>викладач</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атестацію</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викладача</a:t>
            </a:r>
            <a:r>
              <a:rPr lang="ru-RU" sz="1200" dirty="0" smtClean="0">
                <a:latin typeface="Times New Roman" pitchFamily="18" charset="0"/>
                <a:cs typeface="Times New Roman" pitchFamily="18" charset="0"/>
              </a:rPr>
              <a:t> Гута І.Д. перенесено на </a:t>
            </a:r>
            <a:r>
              <a:rPr lang="ru-RU" sz="1200" dirty="0" err="1" smtClean="0">
                <a:latin typeface="Times New Roman" pitchFamily="18" charset="0"/>
                <a:cs typeface="Times New Roman" pitchFamily="18" charset="0"/>
              </a:rPr>
              <a:t>рік</a:t>
            </a:r>
            <a:r>
              <a:rPr lang="ru-RU" sz="1200" dirty="0" smtClean="0">
                <a:latin typeface="Times New Roman" pitchFamily="18" charset="0"/>
                <a:cs typeface="Times New Roman" pitchFamily="18" charset="0"/>
              </a:rPr>
              <a:t> у </a:t>
            </a:r>
            <a:r>
              <a:rPr lang="ru-RU" sz="1200" dirty="0" err="1" smtClean="0">
                <a:latin typeface="Times New Roman" pitchFamily="18" charset="0"/>
                <a:cs typeface="Times New Roman" pitchFamily="18" charset="0"/>
              </a:rPr>
              <a:t>зв</a:t>
            </a:r>
            <a:r>
              <a:rPr lang="en-US" sz="1200" dirty="0" smtClean="0">
                <a:latin typeface="Times New Roman" pitchFamily="18" charset="0"/>
                <a:cs typeface="Times New Roman" pitchFamily="18" charset="0"/>
              </a:rPr>
              <a:t>’</a:t>
            </a:r>
            <a:r>
              <a:rPr lang="ru-RU" sz="1200" dirty="0" err="1" smtClean="0">
                <a:latin typeface="Times New Roman" pitchFamily="18" charset="0"/>
                <a:cs typeface="Times New Roman" pitchFamily="18" charset="0"/>
              </a:rPr>
              <a:t>язку</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із</a:t>
            </a:r>
            <a:r>
              <a:rPr lang="ru-RU" sz="1200" dirty="0" smtClean="0">
                <a:latin typeface="Times New Roman" pitchFamily="18" charset="0"/>
                <a:cs typeface="Times New Roman" pitchFamily="18" charset="0"/>
              </a:rPr>
              <a:t> хворобою; </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 - </a:t>
            </a:r>
            <a:r>
              <a:rPr lang="ru-RU" sz="1200" dirty="0" err="1">
                <a:latin typeface="Times New Roman" pitchFamily="18" charset="0"/>
                <a:cs typeface="Times New Roman" pitchFamily="18" charset="0"/>
              </a:rPr>
              <a:t>в</a:t>
            </a:r>
            <a:r>
              <a:rPr lang="ru-RU" sz="1200" dirty="0" err="1" smtClean="0">
                <a:latin typeface="Times New Roman" pitchFamily="18" charset="0"/>
                <a:cs typeface="Times New Roman" pitchFamily="18" charset="0"/>
              </a:rPr>
              <a:t>икладач</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Романчук М.А. </a:t>
            </a:r>
            <a:r>
              <a:rPr lang="ru-RU" sz="1200" dirty="0" smtClean="0">
                <a:latin typeface="Times New Roman" pitchFamily="18" charset="0"/>
                <a:cs typeface="Times New Roman" pitchFamily="18" charset="0"/>
              </a:rPr>
              <a:t>брав </a:t>
            </a:r>
            <a:r>
              <a:rPr lang="ru-RU" sz="1200" dirty="0">
                <a:latin typeface="Times New Roman" pitchFamily="18" charset="0"/>
                <a:cs typeface="Times New Roman" pitchFamily="18" charset="0"/>
              </a:rPr>
              <a:t>участь у </a:t>
            </a:r>
            <a:r>
              <a:rPr lang="ru-RU" sz="1200" dirty="0" err="1" smtClean="0">
                <a:latin typeface="Times New Roman" pitchFamily="18" charset="0"/>
                <a:cs typeface="Times New Roman" pitchFamily="18" charset="0"/>
              </a:rPr>
              <a:t>засіданні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робочої</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групи</a:t>
            </a:r>
            <a:r>
              <a:rPr lang="ru-RU" sz="1200" dirty="0" smtClean="0">
                <a:latin typeface="Times New Roman" pitchFamily="18" charset="0"/>
                <a:cs typeface="Times New Roman" pitchFamily="18" charset="0"/>
              </a:rPr>
              <a:t> з </a:t>
            </a:r>
            <a:r>
              <a:rPr lang="ru-RU" sz="1200" dirty="0" err="1" smtClean="0">
                <a:latin typeface="Times New Roman" pitchFamily="18" charset="0"/>
                <a:cs typeface="Times New Roman" pitchFamily="18" charset="0"/>
              </a:rPr>
              <a:t>розробки</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навчально-планувальної</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документації</a:t>
            </a:r>
            <a:r>
              <a:rPr lang="ru-RU" sz="1200" dirty="0" smtClean="0">
                <a:latin typeface="Times New Roman" pitchFamily="18" charset="0"/>
                <a:cs typeface="Times New Roman" pitchFamily="18" charset="0"/>
              </a:rPr>
              <a:t> з </a:t>
            </a:r>
            <a:r>
              <a:rPr lang="ru-RU" sz="1200" dirty="0" err="1" smtClean="0">
                <a:latin typeface="Times New Roman" pitchFamily="18" charset="0"/>
                <a:cs typeface="Times New Roman" pitchFamily="18" charset="0"/>
              </a:rPr>
              <a:t>професії</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a:t>
            </a:r>
            <a:r>
              <a:rPr lang="ru-RU" sz="1200" dirty="0" err="1">
                <a:latin typeface="Times New Roman" pitchFamily="18" charset="0"/>
                <a:cs typeface="Times New Roman" pitchFamily="18" charset="0"/>
              </a:rPr>
              <a:t>Слюсар</a:t>
            </a:r>
            <a:r>
              <a:rPr lang="ru-RU" sz="1200" dirty="0">
                <a:latin typeface="Times New Roman" pitchFamily="18" charset="0"/>
                <a:cs typeface="Times New Roman" pitchFamily="18" charset="0"/>
              </a:rPr>
              <a:t> з ремонту  </a:t>
            </a:r>
            <a:r>
              <a:rPr lang="ru-RU" sz="1200" dirty="0" smtClean="0">
                <a:latin typeface="Times New Roman" pitchFamily="18" charset="0"/>
                <a:cs typeface="Times New Roman" pitchFamily="18" charset="0"/>
              </a:rPr>
              <a:t>с/г </a:t>
            </a:r>
            <a:r>
              <a:rPr lang="ru-RU" sz="1200" dirty="0" err="1">
                <a:latin typeface="Times New Roman" pitchFamily="18" charset="0"/>
                <a:cs typeface="Times New Roman" pitchFamily="18" charset="0"/>
              </a:rPr>
              <a:t>техніки</a:t>
            </a:r>
            <a:r>
              <a:rPr lang="ru-RU" sz="1200" dirty="0">
                <a:latin typeface="Times New Roman" pitchFamily="18" charset="0"/>
                <a:cs typeface="Times New Roman" pitchFamily="18" charset="0"/>
              </a:rPr>
              <a:t> та </a:t>
            </a:r>
            <a:r>
              <a:rPr lang="ru-RU" sz="1200" dirty="0" err="1">
                <a:latin typeface="Times New Roman" pitchFamily="18" charset="0"/>
                <a:cs typeface="Times New Roman" pitchFamily="18" charset="0"/>
              </a:rPr>
              <a:t>устаткування</a:t>
            </a:r>
            <a:r>
              <a:rPr lang="ru-RU" sz="1200" dirty="0" smtClean="0">
                <a:latin typeface="Times New Roman" pitchFamily="18" charset="0"/>
                <a:cs typeface="Times New Roman" pitchFamily="18" charset="0"/>
              </a:rPr>
              <a:t>» та</a:t>
            </a:r>
            <a:r>
              <a:rPr lang="ru-RU" sz="1200" i="1" dirty="0" smtClean="0">
                <a:solidFill>
                  <a:srgbClr val="000000"/>
                </a:solidFill>
                <a:latin typeface="Times New Roman"/>
              </a:rPr>
              <a:t> </a:t>
            </a:r>
            <a:r>
              <a:rPr lang="ru-RU" sz="1200" i="1" dirty="0" err="1" smtClean="0">
                <a:solidFill>
                  <a:srgbClr val="000000"/>
                </a:solidFill>
                <a:latin typeface="Times New Roman"/>
              </a:rPr>
              <a:t>семінарі-практикумі</a:t>
            </a:r>
            <a:r>
              <a:rPr lang="ru-RU" sz="1200" i="1" dirty="0" smtClean="0">
                <a:solidFill>
                  <a:srgbClr val="000000"/>
                </a:solidFill>
                <a:latin typeface="Times New Roman"/>
              </a:rPr>
              <a:t> </a:t>
            </a:r>
            <a:r>
              <a:rPr lang="ru-RU" sz="1200" i="1" dirty="0" err="1">
                <a:solidFill>
                  <a:srgbClr val="000000"/>
                </a:solidFill>
                <a:latin typeface="Times New Roman"/>
              </a:rPr>
              <a:t>викладачів</a:t>
            </a:r>
            <a:r>
              <a:rPr lang="ru-RU" sz="1200" i="1" dirty="0">
                <a:solidFill>
                  <a:srgbClr val="000000"/>
                </a:solidFill>
                <a:latin typeface="Times New Roman"/>
              </a:rPr>
              <a:t> предмета «</a:t>
            </a:r>
            <a:r>
              <a:rPr lang="ru-RU" sz="1200" i="1" dirty="0" err="1">
                <a:solidFill>
                  <a:srgbClr val="000000"/>
                </a:solidFill>
                <a:latin typeface="Times New Roman"/>
              </a:rPr>
              <a:t>Охорона</a:t>
            </a:r>
            <a:r>
              <a:rPr lang="ru-RU" sz="1200" i="1" dirty="0">
                <a:solidFill>
                  <a:srgbClr val="000000"/>
                </a:solidFill>
                <a:latin typeface="Times New Roman"/>
              </a:rPr>
              <a:t> </a:t>
            </a:r>
            <a:r>
              <a:rPr lang="ru-RU" sz="1200" i="1" dirty="0" err="1">
                <a:solidFill>
                  <a:srgbClr val="000000"/>
                </a:solidFill>
                <a:latin typeface="Times New Roman"/>
              </a:rPr>
              <a:t>праці</a:t>
            </a:r>
            <a:r>
              <a:rPr lang="ru-RU" sz="1200" i="1" dirty="0">
                <a:solidFill>
                  <a:srgbClr val="000000"/>
                </a:solidFill>
                <a:latin typeface="Times New Roman"/>
              </a:rPr>
              <a:t>»</a:t>
            </a:r>
            <a:r>
              <a:rPr lang="ru-RU" sz="1200" dirty="0">
                <a:solidFill>
                  <a:srgbClr val="000000"/>
                </a:solidFill>
                <a:latin typeface="Times New Roman"/>
              </a:rPr>
              <a:t> на тему </a:t>
            </a:r>
            <a:r>
              <a:rPr lang="ru-RU" sz="1200" i="1" dirty="0">
                <a:solidFill>
                  <a:srgbClr val="000000"/>
                </a:solidFill>
                <a:latin typeface="Times New Roman"/>
              </a:rPr>
              <a:t>«</a:t>
            </a:r>
            <a:r>
              <a:rPr lang="ru-RU" sz="1200" i="1" dirty="0" err="1">
                <a:solidFill>
                  <a:srgbClr val="000000"/>
                </a:solidFill>
                <a:latin typeface="Times New Roman"/>
              </a:rPr>
              <a:t>Сучасні</a:t>
            </a:r>
            <a:r>
              <a:rPr lang="ru-RU" sz="1200" i="1" dirty="0">
                <a:solidFill>
                  <a:srgbClr val="000000"/>
                </a:solidFill>
                <a:latin typeface="Times New Roman"/>
              </a:rPr>
              <a:t> </a:t>
            </a:r>
            <a:r>
              <a:rPr lang="ru-RU" sz="1200" i="1" dirty="0" err="1">
                <a:solidFill>
                  <a:srgbClr val="000000"/>
                </a:solidFill>
                <a:latin typeface="Times New Roman"/>
              </a:rPr>
              <a:t>підходи</a:t>
            </a:r>
            <a:r>
              <a:rPr lang="ru-RU" sz="1200" i="1" dirty="0">
                <a:solidFill>
                  <a:srgbClr val="000000"/>
                </a:solidFill>
                <a:latin typeface="Times New Roman"/>
              </a:rPr>
              <a:t> до </a:t>
            </a:r>
            <a:r>
              <a:rPr lang="ru-RU" sz="1200" i="1" dirty="0" err="1">
                <a:solidFill>
                  <a:srgbClr val="000000"/>
                </a:solidFill>
                <a:latin typeface="Times New Roman"/>
              </a:rPr>
              <a:t>формування</a:t>
            </a:r>
            <a:r>
              <a:rPr lang="ru-RU" sz="1200" i="1" dirty="0">
                <a:solidFill>
                  <a:srgbClr val="000000"/>
                </a:solidFill>
                <a:latin typeface="Times New Roman"/>
              </a:rPr>
              <a:t> в </a:t>
            </a:r>
            <a:r>
              <a:rPr lang="ru-RU" sz="1200" i="1" dirty="0" err="1">
                <a:solidFill>
                  <a:srgbClr val="000000"/>
                </a:solidFill>
                <a:latin typeface="Times New Roman"/>
              </a:rPr>
              <a:t>здобувачів</a:t>
            </a:r>
            <a:r>
              <a:rPr lang="ru-RU" sz="1200" i="1" dirty="0">
                <a:solidFill>
                  <a:srgbClr val="000000"/>
                </a:solidFill>
                <a:latin typeface="Times New Roman"/>
              </a:rPr>
              <a:t> </a:t>
            </a:r>
            <a:r>
              <a:rPr lang="ru-RU" sz="1200" i="1" dirty="0" err="1">
                <a:solidFill>
                  <a:srgbClr val="000000"/>
                </a:solidFill>
                <a:latin typeface="Times New Roman"/>
              </a:rPr>
              <a:t>освіти</a:t>
            </a:r>
            <a:r>
              <a:rPr lang="ru-RU" sz="1200" i="1" dirty="0">
                <a:solidFill>
                  <a:srgbClr val="000000"/>
                </a:solidFill>
                <a:latin typeface="Times New Roman"/>
              </a:rPr>
              <a:t> </a:t>
            </a:r>
            <a:r>
              <a:rPr lang="ru-RU" sz="1200" i="1" dirty="0" err="1">
                <a:solidFill>
                  <a:srgbClr val="000000"/>
                </a:solidFill>
                <a:latin typeface="Times New Roman"/>
              </a:rPr>
              <a:t>закладів</a:t>
            </a:r>
            <a:r>
              <a:rPr lang="ru-RU" sz="1200" i="1" dirty="0">
                <a:solidFill>
                  <a:srgbClr val="000000"/>
                </a:solidFill>
                <a:latin typeface="Times New Roman"/>
              </a:rPr>
              <a:t> </a:t>
            </a:r>
            <a:r>
              <a:rPr lang="ru-RU" sz="1200" i="1" dirty="0" err="1">
                <a:solidFill>
                  <a:srgbClr val="000000"/>
                </a:solidFill>
                <a:latin typeface="Times New Roman"/>
              </a:rPr>
              <a:t>професійної</a:t>
            </a:r>
            <a:r>
              <a:rPr lang="ru-RU" sz="1200" i="1" dirty="0">
                <a:solidFill>
                  <a:srgbClr val="000000"/>
                </a:solidFill>
                <a:latin typeface="Times New Roman"/>
              </a:rPr>
              <a:t> (</a:t>
            </a:r>
            <a:r>
              <a:rPr lang="ru-RU" sz="1200" i="1" dirty="0" err="1">
                <a:solidFill>
                  <a:srgbClr val="000000"/>
                </a:solidFill>
                <a:latin typeface="Times New Roman"/>
              </a:rPr>
              <a:t>професійно-технічної</a:t>
            </a:r>
            <a:r>
              <a:rPr lang="ru-RU" sz="1200" i="1" dirty="0">
                <a:solidFill>
                  <a:srgbClr val="000000"/>
                </a:solidFill>
                <a:latin typeface="Times New Roman"/>
              </a:rPr>
              <a:t>) </a:t>
            </a:r>
            <a:r>
              <a:rPr lang="ru-RU" sz="1200" i="1" dirty="0" err="1">
                <a:solidFill>
                  <a:srgbClr val="000000"/>
                </a:solidFill>
                <a:latin typeface="Times New Roman"/>
              </a:rPr>
              <a:t>освіти</a:t>
            </a:r>
            <a:r>
              <a:rPr lang="ru-RU" sz="1200" i="1" dirty="0">
                <a:solidFill>
                  <a:srgbClr val="000000"/>
                </a:solidFill>
                <a:latin typeface="Times New Roman"/>
              </a:rPr>
              <a:t> </a:t>
            </a:r>
            <a:r>
              <a:rPr lang="ru-RU" sz="1200" i="1" dirty="0" err="1">
                <a:solidFill>
                  <a:srgbClr val="000000"/>
                </a:solidFill>
                <a:latin typeface="Times New Roman"/>
              </a:rPr>
              <a:t>працеохоронної</a:t>
            </a:r>
            <a:r>
              <a:rPr lang="ru-RU" sz="1200" i="1" dirty="0">
                <a:solidFill>
                  <a:srgbClr val="000000"/>
                </a:solidFill>
                <a:latin typeface="Times New Roman"/>
              </a:rPr>
              <a:t> </a:t>
            </a:r>
            <a:r>
              <a:rPr lang="ru-RU" sz="1200" i="1" dirty="0" err="1">
                <a:solidFill>
                  <a:srgbClr val="000000"/>
                </a:solidFill>
                <a:latin typeface="Times New Roman"/>
              </a:rPr>
              <a:t>компетентності</a:t>
            </a:r>
            <a:r>
              <a:rPr lang="ru-RU" sz="1200" i="1" dirty="0" smtClean="0">
                <a:solidFill>
                  <a:srgbClr val="000000"/>
                </a:solidFill>
                <a:latin typeface="Times New Roman"/>
              </a:rPr>
              <a:t>»</a:t>
            </a:r>
            <a:r>
              <a:rPr lang="ru-RU" sz="1200" dirty="0">
                <a:solidFill>
                  <a:srgbClr val="000000"/>
                </a:solidFill>
                <a:latin typeface="Times New Roman"/>
              </a:rPr>
              <a:t>;</a:t>
            </a:r>
            <a:r>
              <a:rPr lang="ru-RU" sz="1200" dirty="0" smtClean="0">
                <a:latin typeface="Times New Roman" pitchFamily="18" charset="0"/>
                <a:cs typeface="Times New Roman" pitchFamily="18" charset="0"/>
              </a:rPr>
              <a:t> </a:t>
            </a:r>
            <a:endParaRPr lang="ru-RU" sz="1200" dirty="0" smtClean="0">
              <a:latin typeface="Times New Roman" pitchFamily="18" charset="0"/>
              <a:cs typeface="Times New Roman" pitchFamily="18" charset="0"/>
            </a:endParaRPr>
          </a:p>
          <a:p>
            <a:pPr marL="171450" indent="-171450" algn="just">
              <a:buFontTx/>
              <a:buChar char="-"/>
            </a:pPr>
            <a:r>
              <a:rPr lang="ru-RU" sz="1200" dirty="0" err="1" smtClean="0">
                <a:latin typeface="Times New Roman" pitchFamily="18" charset="0"/>
                <a:cs typeface="Times New Roman" pitchFamily="18" charset="0"/>
              </a:rPr>
              <a:t>Козютинський</a:t>
            </a:r>
            <a:r>
              <a:rPr lang="ru-RU" sz="1200" dirty="0" smtClean="0">
                <a:latin typeface="Times New Roman" pitchFamily="18" charset="0"/>
                <a:cs typeface="Times New Roman" pitchFamily="18" charset="0"/>
              </a:rPr>
              <a:t> </a:t>
            </a:r>
            <a:r>
              <a:rPr lang="ru-RU" sz="1200" dirty="0">
                <a:latin typeface="Times New Roman" pitchFamily="18" charset="0"/>
                <a:cs typeface="Times New Roman" pitchFamily="18" charset="0"/>
              </a:rPr>
              <a:t>М.В., Земляк М.В. б</a:t>
            </a:r>
            <a:r>
              <a:rPr lang="ru-RU" sz="1200" dirty="0" smtClean="0">
                <a:latin typeface="Times New Roman" pitchFamily="18" charset="0"/>
                <a:cs typeface="Times New Roman" pitchFamily="18" charset="0"/>
              </a:rPr>
              <a:t>рали участь </a:t>
            </a:r>
            <a:r>
              <a:rPr lang="ru-RU" sz="1200" dirty="0">
                <a:latin typeface="Times New Roman" pitchFamily="18" charset="0"/>
                <a:cs typeface="Times New Roman" pitchFamily="18" charset="0"/>
              </a:rPr>
              <a:t>в </a:t>
            </a:r>
            <a:r>
              <a:rPr lang="ru-RU" sz="1200" dirty="0" err="1">
                <a:latin typeface="Times New Roman" pitchFamily="18" charset="0"/>
                <a:cs typeface="Times New Roman" pitchFamily="18" charset="0"/>
              </a:rPr>
              <a:t>обласному</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семінарі</a:t>
            </a:r>
            <a:r>
              <a:rPr lang="ru-RU" sz="1200" dirty="0">
                <a:latin typeface="Times New Roman" pitchFamily="18" charset="0"/>
                <a:cs typeface="Times New Roman" pitchFamily="18" charset="0"/>
              </a:rPr>
              <a:t> на тему: «</a:t>
            </a:r>
            <a:r>
              <a:rPr lang="ru-RU" sz="1200" dirty="0" err="1">
                <a:latin typeface="Times New Roman" pitchFamily="18" charset="0"/>
                <a:cs typeface="Times New Roman" pitchFamily="18" charset="0"/>
              </a:rPr>
              <a:t>Оновлення</a:t>
            </a:r>
            <a:r>
              <a:rPr lang="ru-RU" sz="1200" dirty="0">
                <a:latin typeface="Times New Roman" pitchFamily="18" charset="0"/>
                <a:cs typeface="Times New Roman" pitchFamily="18" charset="0"/>
              </a:rPr>
              <a:t> </a:t>
            </a:r>
            <a:endParaRPr lang="ru-RU" sz="1200" dirty="0" smtClean="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змісту</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підготовки</a:t>
            </a:r>
            <a:r>
              <a:rPr lang="ru-RU" sz="1200" dirty="0" smtClean="0">
                <a:latin typeface="Times New Roman" pitchFamily="18" charset="0"/>
                <a:cs typeface="Times New Roman" pitchFamily="18" charset="0"/>
              </a:rPr>
              <a:t> </a:t>
            </a:r>
            <a:r>
              <a:rPr lang="ru-RU" sz="1200" dirty="0" err="1">
                <a:latin typeface="Times New Roman" pitchFamily="18" charset="0"/>
                <a:cs typeface="Times New Roman" pitchFamily="18" charset="0"/>
              </a:rPr>
              <a:t>кваліфікованих</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робітників</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галузі</a:t>
            </a:r>
            <a:r>
              <a:rPr lang="ru-RU" sz="1200" dirty="0">
                <a:latin typeface="Times New Roman" pitchFamily="18" charset="0"/>
                <a:cs typeface="Times New Roman" pitchFamily="18" charset="0"/>
              </a:rPr>
              <a:t> </a:t>
            </a:r>
            <a:r>
              <a:rPr lang="ru-RU" sz="1200" dirty="0" smtClean="0">
                <a:latin typeface="Times New Roman" pitchFamily="18" charset="0"/>
                <a:cs typeface="Times New Roman" pitchFamily="18" charset="0"/>
              </a:rPr>
              <a:t>с/г </a:t>
            </a:r>
            <a:r>
              <a:rPr lang="ru-RU" sz="1200" dirty="0">
                <a:latin typeface="Times New Roman" pitchFamily="18" charset="0"/>
                <a:cs typeface="Times New Roman" pitchFamily="18" charset="0"/>
              </a:rPr>
              <a:t>шляхом </a:t>
            </a:r>
            <a:r>
              <a:rPr lang="ru-RU" sz="1200" dirty="0" err="1">
                <a:latin typeface="Times New Roman" pitchFamily="18" charset="0"/>
                <a:cs typeface="Times New Roman" pitchFamily="18" charset="0"/>
              </a:rPr>
              <a:t>впровадження</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органічного</a:t>
            </a:r>
            <a:r>
              <a:rPr lang="ru-RU" sz="1200" dirty="0">
                <a:latin typeface="Times New Roman" pitchFamily="18" charset="0"/>
                <a:cs typeface="Times New Roman" pitchFamily="18" charset="0"/>
              </a:rPr>
              <a:t> </a:t>
            </a:r>
            <a:endParaRPr lang="ru-RU" sz="1200" dirty="0" smtClean="0">
              <a:latin typeface="Times New Roman" pitchFamily="18" charset="0"/>
              <a:cs typeface="Times New Roman" pitchFamily="18" charset="0"/>
            </a:endParaRPr>
          </a:p>
          <a:p>
            <a:pPr algn="just"/>
            <a:r>
              <a:rPr lang="ru-RU" sz="1200" dirty="0" err="1" smtClean="0">
                <a:latin typeface="Times New Roman" pitchFamily="18" charset="0"/>
                <a:cs typeface="Times New Roman" pitchFamily="18" charset="0"/>
              </a:rPr>
              <a:t>землеробства</a:t>
            </a:r>
            <a:r>
              <a:rPr lang="ru-RU" sz="1200" dirty="0" smtClean="0">
                <a:latin typeface="Times New Roman" pitchFamily="18" charset="0"/>
                <a:cs typeface="Times New Roman" pitchFamily="18" charset="0"/>
              </a:rPr>
              <a:t>»;</a:t>
            </a:r>
          </a:p>
          <a:p>
            <a:pPr marL="171450" indent="-171450" algn="just">
              <a:buFontTx/>
              <a:buChar char="-"/>
            </a:pPr>
            <a:r>
              <a:rPr lang="ru-RU" sz="1200" dirty="0" smtClean="0">
                <a:latin typeface="Times New Roman" pitchFamily="18" charset="0"/>
                <a:cs typeface="Times New Roman" pitchFamily="18" charset="0"/>
              </a:rPr>
              <a:t>Земляк М.В. </a:t>
            </a:r>
            <a:r>
              <a:rPr lang="ru-RU" sz="1200" dirty="0" smtClean="0">
                <a:latin typeface="Times New Roman" pitchFamily="18" charset="0"/>
                <a:cs typeface="Times New Roman" pitchFamily="18" charset="0"/>
              </a:rPr>
              <a:t>представляв </a:t>
            </a:r>
            <a:r>
              <a:rPr lang="ru-RU" sz="1200" dirty="0" smtClean="0">
                <a:latin typeface="Times New Roman" pitchFamily="18" charset="0"/>
                <a:cs typeface="Times New Roman" pitchFamily="18" charset="0"/>
              </a:rPr>
              <a:t>МК на </a:t>
            </a:r>
            <a:r>
              <a:rPr lang="ru-RU" sz="1200" dirty="0" err="1" smtClean="0">
                <a:latin typeface="Times New Roman" pitchFamily="18" charset="0"/>
                <a:cs typeface="Times New Roman" pitchFamily="18" charset="0"/>
              </a:rPr>
              <a:t>спільному</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засіданні</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методичних</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комісій</a:t>
            </a:r>
            <a:endParaRPr lang="ru-RU" sz="1200" dirty="0" smtClean="0">
              <a:latin typeface="Times New Roman" pitchFamily="18" charset="0"/>
              <a:cs typeface="Times New Roman" pitchFamily="18" charset="0"/>
            </a:endParaRPr>
          </a:p>
          <a:p>
            <a:pPr algn="just"/>
            <a:r>
              <a:rPr lang="ru-RU" sz="1200" dirty="0" smtClean="0">
                <a:latin typeface="Times New Roman" pitchFamily="18" charset="0"/>
                <a:cs typeface="Times New Roman" pitchFamily="18" charset="0"/>
              </a:rPr>
              <a:t> «Педагог року – 2024»  та </a:t>
            </a:r>
            <a:r>
              <a:rPr lang="ru-RU" sz="1200" dirty="0" err="1" smtClean="0">
                <a:latin typeface="Times New Roman" pitchFamily="18" charset="0"/>
                <a:cs typeface="Times New Roman" pitchFamily="18" charset="0"/>
              </a:rPr>
              <a:t>отримав</a:t>
            </a:r>
            <a:r>
              <a:rPr lang="ru-RU" sz="1200" dirty="0" smtClean="0">
                <a:latin typeface="Times New Roman" pitchFamily="18" charset="0"/>
                <a:cs typeface="Times New Roman" pitchFamily="18" charset="0"/>
              </a:rPr>
              <a:t> титул «Супер </a:t>
            </a:r>
            <a:r>
              <a:rPr lang="ru-RU" sz="1200" dirty="0" err="1" smtClean="0">
                <a:latin typeface="Times New Roman" pitchFamily="18" charset="0"/>
                <a:cs typeface="Times New Roman" pitchFamily="18" charset="0"/>
              </a:rPr>
              <a:t>викладач</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a:p>
            <a:pPr algn="just"/>
            <a:r>
              <a:rPr lang="ru-RU" sz="1200" dirty="0">
                <a:latin typeface="Times New Roman" pitchFamily="18" charset="0"/>
                <a:cs typeface="Times New Roman" pitchFamily="18" charset="0"/>
              </a:rPr>
              <a:t> </a:t>
            </a:r>
          </a:p>
        </p:txBody>
      </p:sp>
    </p:spTree>
    <p:extLst>
      <p:ext uri="{BB962C8B-B14F-4D97-AF65-F5344CB8AC3E}">
        <p14:creationId xmlns:p14="http://schemas.microsoft.com/office/powerpoint/2010/main" val="9541566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124744"/>
            <a:ext cx="8892480" cy="5904656"/>
          </a:xfrm>
        </p:spPr>
        <p:txBody>
          <a:bodyPr>
            <a:noAutofit/>
          </a:bodyPr>
          <a:lstStyle/>
          <a:p>
            <a:pPr indent="540385" algn="just">
              <a:lnSpc>
                <a:spcPct val="150000"/>
              </a:lnSpc>
              <a:spcAft>
                <a:spcPts val="0"/>
              </a:spcAft>
            </a:pPr>
            <a:r>
              <a:rPr lang="uk-UA" sz="1200" dirty="0">
                <a:solidFill>
                  <a:schemeClr val="tx1"/>
                </a:solidFill>
                <a:latin typeface="Times New Roman"/>
                <a:ea typeface="Times New Roman"/>
                <a:cs typeface="Times New Roman"/>
              </a:rPr>
              <a:t>Робота з охорони праці та безпеки життєдіяльності в ДНЗ «</a:t>
            </a:r>
            <a:r>
              <a:rPr lang="uk-UA" sz="1200" dirty="0" err="1">
                <a:solidFill>
                  <a:schemeClr val="tx1"/>
                </a:solidFill>
                <a:latin typeface="Times New Roman"/>
                <a:ea typeface="Times New Roman"/>
                <a:cs typeface="Times New Roman"/>
              </a:rPr>
              <a:t>Лісоводський</a:t>
            </a:r>
            <a:r>
              <a:rPr lang="uk-UA" sz="1200" dirty="0">
                <a:solidFill>
                  <a:schemeClr val="tx1"/>
                </a:solidFill>
                <a:latin typeface="Times New Roman"/>
                <a:ea typeface="Times New Roman"/>
                <a:cs typeface="Times New Roman"/>
              </a:rPr>
              <a:t> ПАЛ» проводилася на основі Законів України </a:t>
            </a:r>
            <a:r>
              <a:rPr lang="uk-UA" sz="900" dirty="0">
                <a:solidFill>
                  <a:schemeClr val="tx1"/>
                </a:solidFill>
                <a:latin typeface="Times New Roman"/>
                <a:ea typeface="Times New Roman"/>
                <a:cs typeface="Times New Roman"/>
              </a:rPr>
              <a:t>«Про освіту», «Про охорону праці»,  «Про безпеку життєдіяльності», «Про пожежну безпеку</a:t>
            </a:r>
            <a:r>
              <a:rPr lang="uk-UA" sz="900" dirty="0" smtClean="0">
                <a:solidFill>
                  <a:schemeClr val="tx1"/>
                </a:solidFill>
                <a:latin typeface="Times New Roman"/>
                <a:ea typeface="Times New Roman"/>
                <a:cs typeface="Times New Roman"/>
              </a:rPr>
              <a:t>», </a:t>
            </a:r>
            <a:r>
              <a:rPr lang="uk-UA" sz="900" dirty="0">
                <a:solidFill>
                  <a:schemeClr val="tx1"/>
                </a:solidFill>
                <a:latin typeface="Times New Roman"/>
                <a:ea typeface="Times New Roman"/>
                <a:cs typeface="Times New Roman"/>
              </a:rPr>
              <a:t>«Про дорожній рух</a:t>
            </a:r>
            <a:r>
              <a:rPr lang="uk-UA" sz="900" dirty="0" smtClean="0">
                <a:solidFill>
                  <a:schemeClr val="tx1"/>
                </a:solidFill>
                <a:latin typeface="Times New Roman"/>
                <a:ea typeface="Times New Roman"/>
                <a:cs typeface="Times New Roman"/>
              </a:rPr>
              <a:t>», </a:t>
            </a:r>
            <a:r>
              <a:rPr lang="uk-UA" sz="900" dirty="0">
                <a:solidFill>
                  <a:schemeClr val="tx1"/>
                </a:solidFill>
                <a:latin typeface="Times New Roman"/>
                <a:ea typeface="Times New Roman"/>
                <a:cs typeface="Times New Roman"/>
              </a:rPr>
              <a:t>наказу МОН України </a:t>
            </a:r>
            <a:r>
              <a:rPr lang="uk-UA" sz="900" kern="1800" dirty="0">
                <a:solidFill>
                  <a:schemeClr val="tx1"/>
                </a:solidFill>
                <a:latin typeface="Times New Roman"/>
                <a:ea typeface="Times New Roman"/>
                <a:cs typeface="Times New Roman"/>
              </a:rPr>
              <a:t>“Про затвердження Положення про організацію роботи з охорони праці та безпеки життєдіяльності учасників освітнього процесу в установах і закладах освіти”, </a:t>
            </a:r>
            <a:r>
              <a:rPr lang="uk-UA" sz="900" dirty="0">
                <a:solidFill>
                  <a:schemeClr val="tx1"/>
                </a:solidFill>
                <a:latin typeface="Times New Roman"/>
                <a:ea typeface="Calibri"/>
                <a:cs typeface="Times New Roman"/>
              </a:rPr>
              <a:t>листа Міністерства освіти і науки України від 05.12.2016 № 1/9-638 «Щодо організації роботи з охорони праці в  навчальних закладах».</a:t>
            </a:r>
            <a:endParaRPr lang="ru-RU" sz="900" dirty="0">
              <a:solidFill>
                <a:schemeClr val="tx1"/>
              </a:solidFill>
              <a:latin typeface="Calibri"/>
              <a:ea typeface="Calibri"/>
              <a:cs typeface="Times New Roman"/>
            </a:endParaRPr>
          </a:p>
          <a:p>
            <a:pPr indent="0" algn="just">
              <a:lnSpc>
                <a:spcPct val="150000"/>
              </a:lnSpc>
              <a:spcAft>
                <a:spcPts val="0"/>
              </a:spcAft>
              <a:buNone/>
            </a:pPr>
            <a:r>
              <a:rPr lang="uk-UA" sz="900" dirty="0" smtClean="0">
                <a:solidFill>
                  <a:schemeClr val="tx1"/>
                </a:solidFill>
                <a:latin typeface="Times New Roman"/>
                <a:ea typeface="Calibri"/>
                <a:cs typeface="Times New Roman"/>
              </a:rPr>
              <a:t>        З  </a:t>
            </a:r>
            <a:r>
              <a:rPr lang="uk-UA" sz="900" dirty="0">
                <a:solidFill>
                  <a:schemeClr val="tx1"/>
                </a:solidFill>
                <a:latin typeface="Times New Roman"/>
                <a:ea typeface="Calibri"/>
                <a:cs typeface="Times New Roman"/>
              </a:rPr>
              <a:t>метою забезпечення реалізації державної політики  в галузі охорони праці та безпеки життєдіяльності в навчальному закладі були розроблені, затверджені відповідним чином та діяли такі документи:</a:t>
            </a:r>
            <a:endParaRPr lang="ru-RU" sz="900" dirty="0">
              <a:solidFill>
                <a:schemeClr val="tx1"/>
              </a:solidFill>
              <a:latin typeface="Calibri"/>
              <a:ea typeface="Calibri"/>
              <a:cs typeface="Times New Roman"/>
            </a:endParaRPr>
          </a:p>
          <a:p>
            <a:pPr indent="0" algn="just">
              <a:lnSpc>
                <a:spcPct val="150000"/>
              </a:lnSpc>
              <a:spcAft>
                <a:spcPts val="0"/>
              </a:spcAft>
              <a:buNone/>
            </a:pPr>
            <a:r>
              <a:rPr lang="ru-RU" sz="900" dirty="0">
                <a:solidFill>
                  <a:schemeClr val="tx1"/>
                </a:solidFill>
                <a:latin typeface="Times New Roman"/>
                <a:ea typeface="Calibri"/>
              </a:rPr>
              <a:t>-  </a:t>
            </a:r>
            <a:r>
              <a:rPr lang="ru-RU" sz="900" dirty="0" err="1">
                <a:solidFill>
                  <a:schemeClr val="tx1"/>
                </a:solidFill>
                <a:latin typeface="Times New Roman"/>
                <a:ea typeface="Calibri"/>
              </a:rPr>
              <a:t>Колективний</a:t>
            </a:r>
            <a:r>
              <a:rPr lang="ru-RU" sz="900" dirty="0">
                <a:solidFill>
                  <a:schemeClr val="tx1"/>
                </a:solidFill>
                <a:latin typeface="Times New Roman"/>
                <a:ea typeface="Calibri"/>
              </a:rPr>
              <a:t> </a:t>
            </a:r>
            <a:r>
              <a:rPr lang="ru-RU" sz="900" dirty="0" err="1">
                <a:solidFill>
                  <a:schemeClr val="tx1"/>
                </a:solidFill>
                <a:latin typeface="Times New Roman"/>
                <a:ea typeface="Calibri"/>
              </a:rPr>
              <a:t>договір</a:t>
            </a:r>
            <a:r>
              <a:rPr lang="ru-RU" sz="900" dirty="0">
                <a:solidFill>
                  <a:schemeClr val="tx1"/>
                </a:solidFill>
                <a:latin typeface="Times New Roman"/>
                <a:ea typeface="Calibri"/>
              </a:rPr>
              <a:t> </a:t>
            </a:r>
            <a:r>
              <a:rPr lang="ru-RU" sz="900" dirty="0" err="1">
                <a:solidFill>
                  <a:schemeClr val="tx1"/>
                </a:solidFill>
                <a:latin typeface="Times New Roman"/>
                <a:ea typeface="Calibri"/>
              </a:rPr>
              <a:t>між</a:t>
            </a:r>
            <a:r>
              <a:rPr lang="ru-RU" sz="900" dirty="0">
                <a:solidFill>
                  <a:schemeClr val="tx1"/>
                </a:solidFill>
                <a:latin typeface="Times New Roman"/>
                <a:ea typeface="Calibri"/>
              </a:rPr>
              <a:t> </a:t>
            </a:r>
            <a:r>
              <a:rPr lang="ru-RU" sz="900" dirty="0" err="1">
                <a:solidFill>
                  <a:schemeClr val="tx1"/>
                </a:solidFill>
                <a:latin typeface="Times New Roman"/>
                <a:ea typeface="Calibri"/>
              </a:rPr>
              <a:t>адміністрацією</a:t>
            </a:r>
            <a:r>
              <a:rPr lang="ru-RU" sz="900" dirty="0">
                <a:solidFill>
                  <a:schemeClr val="tx1"/>
                </a:solidFill>
                <a:latin typeface="Times New Roman"/>
                <a:ea typeface="Calibri"/>
              </a:rPr>
              <a:t> та </a:t>
            </a:r>
            <a:r>
              <a:rPr lang="ru-RU" sz="900" dirty="0" err="1">
                <a:solidFill>
                  <a:schemeClr val="tx1"/>
                </a:solidFill>
                <a:latin typeface="Times New Roman"/>
                <a:ea typeface="Calibri"/>
              </a:rPr>
              <a:t>трудовим</a:t>
            </a:r>
            <a:r>
              <a:rPr lang="ru-RU" sz="900" dirty="0">
                <a:solidFill>
                  <a:schemeClr val="tx1"/>
                </a:solidFill>
                <a:latin typeface="Times New Roman"/>
                <a:ea typeface="Calibri"/>
              </a:rPr>
              <a:t> </a:t>
            </a:r>
            <a:r>
              <a:rPr lang="ru-RU" sz="900" dirty="0" err="1">
                <a:solidFill>
                  <a:schemeClr val="tx1"/>
                </a:solidFill>
                <a:latin typeface="Times New Roman"/>
                <a:ea typeface="Calibri"/>
              </a:rPr>
              <a:t>колективом</a:t>
            </a:r>
            <a:r>
              <a:rPr lang="ru-RU" sz="900" dirty="0">
                <a:solidFill>
                  <a:schemeClr val="tx1"/>
                </a:solidFill>
                <a:latin typeface="Times New Roman"/>
                <a:ea typeface="Calibri"/>
              </a:rPr>
              <a:t>.</a:t>
            </a:r>
            <a:endParaRPr lang="ru-RU" sz="900" dirty="0">
              <a:solidFill>
                <a:schemeClr val="tx1"/>
              </a:solidFill>
            </a:endParaRPr>
          </a:p>
          <a:p>
            <a:pPr indent="0" algn="just">
              <a:lnSpc>
                <a:spcPct val="150000"/>
              </a:lnSpc>
              <a:spcAft>
                <a:spcPts val="0"/>
              </a:spcAft>
              <a:buNone/>
            </a:pPr>
            <a:r>
              <a:rPr lang="ru-RU" sz="900" dirty="0">
                <a:solidFill>
                  <a:schemeClr val="tx1"/>
                </a:solidFill>
                <a:latin typeface="Times New Roman"/>
                <a:ea typeface="Calibri"/>
              </a:rPr>
              <a:t>-  Правила </a:t>
            </a:r>
            <a:r>
              <a:rPr lang="ru-RU" sz="900" dirty="0" err="1">
                <a:solidFill>
                  <a:schemeClr val="tx1"/>
                </a:solidFill>
                <a:latin typeface="Times New Roman"/>
                <a:ea typeface="Calibri"/>
              </a:rPr>
              <a:t>внутрішнього</a:t>
            </a:r>
            <a:r>
              <a:rPr lang="ru-RU" sz="900" dirty="0">
                <a:solidFill>
                  <a:schemeClr val="tx1"/>
                </a:solidFill>
                <a:latin typeface="Times New Roman"/>
                <a:ea typeface="Calibri"/>
              </a:rPr>
              <a:t> трудового </a:t>
            </a:r>
            <a:r>
              <a:rPr lang="ru-RU" sz="900" dirty="0" err="1">
                <a:solidFill>
                  <a:schemeClr val="tx1"/>
                </a:solidFill>
                <a:latin typeface="Times New Roman"/>
                <a:ea typeface="Calibri"/>
              </a:rPr>
              <a:t>розпорядку</a:t>
            </a:r>
            <a:r>
              <a:rPr lang="ru-RU" sz="900" dirty="0">
                <a:solidFill>
                  <a:schemeClr val="tx1"/>
                </a:solidFill>
                <a:latin typeface="Times New Roman"/>
                <a:ea typeface="Calibri"/>
              </a:rPr>
              <a:t> для </a:t>
            </a:r>
            <a:r>
              <a:rPr lang="ru-RU" sz="900" dirty="0" err="1">
                <a:solidFill>
                  <a:schemeClr val="tx1"/>
                </a:solidFill>
                <a:latin typeface="Times New Roman"/>
                <a:ea typeface="Calibri"/>
              </a:rPr>
              <a:t>працівників</a:t>
            </a:r>
            <a:r>
              <a:rPr lang="ru-RU" sz="900" dirty="0">
                <a:solidFill>
                  <a:schemeClr val="tx1"/>
                </a:solidFill>
                <a:latin typeface="Times New Roman"/>
                <a:ea typeface="Calibri"/>
              </a:rPr>
              <a:t>.</a:t>
            </a:r>
            <a:endParaRPr lang="ru-RU" sz="900" dirty="0">
              <a:solidFill>
                <a:schemeClr val="tx1"/>
              </a:solidFill>
            </a:endParaRPr>
          </a:p>
          <a:p>
            <a:pPr indent="0" algn="just">
              <a:lnSpc>
                <a:spcPct val="150000"/>
              </a:lnSpc>
              <a:spcAft>
                <a:spcPts val="0"/>
              </a:spcAft>
              <a:buNone/>
            </a:pPr>
            <a:r>
              <a:rPr lang="ru-RU" sz="900" dirty="0">
                <a:solidFill>
                  <a:schemeClr val="tx1"/>
                </a:solidFill>
                <a:latin typeface="Times New Roman"/>
                <a:ea typeface="Calibri"/>
              </a:rPr>
              <a:t>-  </a:t>
            </a:r>
            <a:r>
              <a:rPr lang="ru-RU" sz="900" dirty="0" err="1">
                <a:solidFill>
                  <a:schemeClr val="tx1"/>
                </a:solidFill>
                <a:latin typeface="Times New Roman"/>
                <a:ea typeface="Calibri"/>
              </a:rPr>
              <a:t>Річний</a:t>
            </a:r>
            <a:r>
              <a:rPr lang="ru-RU" sz="900" dirty="0">
                <a:solidFill>
                  <a:schemeClr val="tx1"/>
                </a:solidFill>
                <a:latin typeface="Times New Roman"/>
                <a:ea typeface="Calibri"/>
              </a:rPr>
              <a:t> план </a:t>
            </a:r>
            <a:r>
              <a:rPr lang="ru-RU" sz="900" dirty="0" err="1">
                <a:solidFill>
                  <a:schemeClr val="tx1"/>
                </a:solidFill>
                <a:latin typeface="Times New Roman"/>
                <a:ea typeface="Calibri"/>
              </a:rPr>
              <a:t>роботи</a:t>
            </a:r>
            <a:r>
              <a:rPr lang="ru-RU" sz="900" dirty="0">
                <a:solidFill>
                  <a:schemeClr val="tx1"/>
                </a:solidFill>
                <a:latin typeface="Times New Roman"/>
                <a:ea typeface="Calibri"/>
              </a:rPr>
              <a:t>.</a:t>
            </a:r>
            <a:endParaRPr lang="ru-RU" sz="900" dirty="0">
              <a:solidFill>
                <a:schemeClr val="tx1"/>
              </a:solidFill>
            </a:endParaRPr>
          </a:p>
          <a:p>
            <a:pPr indent="0" algn="just">
              <a:lnSpc>
                <a:spcPct val="150000"/>
              </a:lnSpc>
              <a:spcAft>
                <a:spcPts val="0"/>
              </a:spcAft>
              <a:buNone/>
            </a:pPr>
            <a:r>
              <a:rPr lang="uk-UA" sz="900" dirty="0">
                <a:solidFill>
                  <a:schemeClr val="tx1"/>
                </a:solidFill>
                <a:latin typeface="Times New Roman"/>
                <a:ea typeface="Times New Roman"/>
                <a:cs typeface="Times New Roman"/>
              </a:rPr>
              <a:t>-  </a:t>
            </a:r>
            <a:r>
              <a:rPr lang="ru-RU" sz="900" dirty="0">
                <a:solidFill>
                  <a:schemeClr val="tx1"/>
                </a:solidFill>
                <a:latin typeface="Times New Roman"/>
                <a:ea typeface="Times New Roman"/>
                <a:cs typeface="Times New Roman"/>
              </a:rPr>
              <a:t>Акт </a:t>
            </a:r>
            <a:r>
              <a:rPr lang="ru-RU" sz="900" dirty="0" err="1">
                <a:solidFill>
                  <a:schemeClr val="tx1"/>
                </a:solidFill>
                <a:latin typeface="Times New Roman"/>
                <a:ea typeface="Times New Roman"/>
                <a:cs typeface="Times New Roman"/>
              </a:rPr>
              <a:t>прийому</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готовності</a:t>
            </a:r>
            <a:r>
              <a:rPr lang="ru-RU" sz="900" dirty="0">
                <a:solidFill>
                  <a:schemeClr val="tx1"/>
                </a:solidFill>
                <a:latin typeface="Times New Roman"/>
                <a:ea typeface="Times New Roman"/>
                <a:cs typeface="Times New Roman"/>
              </a:rPr>
              <a:t> </a:t>
            </a:r>
            <a:r>
              <a:rPr lang="uk-UA" sz="900" dirty="0">
                <a:solidFill>
                  <a:schemeClr val="tx1"/>
                </a:solidFill>
                <a:latin typeface="Times New Roman"/>
                <a:ea typeface="Times New Roman"/>
                <a:cs typeface="Times New Roman"/>
              </a:rPr>
              <a:t>  ДНЗ «</a:t>
            </a:r>
            <a:r>
              <a:rPr lang="uk-UA" sz="900" dirty="0" err="1">
                <a:solidFill>
                  <a:schemeClr val="tx1"/>
                </a:solidFill>
                <a:latin typeface="Times New Roman"/>
                <a:ea typeface="Times New Roman"/>
                <a:cs typeface="Times New Roman"/>
              </a:rPr>
              <a:t>Лісоводський</a:t>
            </a:r>
            <a:r>
              <a:rPr lang="uk-UA" sz="900" dirty="0">
                <a:solidFill>
                  <a:schemeClr val="tx1"/>
                </a:solidFill>
                <a:latin typeface="Times New Roman"/>
                <a:ea typeface="Times New Roman"/>
                <a:cs typeface="Times New Roman"/>
              </a:rPr>
              <a:t> ПАЛ» </a:t>
            </a:r>
            <a:r>
              <a:rPr lang="ru-RU" sz="900" dirty="0">
                <a:solidFill>
                  <a:schemeClr val="tx1"/>
                </a:solidFill>
                <a:latin typeface="Times New Roman"/>
                <a:ea typeface="Times New Roman"/>
                <a:cs typeface="Times New Roman"/>
              </a:rPr>
              <a:t>до нового </a:t>
            </a:r>
            <a:r>
              <a:rPr lang="ru-RU" sz="900" dirty="0" err="1">
                <a:solidFill>
                  <a:schemeClr val="tx1"/>
                </a:solidFill>
                <a:latin typeface="Times New Roman"/>
                <a:ea typeface="Times New Roman"/>
                <a:cs typeface="Times New Roman"/>
              </a:rPr>
              <a:t>навчального</a:t>
            </a:r>
            <a:r>
              <a:rPr lang="ru-RU" sz="900" dirty="0">
                <a:solidFill>
                  <a:schemeClr val="tx1"/>
                </a:solidFill>
                <a:latin typeface="Times New Roman"/>
                <a:ea typeface="Times New Roman"/>
                <a:cs typeface="Times New Roman"/>
              </a:rPr>
              <a:t> року.                                                                                                                    </a:t>
            </a:r>
            <a:endParaRPr lang="ru-RU" sz="900" dirty="0">
              <a:solidFill>
                <a:schemeClr val="tx1"/>
              </a:solidFill>
              <a:latin typeface="Calibri"/>
              <a:ea typeface="Calibri"/>
              <a:cs typeface="Times New Roman"/>
            </a:endParaRPr>
          </a:p>
          <a:p>
            <a:pPr indent="0" algn="just">
              <a:lnSpc>
                <a:spcPct val="150000"/>
              </a:lnSpc>
              <a:spcAft>
                <a:spcPts val="0"/>
              </a:spcAft>
              <a:buNone/>
            </a:pPr>
            <a:r>
              <a:rPr lang="ru-RU" sz="900" dirty="0">
                <a:solidFill>
                  <a:schemeClr val="tx1"/>
                </a:solidFill>
                <a:latin typeface="Times New Roman"/>
                <a:ea typeface="Times New Roman"/>
                <a:cs typeface="Times New Roman"/>
              </a:rPr>
              <a:t>- </a:t>
            </a:r>
            <a:r>
              <a:rPr lang="uk-UA" sz="900" dirty="0">
                <a:solidFill>
                  <a:schemeClr val="tx1"/>
                </a:solidFill>
                <a:latin typeface="Times New Roman"/>
                <a:ea typeface="Times New Roman"/>
                <a:cs typeface="Times New Roman"/>
              </a:rPr>
              <a:t>А</a:t>
            </a:r>
            <a:r>
              <a:rPr lang="ru-RU" sz="900" dirty="0" err="1">
                <a:solidFill>
                  <a:schemeClr val="tx1"/>
                </a:solidFill>
                <a:latin typeface="Times New Roman"/>
                <a:ea typeface="Times New Roman"/>
                <a:cs typeface="Times New Roman"/>
              </a:rPr>
              <a:t>кти</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дозволи</a:t>
            </a:r>
            <a:r>
              <a:rPr lang="ru-RU" sz="900" dirty="0">
                <a:solidFill>
                  <a:schemeClr val="tx1"/>
                </a:solidFill>
                <a:latin typeface="Times New Roman"/>
                <a:ea typeface="Times New Roman"/>
                <a:cs typeface="Times New Roman"/>
              </a:rPr>
              <a:t> на </a:t>
            </a:r>
            <a:r>
              <a:rPr lang="ru-RU" sz="900" dirty="0" err="1">
                <a:solidFill>
                  <a:schemeClr val="tx1"/>
                </a:solidFill>
                <a:latin typeface="Times New Roman"/>
                <a:ea typeface="Times New Roman"/>
                <a:cs typeface="Times New Roman"/>
              </a:rPr>
              <a:t>проведення</a:t>
            </a:r>
            <a:r>
              <a:rPr lang="ru-RU" sz="900" dirty="0">
                <a:solidFill>
                  <a:schemeClr val="tx1"/>
                </a:solidFill>
                <a:latin typeface="Times New Roman"/>
                <a:ea typeface="Times New Roman"/>
                <a:cs typeface="Times New Roman"/>
              </a:rPr>
              <a:t> занять у </a:t>
            </a:r>
            <a:r>
              <a:rPr lang="ru-RU" sz="900" dirty="0" err="1">
                <a:solidFill>
                  <a:schemeClr val="tx1"/>
                </a:solidFill>
                <a:latin typeface="Times New Roman"/>
                <a:ea typeface="Times New Roman"/>
                <a:cs typeface="Times New Roman"/>
              </a:rPr>
              <a:t>навчальних</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кабінетах</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майстернях</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спортивних</a:t>
            </a:r>
            <a:r>
              <a:rPr lang="ru-RU" sz="900" dirty="0">
                <a:solidFill>
                  <a:schemeClr val="tx1"/>
                </a:solidFill>
                <a:latin typeface="Times New Roman"/>
                <a:ea typeface="Times New Roman"/>
                <a:cs typeface="Times New Roman"/>
              </a:rPr>
              <a:t> залах і </a:t>
            </a:r>
            <a:r>
              <a:rPr lang="ru-RU" sz="900" dirty="0" err="1">
                <a:solidFill>
                  <a:schemeClr val="tx1"/>
                </a:solidFill>
                <a:latin typeface="Times New Roman"/>
                <a:ea typeface="Times New Roman"/>
                <a:cs typeface="Times New Roman"/>
              </a:rPr>
              <a:t>майданчиках</a:t>
            </a:r>
            <a:r>
              <a:rPr lang="ru-RU" sz="900" dirty="0">
                <a:solidFill>
                  <a:schemeClr val="tx1"/>
                </a:solidFill>
                <a:latin typeface="Times New Roman"/>
                <a:ea typeface="Times New Roman"/>
                <a:cs typeface="Times New Roman"/>
              </a:rPr>
              <a:t>.</a:t>
            </a:r>
            <a:endParaRPr lang="ru-RU" sz="900" dirty="0">
              <a:solidFill>
                <a:schemeClr val="tx1"/>
              </a:solidFill>
              <a:latin typeface="Calibri"/>
              <a:ea typeface="Calibri"/>
              <a:cs typeface="Times New Roman"/>
            </a:endParaRPr>
          </a:p>
          <a:p>
            <a:pPr indent="0" algn="just">
              <a:lnSpc>
                <a:spcPct val="150000"/>
              </a:lnSpc>
              <a:spcAft>
                <a:spcPts val="0"/>
              </a:spcAft>
              <a:buNone/>
            </a:pPr>
            <a:r>
              <a:rPr lang="uk-UA" sz="900" dirty="0">
                <a:solidFill>
                  <a:schemeClr val="tx1"/>
                </a:solidFill>
                <a:latin typeface="Times New Roman"/>
                <a:ea typeface="Calibri"/>
                <a:cs typeface="Times New Roman"/>
              </a:rPr>
              <a:t>- А</a:t>
            </a:r>
            <a:r>
              <a:rPr lang="ru-RU" sz="900" dirty="0" err="1">
                <a:solidFill>
                  <a:schemeClr val="tx1"/>
                </a:solidFill>
                <a:latin typeface="Times New Roman"/>
                <a:ea typeface="Calibri"/>
                <a:cs typeface="Times New Roman"/>
              </a:rPr>
              <a:t>кт</a:t>
            </a:r>
            <a:r>
              <a:rPr lang="ru-RU" sz="900" dirty="0">
                <a:solidFill>
                  <a:schemeClr val="tx1"/>
                </a:solidFill>
                <a:latin typeface="Times New Roman"/>
                <a:ea typeface="Calibri"/>
                <a:cs typeface="Times New Roman"/>
              </a:rPr>
              <a:t> </a:t>
            </a:r>
            <a:r>
              <a:rPr lang="ru-RU" sz="900" dirty="0" err="1">
                <a:solidFill>
                  <a:schemeClr val="tx1"/>
                </a:solidFill>
                <a:latin typeface="Times New Roman"/>
                <a:ea typeface="Calibri"/>
                <a:cs typeface="Times New Roman"/>
              </a:rPr>
              <a:t>обробки</a:t>
            </a:r>
            <a:r>
              <a:rPr lang="ru-RU" sz="900" dirty="0">
                <a:solidFill>
                  <a:schemeClr val="tx1"/>
                </a:solidFill>
                <a:latin typeface="Times New Roman"/>
                <a:ea typeface="Calibri"/>
                <a:cs typeface="Times New Roman"/>
              </a:rPr>
              <a:t> </a:t>
            </a:r>
            <a:r>
              <a:rPr lang="ru-RU" sz="900" dirty="0" err="1">
                <a:solidFill>
                  <a:schemeClr val="tx1"/>
                </a:solidFill>
                <a:latin typeface="Times New Roman"/>
                <a:ea typeface="Calibri"/>
                <a:cs typeface="Times New Roman"/>
              </a:rPr>
              <a:t>дерев’яних</a:t>
            </a:r>
            <a:r>
              <a:rPr lang="ru-RU" sz="900" dirty="0">
                <a:solidFill>
                  <a:schemeClr val="tx1"/>
                </a:solidFill>
                <a:latin typeface="Times New Roman"/>
                <a:ea typeface="Calibri"/>
                <a:cs typeface="Times New Roman"/>
              </a:rPr>
              <a:t> </a:t>
            </a:r>
            <a:r>
              <a:rPr lang="ru-RU" sz="900" dirty="0" err="1">
                <a:solidFill>
                  <a:schemeClr val="tx1"/>
                </a:solidFill>
                <a:latin typeface="Times New Roman"/>
                <a:ea typeface="Calibri"/>
                <a:cs typeface="Times New Roman"/>
              </a:rPr>
              <a:t>конструкцій</a:t>
            </a:r>
            <a:r>
              <a:rPr lang="ru-RU" sz="900" dirty="0">
                <a:solidFill>
                  <a:schemeClr val="tx1"/>
                </a:solidFill>
                <a:latin typeface="Times New Roman"/>
                <a:ea typeface="Calibri"/>
                <a:cs typeface="Times New Roman"/>
              </a:rPr>
              <a:t> </a:t>
            </a:r>
            <a:r>
              <a:rPr lang="ru-RU" sz="900" dirty="0" err="1">
                <a:solidFill>
                  <a:schemeClr val="tx1"/>
                </a:solidFill>
                <a:latin typeface="Times New Roman"/>
                <a:ea typeface="Calibri"/>
                <a:cs typeface="Times New Roman"/>
              </a:rPr>
              <a:t>горищного</a:t>
            </a:r>
            <a:r>
              <a:rPr lang="ru-RU" sz="900" dirty="0">
                <a:solidFill>
                  <a:schemeClr val="tx1"/>
                </a:solidFill>
                <a:latin typeface="Times New Roman"/>
                <a:ea typeface="Calibri"/>
                <a:cs typeface="Times New Roman"/>
              </a:rPr>
              <a:t> </a:t>
            </a:r>
            <a:r>
              <a:rPr lang="ru-RU" sz="900" dirty="0" err="1">
                <a:solidFill>
                  <a:schemeClr val="tx1"/>
                </a:solidFill>
                <a:latin typeface="Times New Roman"/>
                <a:ea typeface="Calibri"/>
                <a:cs typeface="Times New Roman"/>
              </a:rPr>
              <a:t>приміщення</a:t>
            </a:r>
            <a:r>
              <a:rPr lang="ru-RU" sz="900" dirty="0">
                <a:solidFill>
                  <a:schemeClr val="tx1"/>
                </a:solidFill>
                <a:latin typeface="Times New Roman"/>
                <a:ea typeface="Calibri"/>
                <a:cs typeface="Times New Roman"/>
              </a:rPr>
              <a:t> </a:t>
            </a:r>
            <a:r>
              <a:rPr lang="ru-RU" sz="900" dirty="0" err="1">
                <a:solidFill>
                  <a:schemeClr val="tx1"/>
                </a:solidFill>
                <a:latin typeface="Times New Roman"/>
                <a:ea typeface="Calibri"/>
                <a:cs typeface="Times New Roman"/>
              </a:rPr>
              <a:t>корпусів</a:t>
            </a:r>
            <a:r>
              <a:rPr lang="ru-RU" sz="900" dirty="0">
                <a:solidFill>
                  <a:schemeClr val="tx1"/>
                </a:solidFill>
                <a:latin typeface="Times New Roman"/>
                <a:ea typeface="Calibri"/>
                <a:cs typeface="Times New Roman"/>
              </a:rPr>
              <a:t> </a:t>
            </a:r>
            <a:r>
              <a:rPr lang="ru-RU" sz="900" dirty="0" err="1">
                <a:solidFill>
                  <a:schemeClr val="tx1"/>
                </a:solidFill>
                <a:latin typeface="Times New Roman"/>
                <a:ea typeface="Calibri"/>
                <a:cs typeface="Times New Roman"/>
              </a:rPr>
              <a:t>вогнезахисним</a:t>
            </a:r>
            <a:r>
              <a:rPr lang="ru-RU" sz="900" dirty="0">
                <a:solidFill>
                  <a:schemeClr val="tx1"/>
                </a:solidFill>
                <a:latin typeface="Times New Roman"/>
                <a:ea typeface="Calibri"/>
                <a:cs typeface="Times New Roman"/>
              </a:rPr>
              <a:t> складом</a:t>
            </a:r>
            <a:r>
              <a:rPr lang="uk-UA" sz="900" dirty="0">
                <a:solidFill>
                  <a:schemeClr val="tx1"/>
                </a:solidFill>
                <a:latin typeface="Times New Roman"/>
                <a:ea typeface="Calibri"/>
                <a:cs typeface="Times New Roman"/>
              </a:rPr>
              <a:t>.</a:t>
            </a:r>
            <a:endParaRPr lang="ru-RU" sz="900" dirty="0">
              <a:solidFill>
                <a:schemeClr val="tx1"/>
              </a:solidFill>
              <a:latin typeface="Calibri"/>
              <a:ea typeface="Calibri"/>
              <a:cs typeface="Times New Roman"/>
            </a:endParaRPr>
          </a:p>
          <a:p>
            <a:pPr indent="0" algn="just">
              <a:lnSpc>
                <a:spcPct val="150000"/>
              </a:lnSpc>
              <a:spcAft>
                <a:spcPts val="0"/>
              </a:spcAft>
              <a:buNone/>
            </a:pPr>
            <a:r>
              <a:rPr lang="uk-UA" sz="900" dirty="0">
                <a:solidFill>
                  <a:schemeClr val="tx1"/>
                </a:solidFill>
                <a:latin typeface="Times New Roman"/>
                <a:ea typeface="Times New Roman"/>
                <a:cs typeface="Times New Roman"/>
              </a:rPr>
              <a:t>- </a:t>
            </a:r>
            <a:r>
              <a:rPr lang="ru-RU" sz="900" dirty="0">
                <a:solidFill>
                  <a:schemeClr val="tx1"/>
                </a:solidFill>
                <a:latin typeface="Times New Roman"/>
                <a:ea typeface="Times New Roman"/>
                <a:cs typeface="Times New Roman"/>
              </a:rPr>
              <a:t> Протокол </a:t>
            </a:r>
            <a:r>
              <a:rPr lang="ru-RU" sz="900" dirty="0" err="1">
                <a:solidFill>
                  <a:schemeClr val="tx1"/>
                </a:solidFill>
                <a:latin typeface="Times New Roman"/>
                <a:ea typeface="Times New Roman"/>
                <a:cs typeface="Times New Roman"/>
              </a:rPr>
              <a:t>перевірок</a:t>
            </a:r>
            <a:r>
              <a:rPr lang="ru-RU" sz="900" dirty="0">
                <a:solidFill>
                  <a:schemeClr val="tx1"/>
                </a:solidFill>
                <a:latin typeface="Times New Roman"/>
                <a:ea typeface="Times New Roman"/>
                <a:cs typeface="Times New Roman"/>
              </a:rPr>
              <a:t> стану </a:t>
            </a:r>
            <a:r>
              <a:rPr lang="ru-RU" sz="900" dirty="0" err="1">
                <a:solidFill>
                  <a:schemeClr val="tx1"/>
                </a:solidFill>
                <a:latin typeface="Times New Roman"/>
                <a:ea typeface="Times New Roman"/>
                <a:cs typeface="Times New Roman"/>
              </a:rPr>
              <a:t>захисного</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заземлення</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петлі</a:t>
            </a:r>
            <a:r>
              <a:rPr lang="ru-RU" sz="900" dirty="0">
                <a:solidFill>
                  <a:schemeClr val="tx1"/>
                </a:solidFill>
                <a:latin typeface="Times New Roman"/>
                <a:ea typeface="Times New Roman"/>
                <a:cs typeface="Times New Roman"/>
              </a:rPr>
              <a:t> «фаза-нуль»;  </a:t>
            </a:r>
            <a:r>
              <a:rPr lang="ru-RU" sz="900" dirty="0" err="1">
                <a:solidFill>
                  <a:schemeClr val="tx1"/>
                </a:solidFill>
                <a:latin typeface="Times New Roman"/>
                <a:ea typeface="Times New Roman"/>
                <a:cs typeface="Times New Roman"/>
              </a:rPr>
              <a:t>ізоляції</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електромережі</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випробувань</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електрозахисних</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засобів</a:t>
            </a:r>
            <a:r>
              <a:rPr lang="ru-RU" sz="900" dirty="0">
                <a:solidFill>
                  <a:schemeClr val="tx1"/>
                </a:solidFill>
                <a:latin typeface="Times New Roman"/>
                <a:ea typeface="Times New Roman"/>
                <a:cs typeface="Times New Roman"/>
              </a:rPr>
              <a:t>.</a:t>
            </a:r>
            <a:endParaRPr lang="ru-RU" sz="900" dirty="0">
              <a:solidFill>
                <a:schemeClr val="tx1"/>
              </a:solidFill>
              <a:latin typeface="Calibri"/>
              <a:ea typeface="Calibri"/>
              <a:cs typeface="Times New Roman"/>
            </a:endParaRPr>
          </a:p>
          <a:p>
            <a:pPr indent="0" algn="just">
              <a:lnSpc>
                <a:spcPct val="150000"/>
              </a:lnSpc>
              <a:spcAft>
                <a:spcPts val="0"/>
              </a:spcAft>
              <a:buNone/>
            </a:pPr>
            <a:r>
              <a:rPr lang="ru-RU" sz="900" dirty="0">
                <a:solidFill>
                  <a:schemeClr val="tx1"/>
                </a:solidFill>
                <a:latin typeface="Times New Roman"/>
                <a:ea typeface="Times New Roman"/>
                <a:cs typeface="Times New Roman"/>
              </a:rPr>
              <a:t>-  Журнал </a:t>
            </a:r>
            <a:r>
              <a:rPr lang="ru-RU" sz="900" dirty="0" err="1">
                <a:solidFill>
                  <a:schemeClr val="tx1"/>
                </a:solidFill>
                <a:latin typeface="Times New Roman"/>
                <a:ea typeface="Times New Roman"/>
                <a:cs typeface="Times New Roman"/>
              </a:rPr>
              <a:t>реєстрації</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вступного</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інструктажу</a:t>
            </a:r>
            <a:r>
              <a:rPr lang="ru-RU" sz="900" dirty="0">
                <a:solidFill>
                  <a:schemeClr val="tx1"/>
                </a:solidFill>
                <a:latin typeface="Times New Roman"/>
                <a:ea typeface="Times New Roman"/>
                <a:cs typeface="Times New Roman"/>
              </a:rPr>
              <a:t> з </a:t>
            </a:r>
            <a:r>
              <a:rPr lang="ru-RU" sz="900" dirty="0" err="1">
                <a:solidFill>
                  <a:schemeClr val="tx1"/>
                </a:solidFill>
                <a:latin typeface="Times New Roman"/>
                <a:ea typeface="Times New Roman"/>
                <a:cs typeface="Times New Roman"/>
              </a:rPr>
              <a:t>охорони</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праці</a:t>
            </a:r>
            <a:r>
              <a:rPr lang="ru-RU" sz="900" dirty="0">
                <a:solidFill>
                  <a:schemeClr val="tx1"/>
                </a:solidFill>
                <a:latin typeface="Times New Roman"/>
                <a:ea typeface="Times New Roman"/>
                <a:cs typeface="Times New Roman"/>
              </a:rPr>
              <a:t>.</a:t>
            </a:r>
            <a:endParaRPr lang="ru-RU" sz="900" dirty="0">
              <a:solidFill>
                <a:schemeClr val="tx1"/>
              </a:solidFill>
              <a:latin typeface="Calibri"/>
              <a:ea typeface="Calibri"/>
              <a:cs typeface="Times New Roman"/>
            </a:endParaRPr>
          </a:p>
          <a:p>
            <a:pPr indent="0" algn="just">
              <a:lnSpc>
                <a:spcPct val="150000"/>
              </a:lnSpc>
              <a:spcAft>
                <a:spcPts val="0"/>
              </a:spcAft>
              <a:buNone/>
            </a:pPr>
            <a:r>
              <a:rPr lang="ru-RU" sz="900" dirty="0">
                <a:solidFill>
                  <a:schemeClr val="tx1"/>
                </a:solidFill>
                <a:latin typeface="Times New Roman"/>
                <a:ea typeface="Times New Roman"/>
                <a:cs typeface="Times New Roman"/>
              </a:rPr>
              <a:t>-  Журнал </a:t>
            </a:r>
            <a:r>
              <a:rPr lang="ru-RU" sz="900" dirty="0" err="1">
                <a:solidFill>
                  <a:schemeClr val="tx1"/>
                </a:solidFill>
                <a:latin typeface="Times New Roman"/>
                <a:ea typeface="Times New Roman"/>
                <a:cs typeface="Times New Roman"/>
              </a:rPr>
              <a:t>реєстрації</a:t>
            </a:r>
            <a:r>
              <a:rPr lang="ru-RU" sz="900" dirty="0">
                <a:solidFill>
                  <a:schemeClr val="tx1"/>
                </a:solidFill>
                <a:latin typeface="Times New Roman"/>
                <a:ea typeface="Times New Roman"/>
                <a:cs typeface="Times New Roman"/>
              </a:rPr>
              <a:t> </a:t>
            </a:r>
            <a:r>
              <a:rPr lang="uk-UA" sz="900" dirty="0">
                <a:solidFill>
                  <a:schemeClr val="tx1"/>
                </a:solidFill>
                <a:latin typeface="Times New Roman"/>
                <a:ea typeface="Times New Roman"/>
                <a:cs typeface="Times New Roman"/>
              </a:rPr>
              <a:t>первинного</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інструктажу</a:t>
            </a:r>
            <a:r>
              <a:rPr lang="ru-RU" sz="900" dirty="0">
                <a:solidFill>
                  <a:schemeClr val="tx1"/>
                </a:solidFill>
                <a:latin typeface="Times New Roman"/>
                <a:ea typeface="Times New Roman"/>
                <a:cs typeface="Times New Roman"/>
              </a:rPr>
              <a:t> на </a:t>
            </a:r>
            <a:r>
              <a:rPr lang="ru-RU" sz="900" dirty="0" err="1">
                <a:solidFill>
                  <a:schemeClr val="tx1"/>
                </a:solidFill>
                <a:latin typeface="Times New Roman"/>
                <a:ea typeface="Times New Roman"/>
                <a:cs typeface="Times New Roman"/>
              </a:rPr>
              <a:t>робочому</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місці</a:t>
            </a:r>
            <a:r>
              <a:rPr lang="ru-RU" sz="900" dirty="0">
                <a:solidFill>
                  <a:schemeClr val="tx1"/>
                </a:solidFill>
                <a:latin typeface="Times New Roman"/>
                <a:ea typeface="Times New Roman"/>
                <a:cs typeface="Times New Roman"/>
              </a:rPr>
              <a:t>.</a:t>
            </a:r>
            <a:endParaRPr lang="ru-RU" sz="900" dirty="0">
              <a:solidFill>
                <a:schemeClr val="tx1"/>
              </a:solidFill>
              <a:latin typeface="Calibri"/>
              <a:ea typeface="Calibri"/>
              <a:cs typeface="Times New Roman"/>
            </a:endParaRPr>
          </a:p>
          <a:p>
            <a:pPr indent="0" algn="just">
              <a:lnSpc>
                <a:spcPct val="150000"/>
              </a:lnSpc>
              <a:spcAft>
                <a:spcPts val="0"/>
              </a:spcAft>
              <a:buNone/>
            </a:pPr>
            <a:r>
              <a:rPr lang="ru-RU" sz="900" dirty="0">
                <a:solidFill>
                  <a:schemeClr val="tx1"/>
                </a:solidFill>
                <a:latin typeface="Times New Roman"/>
                <a:ea typeface="Times New Roman"/>
                <a:cs typeface="Times New Roman"/>
              </a:rPr>
              <a:t>-  Журнал </a:t>
            </a:r>
            <a:r>
              <a:rPr lang="ru-RU" sz="900" dirty="0" err="1">
                <a:solidFill>
                  <a:schemeClr val="tx1"/>
                </a:solidFill>
                <a:latin typeface="Times New Roman"/>
                <a:ea typeface="Times New Roman"/>
                <a:cs typeface="Times New Roman"/>
              </a:rPr>
              <a:t>реєстрації</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нещасних</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випадків</a:t>
            </a:r>
            <a:r>
              <a:rPr lang="ru-RU" sz="900" dirty="0">
                <a:solidFill>
                  <a:schemeClr val="tx1"/>
                </a:solidFill>
                <a:latin typeface="Times New Roman"/>
                <a:ea typeface="Times New Roman"/>
                <a:cs typeface="Times New Roman"/>
              </a:rPr>
              <a:t>.</a:t>
            </a:r>
            <a:endParaRPr lang="ru-RU" sz="900" dirty="0">
              <a:solidFill>
                <a:schemeClr val="tx1"/>
              </a:solidFill>
              <a:latin typeface="Calibri"/>
              <a:ea typeface="Calibri"/>
              <a:cs typeface="Times New Roman"/>
            </a:endParaRPr>
          </a:p>
          <a:p>
            <a:pPr indent="0" algn="just">
              <a:lnSpc>
                <a:spcPct val="150000"/>
              </a:lnSpc>
              <a:spcAft>
                <a:spcPts val="0"/>
              </a:spcAft>
              <a:buNone/>
            </a:pPr>
            <a:r>
              <a:rPr lang="ru-RU" sz="900" dirty="0">
                <a:solidFill>
                  <a:schemeClr val="tx1"/>
                </a:solidFill>
                <a:latin typeface="Times New Roman"/>
                <a:ea typeface="Times New Roman"/>
                <a:cs typeface="Times New Roman"/>
              </a:rPr>
              <a:t>-  Журнал </a:t>
            </a:r>
            <a:r>
              <a:rPr lang="ru-RU" sz="900" dirty="0" err="1">
                <a:solidFill>
                  <a:schemeClr val="tx1"/>
                </a:solidFill>
                <a:latin typeface="Times New Roman"/>
                <a:ea typeface="Times New Roman"/>
                <a:cs typeface="Times New Roman"/>
              </a:rPr>
              <a:t>реєстрації</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нещасних</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випадків</a:t>
            </a:r>
            <a:r>
              <a:rPr lang="ru-RU" sz="900" dirty="0">
                <a:solidFill>
                  <a:schemeClr val="tx1"/>
                </a:solidFill>
                <a:latin typeface="Times New Roman"/>
                <a:ea typeface="Times New Roman"/>
                <a:cs typeface="Times New Roman"/>
              </a:rPr>
              <a:t> </a:t>
            </a:r>
            <a:r>
              <a:rPr lang="uk-UA" sz="900" dirty="0">
                <a:solidFill>
                  <a:schemeClr val="tx1"/>
                </a:solidFill>
                <a:latin typeface="Times New Roman"/>
                <a:ea typeface="Times New Roman"/>
                <a:cs typeface="Times New Roman"/>
              </a:rPr>
              <a:t>із здобувачами освіти</a:t>
            </a:r>
            <a:r>
              <a:rPr lang="ru-RU" sz="900" dirty="0">
                <a:solidFill>
                  <a:schemeClr val="tx1"/>
                </a:solidFill>
                <a:latin typeface="Times New Roman"/>
                <a:ea typeface="Times New Roman"/>
                <a:cs typeface="Times New Roman"/>
              </a:rPr>
              <a:t>.</a:t>
            </a:r>
            <a:endParaRPr lang="ru-RU" sz="900" dirty="0">
              <a:solidFill>
                <a:schemeClr val="tx1"/>
              </a:solidFill>
              <a:latin typeface="Calibri"/>
              <a:ea typeface="Calibri"/>
              <a:cs typeface="Times New Roman"/>
            </a:endParaRPr>
          </a:p>
          <a:p>
            <a:pPr indent="0" algn="just">
              <a:lnSpc>
                <a:spcPct val="150000"/>
              </a:lnSpc>
              <a:spcAft>
                <a:spcPts val="0"/>
              </a:spcAft>
              <a:buNone/>
            </a:pPr>
            <a:r>
              <a:rPr lang="ru-RU" sz="900" dirty="0">
                <a:solidFill>
                  <a:schemeClr val="tx1"/>
                </a:solidFill>
                <a:latin typeface="Times New Roman"/>
                <a:ea typeface="Times New Roman"/>
                <a:cs typeface="Times New Roman"/>
              </a:rPr>
              <a:t>-  Журнал </a:t>
            </a:r>
            <a:r>
              <a:rPr lang="ru-RU" sz="900" dirty="0" err="1">
                <a:solidFill>
                  <a:schemeClr val="tx1"/>
                </a:solidFill>
                <a:latin typeface="Times New Roman"/>
                <a:ea typeface="Times New Roman"/>
                <a:cs typeface="Times New Roman"/>
              </a:rPr>
              <a:t>реєстрації</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інструкцій</a:t>
            </a:r>
            <a:r>
              <a:rPr lang="ru-RU" sz="900" dirty="0">
                <a:solidFill>
                  <a:schemeClr val="tx1"/>
                </a:solidFill>
                <a:latin typeface="Times New Roman"/>
                <a:ea typeface="Times New Roman"/>
                <a:cs typeface="Times New Roman"/>
              </a:rPr>
              <a:t> з </a:t>
            </a:r>
            <a:r>
              <a:rPr lang="ru-RU" sz="900" dirty="0" err="1">
                <a:solidFill>
                  <a:schemeClr val="tx1"/>
                </a:solidFill>
                <a:latin typeface="Times New Roman"/>
                <a:ea typeface="Times New Roman"/>
                <a:cs typeface="Times New Roman"/>
              </a:rPr>
              <a:t>охорони</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праці</a:t>
            </a:r>
            <a:r>
              <a:rPr lang="ru-RU" sz="900" dirty="0">
                <a:solidFill>
                  <a:schemeClr val="tx1"/>
                </a:solidFill>
                <a:latin typeface="Times New Roman"/>
                <a:ea typeface="Times New Roman"/>
                <a:cs typeface="Times New Roman"/>
              </a:rPr>
              <a:t>.</a:t>
            </a:r>
            <a:endParaRPr lang="ru-RU" sz="900" dirty="0">
              <a:solidFill>
                <a:schemeClr val="tx1"/>
              </a:solidFill>
              <a:latin typeface="Calibri"/>
              <a:ea typeface="Calibri"/>
              <a:cs typeface="Times New Roman"/>
            </a:endParaRPr>
          </a:p>
          <a:p>
            <a:pPr indent="0" algn="just">
              <a:lnSpc>
                <a:spcPct val="150000"/>
              </a:lnSpc>
              <a:spcAft>
                <a:spcPts val="0"/>
              </a:spcAft>
              <a:buNone/>
            </a:pPr>
            <a:r>
              <a:rPr lang="ru-RU" sz="900" dirty="0">
                <a:solidFill>
                  <a:schemeClr val="tx1"/>
                </a:solidFill>
                <a:latin typeface="Times New Roman"/>
                <a:ea typeface="Times New Roman"/>
                <a:cs typeface="Times New Roman"/>
              </a:rPr>
              <a:t>-  Журнал </a:t>
            </a:r>
            <a:r>
              <a:rPr lang="ru-RU" sz="900" dirty="0" err="1">
                <a:solidFill>
                  <a:schemeClr val="tx1"/>
                </a:solidFill>
                <a:latin typeface="Times New Roman"/>
                <a:ea typeface="Times New Roman"/>
                <a:cs typeface="Times New Roman"/>
              </a:rPr>
              <a:t>видачі</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інструкцій</a:t>
            </a:r>
            <a:r>
              <a:rPr lang="ru-RU" sz="900" dirty="0">
                <a:solidFill>
                  <a:schemeClr val="tx1"/>
                </a:solidFill>
                <a:latin typeface="Times New Roman"/>
                <a:ea typeface="Times New Roman"/>
                <a:cs typeface="Times New Roman"/>
              </a:rPr>
              <a:t> з </a:t>
            </a:r>
            <a:r>
              <a:rPr lang="ru-RU" sz="900" dirty="0" err="1">
                <a:solidFill>
                  <a:schemeClr val="tx1"/>
                </a:solidFill>
                <a:latin typeface="Times New Roman"/>
                <a:ea typeface="Times New Roman"/>
                <a:cs typeface="Times New Roman"/>
              </a:rPr>
              <a:t>охорони</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праці</a:t>
            </a:r>
            <a:r>
              <a:rPr lang="ru-RU" sz="900" dirty="0">
                <a:solidFill>
                  <a:schemeClr val="tx1"/>
                </a:solidFill>
                <a:latin typeface="Times New Roman"/>
                <a:ea typeface="Times New Roman"/>
                <a:cs typeface="Times New Roman"/>
              </a:rPr>
              <a:t>.</a:t>
            </a:r>
            <a:endParaRPr lang="ru-RU" sz="900" dirty="0">
              <a:solidFill>
                <a:schemeClr val="tx1"/>
              </a:solidFill>
              <a:latin typeface="Calibri"/>
              <a:ea typeface="Calibri"/>
              <a:cs typeface="Times New Roman"/>
            </a:endParaRPr>
          </a:p>
          <a:p>
            <a:pPr indent="0" algn="just">
              <a:lnSpc>
                <a:spcPct val="150000"/>
              </a:lnSpc>
              <a:spcAft>
                <a:spcPts val="0"/>
              </a:spcAft>
              <a:buNone/>
            </a:pPr>
            <a:r>
              <a:rPr lang="ru-RU" sz="900" dirty="0">
                <a:solidFill>
                  <a:schemeClr val="tx1"/>
                </a:solidFill>
                <a:latin typeface="Times New Roman"/>
                <a:ea typeface="Times New Roman"/>
                <a:cs typeface="Times New Roman"/>
              </a:rPr>
              <a:t>-  Наказ на </a:t>
            </a:r>
            <a:r>
              <a:rPr lang="ru-RU" sz="900" dirty="0" err="1">
                <a:solidFill>
                  <a:schemeClr val="tx1"/>
                </a:solidFill>
                <a:latin typeface="Times New Roman"/>
                <a:ea typeface="Times New Roman"/>
                <a:cs typeface="Times New Roman"/>
              </a:rPr>
              <a:t>призначення</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відповідальних</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осіб</a:t>
            </a:r>
            <a:r>
              <a:rPr lang="ru-RU" sz="900" dirty="0">
                <a:solidFill>
                  <a:schemeClr val="tx1"/>
                </a:solidFill>
                <a:latin typeface="Times New Roman"/>
                <a:ea typeface="Times New Roman"/>
                <a:cs typeface="Times New Roman"/>
              </a:rPr>
              <a:t> за роботу з </a:t>
            </a:r>
            <a:r>
              <a:rPr lang="ru-RU" sz="900" dirty="0" err="1">
                <a:solidFill>
                  <a:schemeClr val="tx1"/>
                </a:solidFill>
                <a:latin typeface="Times New Roman"/>
                <a:ea typeface="Times New Roman"/>
                <a:cs typeface="Times New Roman"/>
              </a:rPr>
              <a:t>охорони</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праці</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пожежної</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безпеки</a:t>
            </a:r>
            <a:r>
              <a:rPr lang="ru-RU" sz="900" dirty="0">
                <a:solidFill>
                  <a:schemeClr val="tx1"/>
                </a:solidFill>
                <a:latin typeface="Times New Roman"/>
                <a:ea typeface="Times New Roman"/>
                <a:cs typeface="Times New Roman"/>
              </a:rPr>
              <a:t>.</a:t>
            </a:r>
            <a:endParaRPr lang="ru-RU" sz="900" dirty="0">
              <a:solidFill>
                <a:schemeClr val="tx1"/>
              </a:solidFill>
              <a:latin typeface="Calibri"/>
              <a:ea typeface="Calibri"/>
              <a:cs typeface="Times New Roman"/>
            </a:endParaRPr>
          </a:p>
          <a:p>
            <a:pPr indent="0" algn="just">
              <a:lnSpc>
                <a:spcPct val="150000"/>
              </a:lnSpc>
              <a:spcAft>
                <a:spcPts val="0"/>
              </a:spcAft>
              <a:buNone/>
            </a:pP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Інструкції</a:t>
            </a:r>
            <a:r>
              <a:rPr lang="ru-RU" sz="900" dirty="0">
                <a:solidFill>
                  <a:schemeClr val="tx1"/>
                </a:solidFill>
                <a:latin typeface="Times New Roman"/>
                <a:ea typeface="Times New Roman"/>
                <a:cs typeface="Times New Roman"/>
              </a:rPr>
              <a:t> з </a:t>
            </a:r>
            <a:r>
              <a:rPr lang="ru-RU" sz="900" dirty="0" err="1">
                <a:solidFill>
                  <a:schemeClr val="tx1"/>
                </a:solidFill>
                <a:latin typeface="Times New Roman"/>
                <a:ea typeface="Times New Roman"/>
                <a:cs typeface="Times New Roman"/>
              </a:rPr>
              <a:t>охорони</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праці</a:t>
            </a:r>
            <a:r>
              <a:rPr lang="ru-RU" sz="900" dirty="0">
                <a:solidFill>
                  <a:schemeClr val="tx1"/>
                </a:solidFill>
                <a:latin typeface="Times New Roman"/>
                <a:ea typeface="Times New Roman"/>
                <a:cs typeface="Times New Roman"/>
              </a:rPr>
              <a:t> в </a:t>
            </a:r>
            <a:r>
              <a:rPr lang="ru-RU" sz="900" dirty="0" err="1">
                <a:solidFill>
                  <a:schemeClr val="tx1"/>
                </a:solidFill>
                <a:latin typeface="Times New Roman"/>
                <a:ea typeface="Times New Roman"/>
                <a:cs typeface="Times New Roman"/>
              </a:rPr>
              <a:t>навчальних</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кабінетах</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майстернях</a:t>
            </a:r>
            <a:r>
              <a:rPr lang="ru-RU" sz="900" dirty="0">
                <a:solidFill>
                  <a:schemeClr val="tx1"/>
                </a:solidFill>
                <a:latin typeface="Times New Roman"/>
                <a:ea typeface="Times New Roman"/>
                <a:cs typeface="Times New Roman"/>
              </a:rPr>
              <a:t>, спортзалах.</a:t>
            </a:r>
            <a:endParaRPr lang="ru-RU" sz="900" dirty="0">
              <a:solidFill>
                <a:schemeClr val="tx1"/>
              </a:solidFill>
              <a:latin typeface="Calibri"/>
              <a:ea typeface="Calibri"/>
              <a:cs typeface="Times New Roman"/>
            </a:endParaRPr>
          </a:p>
          <a:p>
            <a:pPr indent="0" algn="just">
              <a:lnSpc>
                <a:spcPct val="150000"/>
              </a:lnSpc>
              <a:spcAft>
                <a:spcPts val="0"/>
              </a:spcAft>
              <a:buNone/>
            </a:pPr>
            <a:r>
              <a:rPr lang="ru-RU" sz="900" dirty="0">
                <a:solidFill>
                  <a:schemeClr val="tx1"/>
                </a:solidFill>
                <a:latin typeface="Times New Roman"/>
                <a:ea typeface="Times New Roman"/>
                <a:cs typeface="Times New Roman"/>
              </a:rPr>
              <a:t>-  План </a:t>
            </a:r>
            <a:r>
              <a:rPr lang="ru-RU" sz="900" dirty="0" err="1">
                <a:solidFill>
                  <a:schemeClr val="tx1"/>
                </a:solidFill>
                <a:latin typeface="Times New Roman"/>
                <a:ea typeface="Times New Roman"/>
                <a:cs typeface="Times New Roman"/>
              </a:rPr>
              <a:t>евакуації</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учнів</a:t>
            </a:r>
            <a:r>
              <a:rPr lang="ru-RU" sz="900" dirty="0">
                <a:solidFill>
                  <a:schemeClr val="tx1"/>
                </a:solidFill>
                <a:latin typeface="Times New Roman"/>
                <a:ea typeface="Times New Roman"/>
                <a:cs typeface="Times New Roman"/>
              </a:rPr>
              <a:t> на </a:t>
            </a:r>
            <a:r>
              <a:rPr lang="ru-RU" sz="900" dirty="0" err="1">
                <a:solidFill>
                  <a:schemeClr val="tx1"/>
                </a:solidFill>
                <a:latin typeface="Times New Roman"/>
                <a:ea typeface="Times New Roman"/>
                <a:cs typeface="Times New Roman"/>
              </a:rPr>
              <a:t>випадок</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виникнення</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пожежі</a:t>
            </a:r>
            <a:r>
              <a:rPr lang="ru-RU" sz="900" dirty="0">
                <a:solidFill>
                  <a:schemeClr val="tx1"/>
                </a:solidFill>
                <a:latin typeface="Times New Roman"/>
                <a:ea typeface="Times New Roman"/>
                <a:cs typeface="Times New Roman"/>
              </a:rPr>
              <a:t>.</a:t>
            </a:r>
            <a:endParaRPr lang="ru-RU" sz="900" dirty="0">
              <a:solidFill>
                <a:schemeClr val="tx1"/>
              </a:solidFill>
              <a:latin typeface="Calibri"/>
              <a:ea typeface="Calibri"/>
              <a:cs typeface="Times New Roman"/>
            </a:endParaRPr>
          </a:p>
          <a:p>
            <a:pPr indent="0" algn="just">
              <a:lnSpc>
                <a:spcPct val="150000"/>
              </a:lnSpc>
              <a:spcAft>
                <a:spcPts val="0"/>
              </a:spcAft>
              <a:buNone/>
            </a:pP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Нормативні</a:t>
            </a:r>
            <a:r>
              <a:rPr lang="ru-RU" sz="900" dirty="0">
                <a:solidFill>
                  <a:schemeClr val="tx1"/>
                </a:solidFill>
                <a:latin typeface="Times New Roman"/>
                <a:ea typeface="Times New Roman"/>
                <a:cs typeface="Times New Roman"/>
              </a:rPr>
              <a:t> і </a:t>
            </a:r>
            <a:r>
              <a:rPr lang="ru-RU" sz="900" dirty="0" err="1">
                <a:solidFill>
                  <a:schemeClr val="tx1"/>
                </a:solidFill>
                <a:latin typeface="Times New Roman"/>
                <a:ea typeface="Times New Roman"/>
                <a:cs typeface="Times New Roman"/>
              </a:rPr>
              <a:t>інструктивні</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матеріали</a:t>
            </a:r>
            <a:r>
              <a:rPr lang="ru-RU" sz="900" dirty="0">
                <a:solidFill>
                  <a:schemeClr val="tx1"/>
                </a:solidFill>
                <a:latin typeface="Times New Roman"/>
                <a:ea typeface="Times New Roman"/>
                <a:cs typeface="Times New Roman"/>
              </a:rPr>
              <a:t> з </a:t>
            </a:r>
            <a:r>
              <a:rPr lang="ru-RU" sz="900" dirty="0" err="1">
                <a:solidFill>
                  <a:schemeClr val="tx1"/>
                </a:solidFill>
                <a:latin typeface="Times New Roman"/>
                <a:ea typeface="Times New Roman"/>
                <a:cs typeface="Times New Roman"/>
              </a:rPr>
              <a:t>охорони</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праці</a:t>
            </a:r>
            <a:r>
              <a:rPr lang="ru-RU" sz="900" dirty="0">
                <a:solidFill>
                  <a:schemeClr val="tx1"/>
                </a:solidFill>
                <a:latin typeface="Times New Roman"/>
                <a:ea typeface="Times New Roman"/>
                <a:cs typeface="Times New Roman"/>
              </a:rPr>
              <a:t> і </a:t>
            </a:r>
            <a:r>
              <a:rPr lang="ru-RU" sz="900" dirty="0" err="1">
                <a:solidFill>
                  <a:schemeClr val="tx1"/>
                </a:solidFill>
                <a:latin typeface="Times New Roman"/>
                <a:ea typeface="Times New Roman"/>
                <a:cs typeface="Times New Roman"/>
              </a:rPr>
              <a:t>техніки</a:t>
            </a:r>
            <a:r>
              <a:rPr lang="ru-RU" sz="900" dirty="0">
                <a:solidFill>
                  <a:schemeClr val="tx1"/>
                </a:solidFill>
                <a:latin typeface="Times New Roman"/>
                <a:ea typeface="Times New Roman"/>
                <a:cs typeface="Times New Roman"/>
              </a:rPr>
              <a:t> </a:t>
            </a:r>
            <a:r>
              <a:rPr lang="ru-RU" sz="900" dirty="0" err="1">
                <a:solidFill>
                  <a:schemeClr val="tx1"/>
                </a:solidFill>
                <a:latin typeface="Times New Roman"/>
                <a:ea typeface="Times New Roman"/>
                <a:cs typeface="Times New Roman"/>
              </a:rPr>
              <a:t>безпеки</a:t>
            </a:r>
            <a:r>
              <a:rPr lang="uk-UA" sz="900" dirty="0" smtClean="0">
                <a:solidFill>
                  <a:schemeClr val="tx1"/>
                </a:solidFill>
                <a:latin typeface="Times New Roman"/>
                <a:ea typeface="Times New Roman"/>
                <a:cs typeface="Times New Roman"/>
              </a:rPr>
              <a:t>.</a:t>
            </a:r>
            <a:endParaRPr lang="ru-RU" sz="900" dirty="0">
              <a:solidFill>
                <a:schemeClr val="tx1"/>
              </a:solidFill>
              <a:latin typeface="Calibri"/>
              <a:ea typeface="Calibri"/>
              <a:cs typeface="Times New Roman"/>
            </a:endParaRPr>
          </a:p>
        </p:txBody>
      </p:sp>
      <p:sp>
        <p:nvSpPr>
          <p:cNvPr id="3" name="Заголовок 2"/>
          <p:cNvSpPr>
            <a:spLocks noGrp="1"/>
          </p:cNvSpPr>
          <p:nvPr>
            <p:ph type="title"/>
          </p:nvPr>
        </p:nvSpPr>
        <p:spPr>
          <a:xfrm>
            <a:off x="467544" y="338328"/>
            <a:ext cx="8219256" cy="1074448"/>
          </a:xfrm>
        </p:spPr>
        <p:txBody>
          <a:bodyPr>
            <a:normAutofit fontScale="90000"/>
          </a:bodyPr>
          <a:lstStyle/>
          <a:p>
            <a:r>
              <a:rPr lang="en-US" sz="28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rPr>
              <a:t>V</a:t>
            </a:r>
            <a:r>
              <a:rPr lang="ru-RU" sz="28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rPr>
              <a:t>І.</a:t>
            </a:r>
            <a:r>
              <a:rPr lang="uk-UA" sz="28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rPr>
              <a:t>Організація </a:t>
            </a:r>
            <a:r>
              <a:rPr lang="uk-UA" sz="2800" b="1" dirty="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rPr>
              <a:t>безпеки життєдіяльності учасників освітнього  </a:t>
            </a:r>
            <a:r>
              <a:rPr lang="uk-UA" sz="2800" b="1" dirty="0" smtClean="0">
                <a:ln w="12700">
                  <a:solidFill>
                    <a:schemeClr val="tx2">
                      <a:satMod val="155000"/>
                    </a:schemeClr>
                  </a:solidFill>
                  <a:prstDash val="solid"/>
                </a:ln>
                <a:solidFill>
                  <a:schemeClr val="accent1"/>
                </a:solidFill>
                <a:effectLst>
                  <a:outerShdw blurRad="41275" dist="20320" dir="1800000" algn="tl" rotWithShape="0">
                    <a:srgbClr val="000000">
                      <a:alpha val="40000"/>
                    </a:srgbClr>
                  </a:outerShdw>
                </a:effectLst>
              </a:rPr>
              <a:t>процесу</a:t>
            </a:r>
            <a:r>
              <a:rPr lang="ru-RU" sz="2800" dirty="0" smtClean="0"/>
              <a:t/>
            </a:r>
            <a:br>
              <a:rPr lang="ru-RU" sz="2800" dirty="0" smtClean="0"/>
            </a:br>
            <a:endPar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SemiLight Condensed" pitchFamily="34" charset="0"/>
            </a:endParaRPr>
          </a:p>
        </p:txBody>
      </p:sp>
      <p:cxnSp>
        <p:nvCxnSpPr>
          <p:cNvPr id="5" name="Соединительная линия уступом 4"/>
          <p:cNvCxnSpPr/>
          <p:nvPr/>
        </p:nvCxnSpPr>
        <p:spPr>
          <a:xfrm>
            <a:off x="1835696" y="1556792"/>
            <a:ext cx="914400" cy="914400"/>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206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44624"/>
            <a:ext cx="8892480" cy="6081539"/>
          </a:xfrm>
        </p:spPr>
        <p:txBody>
          <a:bodyPr>
            <a:noAutofit/>
          </a:bodyPr>
          <a:lstStyle/>
          <a:p>
            <a:pPr lvl="0" indent="0" algn="just">
              <a:lnSpc>
                <a:spcPct val="150000"/>
              </a:lnSpc>
              <a:buClr>
                <a:srgbClr val="A5B592"/>
              </a:buClr>
              <a:buNone/>
            </a:pPr>
            <a:r>
              <a:rPr lang="uk-UA" sz="1000" dirty="0" smtClean="0">
                <a:solidFill>
                  <a:schemeClr val="tx1"/>
                </a:solidFill>
                <a:latin typeface="Times New Roman"/>
                <a:ea typeface="Times New Roman"/>
                <a:cs typeface="Times New Roman"/>
              </a:rPr>
              <a:t>    Адміністрація </a:t>
            </a:r>
            <a:r>
              <a:rPr lang="uk-UA" sz="1000" dirty="0">
                <a:solidFill>
                  <a:schemeClr val="tx1"/>
                </a:solidFill>
                <a:latin typeface="Times New Roman"/>
                <a:ea typeface="Times New Roman"/>
                <a:cs typeface="Times New Roman"/>
              </a:rPr>
              <a:t>ДНЗ «</a:t>
            </a:r>
            <a:r>
              <a:rPr lang="uk-UA" sz="1000" dirty="0" err="1">
                <a:solidFill>
                  <a:schemeClr val="tx1"/>
                </a:solidFill>
                <a:latin typeface="Times New Roman"/>
                <a:ea typeface="Times New Roman"/>
                <a:cs typeface="Times New Roman"/>
              </a:rPr>
              <a:t>Лісоводський</a:t>
            </a:r>
            <a:r>
              <a:rPr lang="uk-UA" sz="1000" dirty="0">
                <a:solidFill>
                  <a:schemeClr val="tx1"/>
                </a:solidFill>
                <a:latin typeface="Times New Roman"/>
                <a:ea typeface="Times New Roman"/>
                <a:cs typeface="Times New Roman"/>
              </a:rPr>
              <a:t> ПАЛ» у </a:t>
            </a:r>
            <a:r>
              <a:rPr lang="uk-UA" sz="1000" dirty="0" smtClean="0">
                <a:solidFill>
                  <a:schemeClr val="tx1"/>
                </a:solidFill>
                <a:latin typeface="Times New Roman"/>
                <a:ea typeface="Times New Roman"/>
                <a:cs typeface="Times New Roman"/>
              </a:rPr>
              <a:t>2023-2024 </a:t>
            </a:r>
            <a:r>
              <a:rPr lang="uk-UA" sz="1000" dirty="0">
                <a:solidFill>
                  <a:schemeClr val="tx1"/>
                </a:solidFill>
                <a:latin typeface="Times New Roman"/>
                <a:ea typeface="Times New Roman"/>
                <a:cs typeface="Times New Roman"/>
              </a:rPr>
              <a:t>н. р. спрямовувала свою діяльність на </a:t>
            </a:r>
            <a:r>
              <a:rPr lang="uk-UA" sz="1000" dirty="0" smtClean="0">
                <a:solidFill>
                  <a:schemeClr val="tx1"/>
                </a:solidFill>
                <a:latin typeface="Times New Roman"/>
                <a:ea typeface="Times New Roman"/>
                <a:cs typeface="Times New Roman"/>
              </a:rPr>
              <a:t>створення</a:t>
            </a:r>
          </a:p>
          <a:p>
            <a:pPr lvl="0" indent="0" algn="just">
              <a:lnSpc>
                <a:spcPct val="150000"/>
              </a:lnSpc>
              <a:buClr>
                <a:srgbClr val="A5B592"/>
              </a:buClr>
              <a:buNone/>
            </a:pPr>
            <a:r>
              <a:rPr lang="uk-UA" sz="1000" dirty="0" smtClean="0">
                <a:solidFill>
                  <a:schemeClr val="tx1"/>
                </a:solidFill>
                <a:latin typeface="Times New Roman"/>
                <a:ea typeface="Times New Roman"/>
                <a:cs typeface="Times New Roman"/>
              </a:rPr>
              <a:t>безпечних </a:t>
            </a:r>
            <a:r>
              <a:rPr lang="uk-UA" sz="1000" dirty="0">
                <a:solidFill>
                  <a:schemeClr val="tx1"/>
                </a:solidFill>
                <a:latin typeface="Times New Roman"/>
                <a:ea typeface="Times New Roman"/>
                <a:cs typeface="Times New Roman"/>
              </a:rPr>
              <a:t>умов праці і навчання учасників освітнього  процесу та трудового колективу.</a:t>
            </a:r>
            <a:endParaRPr lang="ru-RU" sz="1000" dirty="0">
              <a:solidFill>
                <a:schemeClr val="tx1"/>
              </a:solidFill>
              <a:latin typeface="Calibri"/>
              <a:ea typeface="Calibri"/>
              <a:cs typeface="Times New Roman"/>
            </a:endParaRPr>
          </a:p>
          <a:p>
            <a:pPr lvl="0" indent="0" algn="just">
              <a:lnSpc>
                <a:spcPct val="150000"/>
              </a:lnSpc>
              <a:buClr>
                <a:srgbClr val="A5B592"/>
              </a:buClr>
              <a:buNone/>
            </a:pPr>
            <a:r>
              <a:rPr lang="uk-UA" sz="1000" dirty="0" smtClean="0">
                <a:solidFill>
                  <a:schemeClr val="tx1"/>
                </a:solidFill>
                <a:latin typeface="Times New Roman"/>
                <a:ea typeface="Times New Roman"/>
                <a:cs typeface="Times New Roman"/>
              </a:rPr>
              <a:t>    У </a:t>
            </a:r>
            <a:r>
              <a:rPr lang="uk-UA" sz="1000" dirty="0" err="1">
                <a:solidFill>
                  <a:schemeClr val="tx1"/>
                </a:solidFill>
                <a:latin typeface="Times New Roman"/>
                <a:ea typeface="Times New Roman"/>
                <a:cs typeface="Times New Roman"/>
              </a:rPr>
              <a:t>звязку</a:t>
            </a:r>
            <a:r>
              <a:rPr lang="uk-UA" sz="1000" dirty="0">
                <a:solidFill>
                  <a:schemeClr val="tx1"/>
                </a:solidFill>
                <a:latin typeface="Times New Roman"/>
                <a:ea typeface="Times New Roman"/>
                <a:cs typeface="Times New Roman"/>
              </a:rPr>
              <a:t> з воєнним станом в країні та за рекомендаціями Міністерства освіти  для убезпечення </a:t>
            </a:r>
            <a:r>
              <a:rPr lang="uk-UA" sz="1000" dirty="0">
                <a:solidFill>
                  <a:schemeClr val="tx1"/>
                </a:solidFill>
                <a:latin typeface="Times New Roman"/>
                <a:ea typeface="Calibri"/>
                <a:cs typeface="Times New Roman"/>
              </a:rPr>
              <a:t>всіх учасників освітнього процесу впродовж навчального року</a:t>
            </a:r>
            <a:r>
              <a:rPr lang="uk-UA" sz="1000" dirty="0">
                <a:solidFill>
                  <a:schemeClr val="tx1"/>
                </a:solidFill>
                <a:latin typeface="Times New Roman"/>
                <a:ea typeface="Times New Roman"/>
                <a:cs typeface="Times New Roman"/>
              </a:rPr>
              <a:t> </a:t>
            </a:r>
            <a:r>
              <a:rPr lang="uk-UA" sz="1000" dirty="0" smtClean="0">
                <a:solidFill>
                  <a:schemeClr val="tx1"/>
                </a:solidFill>
                <a:latin typeface="Times New Roman"/>
                <a:ea typeface="Times New Roman"/>
                <a:cs typeface="Times New Roman"/>
              </a:rPr>
              <a:t>були  </a:t>
            </a:r>
            <a:r>
              <a:rPr lang="uk-UA" sz="1000" dirty="0">
                <a:solidFill>
                  <a:schemeClr val="tx1"/>
                </a:solidFill>
                <a:latin typeface="Times New Roman"/>
                <a:ea typeface="Times New Roman"/>
                <a:cs typeface="Times New Roman"/>
              </a:rPr>
              <a:t>проведені заходи щодо обладнання укриття в підвальному приміщенні гуртожитку   загальною площею 612кв.м. з допустимим безперервним перебуванням у ньому 220 чоловік, встановленою примусово-витяжною </a:t>
            </a:r>
            <a:r>
              <a:rPr lang="uk-UA" sz="1000" dirty="0" err="1">
                <a:solidFill>
                  <a:schemeClr val="tx1"/>
                </a:solidFill>
                <a:latin typeface="Times New Roman"/>
                <a:ea typeface="Times New Roman"/>
                <a:cs typeface="Times New Roman"/>
              </a:rPr>
              <a:t>вентиляціюєю</a:t>
            </a:r>
            <a:r>
              <a:rPr lang="uk-UA" sz="1000" dirty="0">
                <a:solidFill>
                  <a:schemeClr val="tx1"/>
                </a:solidFill>
                <a:latin typeface="Times New Roman"/>
                <a:ea typeface="Times New Roman"/>
                <a:cs typeface="Times New Roman"/>
              </a:rPr>
              <a:t>, </a:t>
            </a:r>
            <a:r>
              <a:rPr lang="uk-UA" sz="1000" dirty="0" err="1">
                <a:solidFill>
                  <a:schemeClr val="tx1"/>
                </a:solidFill>
                <a:latin typeface="Times New Roman"/>
                <a:ea typeface="Times New Roman"/>
                <a:cs typeface="Times New Roman"/>
              </a:rPr>
              <a:t>обладноним</a:t>
            </a:r>
            <a:r>
              <a:rPr lang="uk-UA" sz="1000" dirty="0">
                <a:solidFill>
                  <a:schemeClr val="tx1"/>
                </a:solidFill>
                <a:latin typeface="Times New Roman"/>
                <a:ea typeface="Times New Roman"/>
                <a:cs typeface="Times New Roman"/>
              </a:rPr>
              <a:t> автономним освітленням, кабінетом первинної меддопомоги, водопостачанням, санвузлом, засобами індивідуального первинного захисту, засобами пожежогасіння, системою оповіщення</a:t>
            </a:r>
            <a:r>
              <a:rPr lang="uk-UA" sz="1000" dirty="0" smtClean="0">
                <a:solidFill>
                  <a:schemeClr val="tx1"/>
                </a:solidFill>
                <a:latin typeface="Times New Roman"/>
                <a:ea typeface="Times New Roman"/>
                <a:cs typeface="Times New Roman"/>
              </a:rPr>
              <a:t>.</a:t>
            </a:r>
            <a:endParaRPr lang="ru-RU" sz="1000" dirty="0" smtClean="0">
              <a:solidFill>
                <a:schemeClr val="tx1"/>
              </a:solidFill>
              <a:latin typeface="Calibri"/>
              <a:ea typeface="Times New Roman"/>
              <a:cs typeface="Times New Roman"/>
            </a:endParaRPr>
          </a:p>
          <a:p>
            <a:pPr lvl="0" indent="0" algn="just">
              <a:lnSpc>
                <a:spcPct val="150000"/>
              </a:lnSpc>
              <a:buClr>
                <a:srgbClr val="A5B592"/>
              </a:buClr>
              <a:buNone/>
            </a:pPr>
            <a:r>
              <a:rPr lang="ru-RU" sz="1000" dirty="0">
                <a:solidFill>
                  <a:schemeClr val="tx1"/>
                </a:solidFill>
                <a:latin typeface="Calibri"/>
                <a:ea typeface="Times New Roman"/>
                <a:cs typeface="Times New Roman"/>
              </a:rPr>
              <a:t> </a:t>
            </a:r>
            <a:r>
              <a:rPr lang="ru-RU" sz="1000" dirty="0" smtClean="0">
                <a:solidFill>
                  <a:schemeClr val="tx1"/>
                </a:solidFill>
                <a:latin typeface="Calibri"/>
                <a:ea typeface="Times New Roman"/>
                <a:cs typeface="Times New Roman"/>
              </a:rPr>
              <a:t>  </a:t>
            </a:r>
            <a:r>
              <a:rPr lang="uk-UA" sz="1000" dirty="0" smtClean="0">
                <a:solidFill>
                  <a:schemeClr val="tx1"/>
                </a:solidFill>
                <a:latin typeface="Times New Roman"/>
                <a:ea typeface="Times New Roman"/>
              </a:rPr>
              <a:t>   </a:t>
            </a:r>
            <a:r>
              <a:rPr lang="uk-UA" sz="1000" dirty="0">
                <a:solidFill>
                  <a:schemeClr val="tx1"/>
                </a:solidFill>
                <a:latin typeface="Times New Roman"/>
                <a:ea typeface="Times New Roman"/>
              </a:rPr>
              <a:t>Навчальні кабінети та майстерні обладнані у відповідності до вимог охорони праці, пожежної безпеки та відповідають нормам по освітленню, вологості, температурі повітря. </a:t>
            </a:r>
            <a:r>
              <a:rPr lang="ru-RU" sz="1000" dirty="0">
                <a:solidFill>
                  <a:schemeClr val="tx1"/>
                </a:solidFill>
                <a:latin typeface="Times New Roman"/>
                <a:ea typeface="Times New Roman"/>
              </a:rPr>
              <a:t>Чистота </a:t>
            </a:r>
            <a:r>
              <a:rPr lang="ru-RU" sz="1000" dirty="0" err="1">
                <a:solidFill>
                  <a:schemeClr val="tx1"/>
                </a:solidFill>
                <a:latin typeface="Times New Roman"/>
                <a:ea typeface="Times New Roman"/>
              </a:rPr>
              <a:t>повітря</a:t>
            </a:r>
            <a:r>
              <a:rPr lang="ru-RU" sz="1000" dirty="0">
                <a:solidFill>
                  <a:schemeClr val="tx1"/>
                </a:solidFill>
                <a:latin typeface="Times New Roman"/>
                <a:ea typeface="Times New Roman"/>
              </a:rPr>
              <a:t> в</a:t>
            </a:r>
            <a:r>
              <a:rPr lang="uk-UA" sz="1000" dirty="0">
                <a:solidFill>
                  <a:schemeClr val="tx1"/>
                </a:solidFill>
                <a:latin typeface="Times New Roman"/>
                <a:ea typeface="Times New Roman"/>
              </a:rPr>
              <a:t> ліцеї </a:t>
            </a:r>
            <a:r>
              <a:rPr lang="ru-RU" sz="1000" dirty="0" err="1">
                <a:solidFill>
                  <a:schemeClr val="tx1"/>
                </a:solidFill>
                <a:latin typeface="Times New Roman"/>
                <a:ea typeface="Times New Roman"/>
              </a:rPr>
              <a:t>забезпечувалася</a:t>
            </a:r>
            <a:r>
              <a:rPr lang="ru-RU" sz="1000" dirty="0">
                <a:solidFill>
                  <a:schemeClr val="tx1"/>
                </a:solidFill>
                <a:latin typeface="Times New Roman"/>
                <a:ea typeface="Times New Roman"/>
              </a:rPr>
              <a:t>: </a:t>
            </a:r>
            <a:r>
              <a:rPr lang="ru-RU" sz="1000" dirty="0" err="1">
                <a:solidFill>
                  <a:schemeClr val="tx1"/>
                </a:solidFill>
                <a:latin typeface="Times New Roman"/>
                <a:ea typeface="Times New Roman"/>
              </a:rPr>
              <a:t>регулярністю</a:t>
            </a:r>
            <a:r>
              <a:rPr lang="ru-RU" sz="1000" dirty="0">
                <a:solidFill>
                  <a:schemeClr val="tx1"/>
                </a:solidFill>
                <a:latin typeface="Times New Roman"/>
                <a:ea typeface="Times New Roman"/>
              </a:rPr>
              <a:t> </a:t>
            </a:r>
            <a:r>
              <a:rPr lang="ru-RU" sz="1000" dirty="0" err="1">
                <a:solidFill>
                  <a:schemeClr val="tx1"/>
                </a:solidFill>
                <a:latin typeface="Times New Roman"/>
                <a:ea typeface="Times New Roman"/>
              </a:rPr>
              <a:t>вологого</a:t>
            </a:r>
            <a:r>
              <a:rPr lang="ru-RU" sz="1000" dirty="0">
                <a:solidFill>
                  <a:schemeClr val="tx1"/>
                </a:solidFill>
                <a:latin typeface="Times New Roman"/>
                <a:ea typeface="Times New Roman"/>
              </a:rPr>
              <a:t> </a:t>
            </a:r>
            <a:r>
              <a:rPr lang="ru-RU" sz="1000" dirty="0" err="1">
                <a:solidFill>
                  <a:schemeClr val="tx1"/>
                </a:solidFill>
                <a:latin typeface="Times New Roman"/>
                <a:ea typeface="Times New Roman"/>
              </a:rPr>
              <a:t>прибирання</a:t>
            </a:r>
            <a:r>
              <a:rPr lang="ru-RU" sz="1000" dirty="0">
                <a:solidFill>
                  <a:schemeClr val="tx1"/>
                </a:solidFill>
                <a:latin typeface="Times New Roman"/>
                <a:ea typeface="Times New Roman"/>
              </a:rPr>
              <a:t>;  </a:t>
            </a:r>
            <a:r>
              <a:rPr lang="ru-RU" sz="1000" dirty="0" err="1">
                <a:solidFill>
                  <a:schemeClr val="tx1"/>
                </a:solidFill>
                <a:latin typeface="Times New Roman"/>
                <a:ea typeface="Times New Roman"/>
              </a:rPr>
              <a:t>використанням</a:t>
            </a:r>
            <a:r>
              <a:rPr lang="ru-RU" sz="1000" dirty="0">
                <a:solidFill>
                  <a:schemeClr val="tx1"/>
                </a:solidFill>
                <a:latin typeface="Times New Roman"/>
                <a:ea typeface="Times New Roman"/>
              </a:rPr>
              <a:t> </a:t>
            </a:r>
            <a:r>
              <a:rPr lang="ru-RU" sz="1000" dirty="0" err="1">
                <a:solidFill>
                  <a:schemeClr val="tx1"/>
                </a:solidFill>
                <a:latin typeface="Times New Roman"/>
                <a:ea typeface="Times New Roman"/>
                <a:cs typeface="Times New Roman"/>
              </a:rPr>
              <a:t>використанням</a:t>
            </a:r>
            <a:r>
              <a:rPr lang="ru-RU" sz="1000" dirty="0">
                <a:solidFill>
                  <a:schemeClr val="tx1"/>
                </a:solidFill>
                <a:latin typeface="Times New Roman"/>
                <a:ea typeface="Times New Roman"/>
                <a:cs typeface="Times New Roman"/>
              </a:rPr>
              <a:t> </a:t>
            </a:r>
            <a:r>
              <a:rPr lang="ru-RU" sz="1000" dirty="0" err="1">
                <a:solidFill>
                  <a:schemeClr val="tx1"/>
                </a:solidFill>
                <a:latin typeface="Times New Roman"/>
                <a:ea typeface="Times New Roman"/>
                <a:cs typeface="Times New Roman"/>
              </a:rPr>
              <a:t>усіх</a:t>
            </a:r>
            <a:r>
              <a:rPr lang="ru-RU" sz="1000" dirty="0">
                <a:solidFill>
                  <a:schemeClr val="tx1"/>
                </a:solidFill>
                <a:latin typeface="Times New Roman"/>
                <a:ea typeface="Times New Roman"/>
                <a:cs typeface="Times New Roman"/>
              </a:rPr>
              <a:t> </a:t>
            </a:r>
            <a:r>
              <a:rPr lang="ru-RU" sz="1000" dirty="0" err="1">
                <a:solidFill>
                  <a:schemeClr val="tx1"/>
                </a:solidFill>
                <a:latin typeface="Times New Roman"/>
                <a:ea typeface="Times New Roman"/>
                <a:cs typeface="Times New Roman"/>
              </a:rPr>
              <a:t>видів</a:t>
            </a:r>
            <a:r>
              <a:rPr lang="ru-RU" sz="1000" dirty="0">
                <a:solidFill>
                  <a:schemeClr val="tx1"/>
                </a:solidFill>
                <a:latin typeface="Times New Roman"/>
                <a:ea typeface="Times New Roman"/>
                <a:cs typeface="Times New Roman"/>
              </a:rPr>
              <a:t> </a:t>
            </a:r>
            <a:r>
              <a:rPr lang="ru-RU" sz="1000" dirty="0" err="1">
                <a:solidFill>
                  <a:schemeClr val="tx1"/>
                </a:solidFill>
                <a:latin typeface="Times New Roman"/>
                <a:ea typeface="Times New Roman"/>
                <a:cs typeface="Times New Roman"/>
              </a:rPr>
              <a:t>провітрювання</a:t>
            </a:r>
            <a:r>
              <a:rPr lang="uk-UA" sz="1000" dirty="0">
                <a:solidFill>
                  <a:schemeClr val="tx1"/>
                </a:solidFill>
                <a:latin typeface="Times New Roman"/>
                <a:ea typeface="Times New Roman"/>
                <a:cs typeface="Times New Roman"/>
              </a:rPr>
              <a:t>.</a:t>
            </a:r>
            <a:endParaRPr lang="ru-RU" sz="1000" dirty="0">
              <a:solidFill>
                <a:schemeClr val="tx1"/>
              </a:solidFill>
              <a:latin typeface="Calibri"/>
              <a:ea typeface="Calibri"/>
              <a:cs typeface="Times New Roman"/>
            </a:endParaRPr>
          </a:p>
          <a:p>
            <a:pPr indent="0" algn="just">
              <a:lnSpc>
                <a:spcPct val="150000"/>
              </a:lnSpc>
              <a:spcAft>
                <a:spcPts val="0"/>
              </a:spcAft>
              <a:buNone/>
            </a:pPr>
            <a:r>
              <a:rPr lang="uk-UA" sz="1000" dirty="0" smtClean="0">
                <a:solidFill>
                  <a:schemeClr val="tx1"/>
                </a:solidFill>
                <a:latin typeface="Times New Roman"/>
                <a:ea typeface="Times New Roman"/>
                <a:cs typeface="Times New Roman"/>
              </a:rPr>
              <a:t>      У </a:t>
            </a:r>
            <a:r>
              <a:rPr lang="uk-UA" sz="1000" dirty="0">
                <a:solidFill>
                  <a:schemeClr val="tx1"/>
                </a:solidFill>
                <a:latin typeface="Times New Roman"/>
                <a:ea typeface="Times New Roman"/>
                <a:cs typeface="Times New Roman"/>
              </a:rPr>
              <a:t>ліцеї створено куточки охорони праці, є в наявності аптечки, інструкції з ОП,  пожежної безпеки та електробезпеки, інструкції з ОП за темами виробничого навчання та під час роботи з переносним електроінструментом.</a:t>
            </a:r>
            <a:endParaRPr lang="ru-RU" sz="1000" dirty="0">
              <a:solidFill>
                <a:schemeClr val="tx1"/>
              </a:solidFill>
              <a:latin typeface="Calibri"/>
              <a:ea typeface="Calibri"/>
              <a:cs typeface="Times New Roman"/>
            </a:endParaRPr>
          </a:p>
          <a:p>
            <a:pPr indent="0" algn="just">
              <a:lnSpc>
                <a:spcPct val="150000"/>
              </a:lnSpc>
              <a:spcAft>
                <a:spcPts val="0"/>
              </a:spcAft>
              <a:buNone/>
            </a:pPr>
            <a:r>
              <a:rPr lang="uk-UA" sz="1000" dirty="0" smtClean="0">
                <a:solidFill>
                  <a:schemeClr val="tx1"/>
                </a:solidFill>
                <a:latin typeface="Times New Roman"/>
                <a:ea typeface="Times New Roman"/>
                <a:cs typeface="Times New Roman"/>
              </a:rPr>
              <a:t>      Навчальні </a:t>
            </a:r>
            <a:r>
              <a:rPr lang="uk-UA" sz="1000" dirty="0">
                <a:solidFill>
                  <a:schemeClr val="tx1"/>
                </a:solidFill>
                <a:latin typeface="Times New Roman"/>
                <a:ea typeface="Times New Roman"/>
                <a:cs typeface="Times New Roman"/>
              </a:rPr>
              <a:t>майстерні та окремі кабінети оснащені вогнегасниками, на поверхах приміщень ліцею розміщені плани евакуації в разі виникнення надзвичайних ситуацій. </a:t>
            </a:r>
            <a:endParaRPr lang="ru-RU" sz="1000" dirty="0">
              <a:solidFill>
                <a:schemeClr val="tx1"/>
              </a:solidFill>
              <a:latin typeface="Calibri"/>
              <a:ea typeface="Calibri"/>
              <a:cs typeface="Times New Roman"/>
            </a:endParaRPr>
          </a:p>
          <a:p>
            <a:pPr indent="0" algn="just">
              <a:lnSpc>
                <a:spcPct val="150000"/>
              </a:lnSpc>
              <a:spcAft>
                <a:spcPts val="0"/>
              </a:spcAft>
              <a:buNone/>
            </a:pPr>
            <a:r>
              <a:rPr lang="uk-UA" sz="1000" dirty="0" smtClean="0">
                <a:solidFill>
                  <a:schemeClr val="tx1"/>
                </a:solidFill>
                <a:latin typeface="Times New Roman"/>
                <a:ea typeface="Times New Roman"/>
                <a:cs typeface="Times New Roman"/>
              </a:rPr>
              <a:t>       Організація </a:t>
            </a:r>
            <a:r>
              <a:rPr lang="uk-UA" sz="1000" dirty="0">
                <a:solidFill>
                  <a:schemeClr val="tx1"/>
                </a:solidFill>
                <a:latin typeface="Times New Roman"/>
                <a:ea typeface="Times New Roman"/>
                <a:cs typeface="Times New Roman"/>
              </a:rPr>
              <a:t>і проведення інструктажів з питань охорони праці для працівників навчального закладу здійснювалася відповідно до «Положення про порядок проведення навчання і перевірки знань з охорони праці в закладах, установах, організаціях, підпорядкованих Міністерству освіти і науки України».</a:t>
            </a:r>
            <a:endParaRPr lang="ru-RU" sz="1000" dirty="0">
              <a:solidFill>
                <a:schemeClr val="tx1"/>
              </a:solidFill>
              <a:latin typeface="Calibri"/>
              <a:ea typeface="Calibri"/>
              <a:cs typeface="Times New Roman"/>
            </a:endParaRPr>
          </a:p>
          <a:p>
            <a:pPr indent="0" algn="just">
              <a:lnSpc>
                <a:spcPct val="150000"/>
              </a:lnSpc>
              <a:spcAft>
                <a:spcPts val="0"/>
              </a:spcAft>
              <a:buNone/>
            </a:pPr>
            <a:r>
              <a:rPr lang="uk-UA" sz="1000" dirty="0" smtClean="0">
                <a:solidFill>
                  <a:schemeClr val="tx1"/>
                </a:solidFill>
                <a:latin typeface="Times New Roman"/>
                <a:ea typeface="Times New Roman"/>
                <a:cs typeface="Times New Roman"/>
              </a:rPr>
              <a:t>    Вступний </a:t>
            </a:r>
            <a:r>
              <a:rPr lang="uk-UA" sz="1000" dirty="0">
                <a:solidFill>
                  <a:schemeClr val="tx1"/>
                </a:solidFill>
                <a:latin typeface="Times New Roman"/>
                <a:ea typeface="Times New Roman"/>
                <a:cs typeface="Times New Roman"/>
              </a:rPr>
              <a:t>інструктаж з охорони праці та безпеки життєдіяльності проводився класними керівниками, майстрами в/н на початку та в кінці  навчального року. Програма проведення вступного інструктажу розроблена службою охорони праці та затверджена у встановленому порядку. Первинні інструктажі з охорони праці із здобувачами освіти проводилися майстрами виробничого навчання, завідувачами лабораторій та викладачами перед початком навчання у кожному навчальному кабінеті, лабораторії, навчальній майстерні, що зазначено у спеціальних журналах. </a:t>
            </a:r>
            <a:endParaRPr lang="ru-RU" sz="1000" dirty="0">
              <a:solidFill>
                <a:schemeClr val="tx1"/>
              </a:solidFill>
              <a:latin typeface="Calibri"/>
              <a:ea typeface="Calibri"/>
              <a:cs typeface="Times New Roman"/>
            </a:endParaRPr>
          </a:p>
          <a:p>
            <a:pPr indent="0" algn="just">
              <a:lnSpc>
                <a:spcPct val="150000"/>
              </a:lnSpc>
              <a:spcAft>
                <a:spcPts val="0"/>
              </a:spcAft>
              <a:buNone/>
            </a:pPr>
            <a:r>
              <a:rPr lang="uk-UA" sz="1000" dirty="0" smtClean="0">
                <a:solidFill>
                  <a:schemeClr val="tx1"/>
                </a:solidFill>
                <a:latin typeface="Times New Roman"/>
                <a:ea typeface="Times New Roman"/>
                <a:cs typeface="Times New Roman"/>
              </a:rPr>
              <a:t>    Всі </a:t>
            </a:r>
            <a:r>
              <a:rPr lang="uk-UA" sz="1000" dirty="0">
                <a:solidFill>
                  <a:schemeClr val="tx1"/>
                </a:solidFill>
                <a:latin typeface="Times New Roman"/>
                <a:ea typeface="Times New Roman"/>
                <a:cs typeface="Times New Roman"/>
              </a:rPr>
              <a:t>здобувачі освіти  для проходження виробничого навчання в майстернях були забезпечені спецодягом. Працівники та здобувачі освіти  ліцею пройшли медичні огляди, працював медичний кабінет</a:t>
            </a:r>
            <a:r>
              <a:rPr lang="uk-UA" sz="1000" dirty="0" smtClean="0">
                <a:solidFill>
                  <a:schemeClr val="tx1"/>
                </a:solidFill>
                <a:latin typeface="Times New Roman"/>
                <a:ea typeface="Times New Roman"/>
                <a:cs typeface="Times New Roman"/>
              </a:rPr>
              <a:t>.</a:t>
            </a:r>
            <a:r>
              <a:rPr lang="uk-UA" sz="1000" dirty="0">
                <a:solidFill>
                  <a:schemeClr val="tx1"/>
                </a:solidFill>
                <a:latin typeface="Times New Roman"/>
                <a:ea typeface="Times New Roman"/>
                <a:cs typeface="Times New Roman"/>
              </a:rPr>
              <a:t> Педагогічні працівники, здобувачі освіти  дотримувалися правил охорони праці, пожежної безпеки, електробезпеки під час навчального процесу в ліцеї та на робочих місцях на виробництві, про що свідчить відсутність нещасних випадків виробничого та невиробничого характеру.</a:t>
            </a:r>
            <a:endParaRPr lang="ru-RU" sz="1000" dirty="0">
              <a:solidFill>
                <a:schemeClr val="tx1"/>
              </a:solidFill>
              <a:latin typeface="Calibri"/>
              <a:ea typeface="Calibri"/>
              <a:cs typeface="Times New Roman"/>
            </a:endParaRPr>
          </a:p>
          <a:p>
            <a:pPr indent="0" algn="just">
              <a:lnSpc>
                <a:spcPct val="150000"/>
              </a:lnSpc>
              <a:spcAft>
                <a:spcPts val="0"/>
              </a:spcAft>
              <a:buNone/>
            </a:pPr>
            <a:r>
              <a:rPr lang="uk-UA" sz="1000" dirty="0" smtClean="0">
                <a:solidFill>
                  <a:schemeClr val="tx1"/>
                </a:solidFill>
                <a:latin typeface="Times New Roman"/>
                <a:ea typeface="Times New Roman"/>
                <a:cs typeface="Times New Roman"/>
              </a:rPr>
              <a:t>    З </a:t>
            </a:r>
            <a:r>
              <a:rPr lang="uk-UA" sz="1000" dirty="0">
                <a:solidFill>
                  <a:schemeClr val="tx1"/>
                </a:solidFill>
                <a:latin typeface="Times New Roman"/>
                <a:ea typeface="Times New Roman"/>
                <a:cs typeface="Times New Roman"/>
              </a:rPr>
              <a:t>метою пропаганди безпеки праці, безпеки життєдіяльності, пожежної безпеки в ліцеї проводилися тиждень охорони праці, безпеки життєдіяльності, безпеки руху, в рамках яких проводилися лекції, бесіди, відбулася навчальна зустріч з працівниками </a:t>
            </a:r>
            <a:r>
              <a:rPr lang="uk-UA" sz="1000" dirty="0" smtClean="0">
                <a:solidFill>
                  <a:schemeClr val="tx1"/>
                </a:solidFill>
                <a:latin typeface="Times New Roman"/>
                <a:ea typeface="Times New Roman"/>
                <a:cs typeface="Times New Roman"/>
              </a:rPr>
              <a:t>ДСНС, </a:t>
            </a:r>
            <a:r>
              <a:rPr lang="uk-UA" sz="1000" dirty="0" err="1" smtClean="0">
                <a:solidFill>
                  <a:schemeClr val="tx1"/>
                </a:solidFill>
                <a:latin typeface="Times New Roman"/>
                <a:ea typeface="Times New Roman"/>
                <a:cs typeface="Times New Roman"/>
              </a:rPr>
              <a:t>квест</a:t>
            </a:r>
            <a:r>
              <a:rPr lang="uk-UA" sz="1000" dirty="0" smtClean="0">
                <a:solidFill>
                  <a:schemeClr val="tx1"/>
                </a:solidFill>
                <a:latin typeface="Times New Roman"/>
                <a:ea typeface="Times New Roman"/>
                <a:cs typeface="Times New Roman"/>
              </a:rPr>
              <a:t> «Дорога безпеки», КВК «Азбука правил та доріг». </a:t>
            </a:r>
            <a:endParaRPr lang="ru-RU" sz="1000" dirty="0">
              <a:solidFill>
                <a:schemeClr val="tx1"/>
              </a:solidFill>
              <a:latin typeface="Calibri"/>
              <a:ea typeface="Calibri"/>
              <a:cs typeface="Times New Roman"/>
            </a:endParaRPr>
          </a:p>
          <a:p>
            <a:pPr indent="0" algn="just">
              <a:lnSpc>
                <a:spcPct val="150000"/>
              </a:lnSpc>
              <a:spcAft>
                <a:spcPts val="0"/>
              </a:spcAft>
              <a:buNone/>
            </a:pPr>
            <a:r>
              <a:rPr lang="ru-RU" sz="1000" dirty="0" smtClean="0">
                <a:solidFill>
                  <a:schemeClr val="tx1"/>
                </a:solidFill>
                <a:latin typeface="Times New Roman"/>
                <a:ea typeface="Times New Roman"/>
                <a:cs typeface="Times New Roman"/>
              </a:rPr>
              <a:t>     </a:t>
            </a:r>
            <a:r>
              <a:rPr lang="ru-RU" sz="1000" dirty="0" err="1" smtClean="0">
                <a:solidFill>
                  <a:schemeClr val="tx1"/>
                </a:solidFill>
                <a:latin typeface="Times New Roman"/>
                <a:ea typeface="Times New Roman"/>
                <a:cs typeface="Times New Roman"/>
              </a:rPr>
              <a:t>Профілактична</a:t>
            </a:r>
            <a:r>
              <a:rPr lang="ru-RU" sz="1000" dirty="0" smtClean="0">
                <a:solidFill>
                  <a:schemeClr val="tx1"/>
                </a:solidFill>
                <a:latin typeface="Times New Roman"/>
                <a:ea typeface="Times New Roman"/>
                <a:cs typeface="Times New Roman"/>
              </a:rPr>
              <a:t> </a:t>
            </a:r>
            <a:r>
              <a:rPr lang="ru-RU" sz="1000" dirty="0">
                <a:solidFill>
                  <a:schemeClr val="tx1"/>
                </a:solidFill>
                <a:latin typeface="Times New Roman"/>
                <a:ea typeface="Times New Roman"/>
                <a:cs typeface="Times New Roman"/>
              </a:rPr>
              <a:t>робота, яка </a:t>
            </a:r>
            <a:r>
              <a:rPr lang="ru-RU" sz="1000" dirty="0" err="1">
                <a:solidFill>
                  <a:schemeClr val="tx1"/>
                </a:solidFill>
                <a:latin typeface="Times New Roman"/>
                <a:ea typeface="Times New Roman"/>
                <a:cs typeface="Times New Roman"/>
              </a:rPr>
              <a:t>постійно</a:t>
            </a:r>
            <a:r>
              <a:rPr lang="ru-RU" sz="1000" dirty="0">
                <a:solidFill>
                  <a:schemeClr val="tx1"/>
                </a:solidFill>
                <a:latin typeface="Times New Roman"/>
                <a:ea typeface="Times New Roman"/>
                <a:cs typeface="Times New Roman"/>
              </a:rPr>
              <a:t> </a:t>
            </a:r>
            <a:r>
              <a:rPr lang="ru-RU" sz="1000" dirty="0" err="1" smtClean="0">
                <a:solidFill>
                  <a:schemeClr val="tx1"/>
                </a:solidFill>
                <a:latin typeface="Times New Roman"/>
                <a:ea typeface="Times New Roman"/>
                <a:cs typeface="Times New Roman"/>
              </a:rPr>
              <a:t>проводилася</a:t>
            </a:r>
            <a:r>
              <a:rPr lang="ru-RU" sz="1000" dirty="0" smtClean="0">
                <a:solidFill>
                  <a:schemeClr val="tx1"/>
                </a:solidFill>
                <a:latin typeface="Times New Roman"/>
                <a:ea typeface="Times New Roman"/>
                <a:cs typeface="Times New Roman"/>
              </a:rPr>
              <a:t> </a:t>
            </a:r>
            <a:r>
              <a:rPr lang="uk-UA" sz="1000" dirty="0" err="1">
                <a:solidFill>
                  <a:schemeClr val="tx1"/>
                </a:solidFill>
                <a:latin typeface="Times New Roman"/>
                <a:ea typeface="Times New Roman"/>
                <a:cs typeface="Times New Roman"/>
              </a:rPr>
              <a:t>інженерно-</a:t>
            </a:r>
            <a:r>
              <a:rPr lang="ru-RU" sz="1000" dirty="0" err="1">
                <a:solidFill>
                  <a:schemeClr val="tx1"/>
                </a:solidFill>
                <a:latin typeface="Times New Roman"/>
                <a:ea typeface="Times New Roman"/>
                <a:cs typeface="Times New Roman"/>
              </a:rPr>
              <a:t>педагогічним</a:t>
            </a:r>
            <a:r>
              <a:rPr lang="ru-RU" sz="1000" dirty="0">
                <a:solidFill>
                  <a:schemeClr val="tx1"/>
                </a:solidFill>
                <a:latin typeface="Times New Roman"/>
                <a:ea typeface="Times New Roman"/>
                <a:cs typeface="Times New Roman"/>
              </a:rPr>
              <a:t> </a:t>
            </a:r>
            <a:r>
              <a:rPr lang="ru-RU" sz="1000" dirty="0" err="1">
                <a:solidFill>
                  <a:schemeClr val="tx1"/>
                </a:solidFill>
                <a:latin typeface="Times New Roman"/>
                <a:ea typeface="Times New Roman"/>
                <a:cs typeface="Times New Roman"/>
              </a:rPr>
              <a:t>колективом</a:t>
            </a:r>
            <a:r>
              <a:rPr lang="ru-RU" sz="1000" dirty="0">
                <a:solidFill>
                  <a:schemeClr val="tx1"/>
                </a:solidFill>
                <a:latin typeface="Times New Roman"/>
                <a:ea typeface="Times New Roman"/>
                <a:cs typeface="Times New Roman"/>
              </a:rPr>
              <a:t> </a:t>
            </a:r>
            <a:r>
              <a:rPr lang="uk-UA" sz="1000" dirty="0">
                <a:solidFill>
                  <a:schemeClr val="tx1"/>
                </a:solidFill>
                <a:latin typeface="Times New Roman"/>
                <a:ea typeface="Times New Roman"/>
                <a:cs typeface="Times New Roman"/>
              </a:rPr>
              <a:t>ліцею</a:t>
            </a:r>
            <a:r>
              <a:rPr lang="ru-RU" sz="1000" dirty="0">
                <a:solidFill>
                  <a:schemeClr val="tx1"/>
                </a:solidFill>
                <a:latin typeface="Times New Roman"/>
                <a:ea typeface="Times New Roman"/>
                <a:cs typeface="Times New Roman"/>
              </a:rPr>
              <a:t> є </a:t>
            </a:r>
            <a:r>
              <a:rPr lang="ru-RU" sz="1000" dirty="0" err="1">
                <a:solidFill>
                  <a:schemeClr val="tx1"/>
                </a:solidFill>
                <a:latin typeface="Times New Roman"/>
                <a:ea typeface="Times New Roman"/>
                <a:cs typeface="Times New Roman"/>
              </a:rPr>
              <a:t>дієвою</a:t>
            </a:r>
            <a:r>
              <a:rPr lang="ru-RU" sz="1000" dirty="0">
                <a:solidFill>
                  <a:schemeClr val="tx1"/>
                </a:solidFill>
                <a:latin typeface="Times New Roman"/>
                <a:ea typeface="Times New Roman"/>
                <a:cs typeface="Times New Roman"/>
              </a:rPr>
              <a:t>, </a:t>
            </a:r>
            <a:r>
              <a:rPr lang="ru-RU" sz="1000" dirty="0" err="1">
                <a:solidFill>
                  <a:schemeClr val="tx1"/>
                </a:solidFill>
                <a:latin typeface="Times New Roman"/>
                <a:ea typeface="Times New Roman"/>
                <a:cs typeface="Times New Roman"/>
              </a:rPr>
              <a:t>достатньо</a:t>
            </a:r>
            <a:r>
              <a:rPr lang="ru-RU" sz="1000" dirty="0">
                <a:solidFill>
                  <a:schemeClr val="tx1"/>
                </a:solidFill>
                <a:latin typeface="Times New Roman"/>
                <a:ea typeface="Times New Roman"/>
                <a:cs typeface="Times New Roman"/>
              </a:rPr>
              <a:t> </a:t>
            </a:r>
            <a:r>
              <a:rPr lang="ru-RU" sz="1000" dirty="0" err="1">
                <a:solidFill>
                  <a:schemeClr val="tx1"/>
                </a:solidFill>
                <a:latin typeface="Times New Roman"/>
                <a:ea typeface="Times New Roman"/>
                <a:cs typeface="Times New Roman"/>
              </a:rPr>
              <a:t>організованою</a:t>
            </a:r>
            <a:r>
              <a:rPr lang="ru-RU" sz="1000" dirty="0">
                <a:solidFill>
                  <a:schemeClr val="tx1"/>
                </a:solidFill>
                <a:latin typeface="Times New Roman"/>
                <a:ea typeface="Times New Roman"/>
                <a:cs typeface="Times New Roman"/>
              </a:rPr>
              <a:t>.</a:t>
            </a:r>
            <a:endParaRPr lang="ru-RU" sz="1000" dirty="0">
              <a:solidFill>
                <a:schemeClr val="tx1"/>
              </a:solidFill>
              <a:latin typeface="Calibri"/>
              <a:ea typeface="Calibri"/>
              <a:cs typeface="Times New Roman"/>
            </a:endParaRPr>
          </a:p>
          <a:p>
            <a:pPr indent="0" algn="just">
              <a:lnSpc>
                <a:spcPct val="150000"/>
              </a:lnSpc>
              <a:spcAft>
                <a:spcPts val="0"/>
              </a:spcAft>
              <a:buNone/>
            </a:pPr>
            <a:endParaRPr lang="ru-RU" sz="1000" dirty="0">
              <a:solidFill>
                <a:schemeClr val="tx1"/>
              </a:solidFill>
              <a:latin typeface="Calibri"/>
              <a:ea typeface="Calibri"/>
              <a:cs typeface="Times New Roman"/>
            </a:endParaRPr>
          </a:p>
          <a:p>
            <a:pPr marL="0" lvl="0" indent="0" algn="just">
              <a:lnSpc>
                <a:spcPct val="150000"/>
              </a:lnSpc>
              <a:buClr>
                <a:srgbClr val="A5B592"/>
              </a:buClr>
              <a:buNone/>
            </a:pPr>
            <a:endParaRPr lang="ru-RU" sz="1000" b="1" dirty="0">
              <a:solidFill>
                <a:schemeClr val="tx1"/>
              </a:solidFill>
              <a:latin typeface="Bahnschrift SemiLight Condensed" pitchFamily="34" charset="0"/>
            </a:endParaRPr>
          </a:p>
          <a:p>
            <a:pPr lvl="0" algn="just">
              <a:lnSpc>
                <a:spcPct val="150000"/>
              </a:lnSpc>
              <a:spcAft>
                <a:spcPts val="1000"/>
              </a:spcAft>
              <a:buClr>
                <a:srgbClr val="A5B592"/>
              </a:buClr>
            </a:pPr>
            <a:endParaRPr lang="ru-RU" sz="1000" b="1" dirty="0">
              <a:solidFill>
                <a:schemeClr val="tx1"/>
              </a:solidFill>
              <a:latin typeface="Bahnschrift SemiLight Condensed" pitchFamily="34" charset="0"/>
              <a:ea typeface="Calibri"/>
              <a:cs typeface="Times New Roman"/>
            </a:endParaRPr>
          </a:p>
          <a:p>
            <a:pPr>
              <a:lnSpc>
                <a:spcPct val="150000"/>
              </a:lnSpc>
            </a:pPr>
            <a:endParaRPr lang="ru-RU" sz="1000" dirty="0">
              <a:solidFill>
                <a:schemeClr val="tx1"/>
              </a:solidFill>
            </a:endParaRPr>
          </a:p>
        </p:txBody>
      </p:sp>
    </p:spTree>
    <p:extLst>
      <p:ext uri="{BB962C8B-B14F-4D97-AF65-F5344CB8AC3E}">
        <p14:creationId xmlns:p14="http://schemas.microsoft.com/office/powerpoint/2010/main" val="1401995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520" y="980728"/>
            <a:ext cx="8892479" cy="5145435"/>
          </a:xfrm>
        </p:spPr>
        <p:txBody>
          <a:bodyPr>
            <a:noAutofit/>
          </a:bodyPr>
          <a:lstStyle/>
          <a:p>
            <a:pPr marL="0" indent="0">
              <a:buNone/>
            </a:pPr>
            <a:r>
              <a:rPr lang="uk-UA" sz="1400" dirty="0" smtClean="0">
                <a:latin typeface="Georgia" pitchFamily="18" charset="0"/>
              </a:rPr>
              <a:t>    Для </a:t>
            </a:r>
            <a:r>
              <a:rPr lang="uk-UA" sz="1400" dirty="0">
                <a:latin typeface="Georgia" pitchFamily="18" charset="0"/>
              </a:rPr>
              <a:t>забезпечення освітнього процесу в ліцеї створено 24 кабінети, з них: 8 -  загальноосвітньої, 2-загально-професійної, 14 - професійно-теоретичної підготовки, 7 лабораторій і 9 навчальних майстерень, маневровий майданчик для практичного навчання водінню тракторів і автомобілів, стадіон, спортивний зал, 2 спортивні майданчики.  Ліцей має навчальне господарство площею 195 га, пункт технічного обслуговування тракторів та с/г машин.</a:t>
            </a:r>
            <a:endParaRPr lang="ru-RU" sz="1400" dirty="0">
              <a:latin typeface="Georgia" pitchFamily="18" charset="0"/>
            </a:endParaRPr>
          </a:p>
          <a:p>
            <a:pPr marL="0" indent="0">
              <a:buNone/>
            </a:pPr>
            <a:r>
              <a:rPr lang="uk-UA" sz="1400" dirty="0" smtClean="0">
                <a:latin typeface="Georgia" pitchFamily="18" charset="0"/>
              </a:rPr>
              <a:t>    Навчально-виробничі </a:t>
            </a:r>
            <a:r>
              <a:rPr lang="uk-UA" sz="1400" dirty="0">
                <a:latin typeface="Georgia" pitchFamily="18" charset="0"/>
              </a:rPr>
              <a:t>майстерні забезпечили виконання навчальних програм в повному обсязі. Рівень оснащеності становив  84-90% та КМЗ 86- 91%.</a:t>
            </a:r>
            <a:r>
              <a:rPr lang="uk-UA" sz="1400" baseline="30000" dirty="0">
                <a:latin typeface="Georgia" pitchFamily="18" charset="0"/>
              </a:rPr>
              <a:t>.                                                                   </a:t>
            </a:r>
            <a:endParaRPr lang="ru-RU" sz="1400" dirty="0">
              <a:latin typeface="Georgia" pitchFamily="18" charset="0"/>
            </a:endParaRPr>
          </a:p>
          <a:p>
            <a:pPr marL="0" indent="0">
              <a:buNone/>
            </a:pPr>
            <a:r>
              <a:rPr lang="uk-UA" sz="1400" dirty="0" smtClean="0">
                <a:latin typeface="Georgia" pitchFamily="18" charset="0"/>
              </a:rPr>
              <a:t>   У </a:t>
            </a:r>
            <a:r>
              <a:rPr lang="uk-UA" sz="1400" dirty="0">
                <a:latin typeface="Georgia" pitchFamily="18" charset="0"/>
              </a:rPr>
              <a:t>майстернях, лабораторіях і кабінетах розроблено комплексно-методичні  паспорти. Робочі місця викладачів та майстрів виробничого навчання обладнані технічними засобами навчання.</a:t>
            </a:r>
            <a:endParaRPr lang="ru-RU" sz="1400" dirty="0">
              <a:latin typeface="Georgia" pitchFamily="18" charset="0"/>
            </a:endParaRPr>
          </a:p>
          <a:p>
            <a:pPr marL="0" indent="0">
              <a:buNone/>
            </a:pPr>
            <a:r>
              <a:rPr lang="uk-UA" sz="1400" dirty="0" smtClean="0">
                <a:latin typeface="Georgia" pitchFamily="18" charset="0"/>
              </a:rPr>
              <a:t>     Для </a:t>
            </a:r>
            <a:r>
              <a:rPr lang="uk-UA" sz="1400" dirty="0">
                <a:latin typeface="Georgia" pitchFamily="18" charset="0"/>
              </a:rPr>
              <a:t>інформатизації навчального процесу, вивчення предметів інформатика, інформаційні технології в ліцеї створено  комп'ютерний клас ( 16 комп’ютерів) , який обладнано необхідною оргтехнікою (сканерами, принтерами, ксероксом, мультимедійним </a:t>
            </a:r>
            <a:r>
              <a:rPr lang="uk-UA" sz="1400" dirty="0" err="1">
                <a:latin typeface="Georgia" pitchFamily="18" charset="0"/>
              </a:rPr>
              <a:t>проєктором</a:t>
            </a:r>
            <a:r>
              <a:rPr lang="uk-UA" sz="1400" dirty="0">
                <a:latin typeface="Georgia" pitchFamily="18" charset="0"/>
              </a:rPr>
              <a:t>). </a:t>
            </a:r>
            <a:endParaRPr lang="ru-RU" sz="1400" dirty="0">
              <a:latin typeface="Georgia" pitchFamily="18" charset="0"/>
            </a:endParaRPr>
          </a:p>
          <a:p>
            <a:pPr marL="0" indent="0">
              <a:buNone/>
            </a:pPr>
            <a:r>
              <a:rPr lang="uk-UA" sz="1400" dirty="0" smtClean="0">
                <a:latin typeface="Georgia" pitchFamily="18" charset="0"/>
              </a:rPr>
              <a:t>     Ліцей </a:t>
            </a:r>
            <a:r>
              <a:rPr lang="uk-UA" sz="1400" dirty="0">
                <a:latin typeface="Georgia" pitchFamily="18" charset="0"/>
              </a:rPr>
              <a:t>має вихід до глобальної мережі </a:t>
            </a:r>
            <a:r>
              <a:rPr lang="en-US" sz="1400" dirty="0">
                <a:latin typeface="Georgia" pitchFamily="18" charset="0"/>
              </a:rPr>
              <a:t>Internet</a:t>
            </a:r>
            <a:r>
              <a:rPr lang="uk-UA" sz="1400" dirty="0">
                <a:latin typeface="Georgia" pitchFamily="18" charset="0"/>
              </a:rPr>
              <a:t>. Кількість персональних комп'ютерів, які задіяні в навчальному та управлінському процесі - 52 одиниць, що складає 1 ПК на 18 учнів. </a:t>
            </a:r>
            <a:endParaRPr lang="ru-RU" sz="1400" dirty="0">
              <a:latin typeface="Georgia" pitchFamily="18" charset="0"/>
            </a:endParaRPr>
          </a:p>
          <a:p>
            <a:pPr marL="0" indent="0">
              <a:buNone/>
            </a:pPr>
            <a:r>
              <a:rPr lang="uk-UA" sz="1400" dirty="0" smtClean="0">
                <a:latin typeface="Georgia" pitchFamily="18" charset="0"/>
              </a:rPr>
              <a:t>     Наявна </a:t>
            </a:r>
            <a:r>
              <a:rPr lang="uk-UA" sz="1400" dirty="0">
                <a:latin typeface="Georgia" pitchFamily="18" charset="0"/>
              </a:rPr>
              <a:t>кількість кабінетів у ліцеї складає 100% від потреби. Оснащеність - </a:t>
            </a:r>
            <a:r>
              <a:rPr lang="uk-UA" sz="1400" dirty="0" smtClean="0">
                <a:latin typeface="Georgia" pitchFamily="18" charset="0"/>
              </a:rPr>
              <a:t>80</a:t>
            </a:r>
            <a:r>
              <a:rPr lang="uk-UA" sz="1400" dirty="0">
                <a:latin typeface="Georgia" pitchFamily="18" charset="0"/>
              </a:rPr>
              <a:t>%. В кожному кабінеті обладнано куточки національної символіки України, були в наявності Інструкція з охорони праці і пожежної безпеки, аптечка, паспорт, план роботи кабінету на навчальний рік. Всі кабінети оформлені і відповідали  сучасним технічним і санітарним вимогам згідно «Положення про навчальні кабінети».</a:t>
            </a:r>
            <a:endParaRPr lang="ru-RU" sz="1400" dirty="0">
              <a:latin typeface="Georgia" pitchFamily="18" charset="0"/>
            </a:endParaRPr>
          </a:p>
          <a:p>
            <a:pPr marL="0" indent="0">
              <a:buNone/>
            </a:pPr>
            <a:r>
              <a:rPr lang="uk-UA" sz="1400" dirty="0" smtClean="0">
                <a:latin typeface="Georgia" pitchFamily="18" charset="0"/>
              </a:rPr>
              <a:t>      У </a:t>
            </a:r>
            <a:r>
              <a:rPr lang="uk-UA" sz="1400" dirty="0">
                <a:latin typeface="Georgia" pitchFamily="18" charset="0"/>
              </a:rPr>
              <a:t>закладі створено умови для оздоровлення учнів. Фізична підготовка здійснювалася у сучасному спортивному залі, на стадіоні, спортивних майданчиках та </a:t>
            </a:r>
            <a:r>
              <a:rPr lang="uk-UA" sz="1400" dirty="0" smtClean="0">
                <a:latin typeface="Georgia" pitchFamily="18" charset="0"/>
              </a:rPr>
              <a:t>у </a:t>
            </a:r>
            <a:r>
              <a:rPr lang="uk-UA" sz="1400" dirty="0" err="1" smtClean="0">
                <a:latin typeface="Georgia" pitchFamily="18" charset="0"/>
              </a:rPr>
              <a:t>тринажерному</a:t>
            </a:r>
            <a:r>
              <a:rPr lang="uk-UA" sz="1400" dirty="0" smtClean="0">
                <a:latin typeface="Georgia" pitchFamily="18" charset="0"/>
              </a:rPr>
              <a:t> залі. </a:t>
            </a:r>
            <a:endParaRPr lang="ru-RU" sz="1400" dirty="0">
              <a:latin typeface="Georgia" pitchFamily="18" charset="0"/>
            </a:endParaRPr>
          </a:p>
          <a:p>
            <a:pPr marL="0" indent="0">
              <a:buNone/>
            </a:pPr>
            <a:r>
              <a:rPr lang="uk-UA" sz="1400" dirty="0" smtClean="0">
                <a:latin typeface="Georgia" pitchFamily="18" charset="0"/>
              </a:rPr>
              <a:t>   Для </a:t>
            </a:r>
            <a:r>
              <a:rPr lang="uk-UA" sz="1400" dirty="0">
                <a:latin typeface="Georgia" pitchFamily="18" charset="0"/>
              </a:rPr>
              <a:t>проведення позаурочних та виховних заходів, відпочинку здобувачів освіти в ліцеї наявні актовий   та читальний зали. </a:t>
            </a:r>
            <a:endParaRPr lang="ru-RU" sz="1400" dirty="0">
              <a:latin typeface="Georgia" pitchFamily="18" charset="0"/>
            </a:endParaRPr>
          </a:p>
          <a:p>
            <a:endParaRPr lang="ru-RU" sz="1400" dirty="0">
              <a:latin typeface="Georgia" pitchFamily="18" charset="0"/>
            </a:endParaRPr>
          </a:p>
        </p:txBody>
      </p:sp>
      <p:sp>
        <p:nvSpPr>
          <p:cNvPr id="3" name="Заголовок 2"/>
          <p:cNvSpPr>
            <a:spLocks noGrp="1"/>
          </p:cNvSpPr>
          <p:nvPr>
            <p:ph type="title"/>
          </p:nvPr>
        </p:nvSpPr>
        <p:spPr/>
        <p:txBody>
          <a:bodyPr>
            <a:normAutofit fontScale="90000"/>
          </a:bodyPr>
          <a:lstStyle/>
          <a:p>
            <a:pPr lvl="0"/>
            <a:r>
              <a:rPr lang="en-US"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a:t>
            </a:r>
            <a:r>
              <a:rPr lang="ru-RU"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І. </a:t>
            </a:r>
            <a:r>
              <a:rPr lang="ru-RU" sz="4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Матеріально-технічна</a:t>
            </a:r>
            <a:r>
              <a:rPr lang="ru-RU"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4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база </a:t>
            </a:r>
            <a:r>
              <a:rPr lang="ru-RU" dirty="0"/>
              <a:t/>
            </a:r>
            <a:br>
              <a:rPr lang="ru-RU" dirty="0"/>
            </a:br>
            <a:endParaRPr lang="ru-RU" dirty="0"/>
          </a:p>
        </p:txBody>
      </p:sp>
    </p:spTree>
    <p:extLst>
      <p:ext uri="{BB962C8B-B14F-4D97-AF65-F5344CB8AC3E}">
        <p14:creationId xmlns:p14="http://schemas.microsoft.com/office/powerpoint/2010/main" val="3505787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7" y="1700808"/>
            <a:ext cx="7884864" cy="4425355"/>
          </a:xfrm>
        </p:spPr>
        <p:txBody>
          <a:bodyPr>
            <a:normAutofit fontScale="92500" lnSpcReduction="20000"/>
          </a:bodyPr>
          <a:lstStyle/>
          <a:p>
            <a:pPr marL="0" indent="0">
              <a:buNone/>
            </a:pPr>
            <a:r>
              <a:rPr lang="en-US" dirty="0" smtClean="0">
                <a:latin typeface="Georgia" pitchFamily="18" charset="0"/>
              </a:rPr>
              <a:t>       </a:t>
            </a:r>
            <a:r>
              <a:rPr lang="uk-UA" dirty="0" smtClean="0">
                <a:latin typeface="Georgia" pitchFamily="18" charset="0"/>
              </a:rPr>
              <a:t>ДНЗ </a:t>
            </a:r>
            <a:r>
              <a:rPr lang="uk-UA" dirty="0">
                <a:latin typeface="Georgia" pitchFamily="18" charset="0"/>
              </a:rPr>
              <a:t>«</a:t>
            </a:r>
            <a:r>
              <a:rPr lang="uk-UA" dirty="0" err="1">
                <a:latin typeface="Georgia" pitchFamily="18" charset="0"/>
              </a:rPr>
              <a:t>Лісоводський</a:t>
            </a:r>
            <a:r>
              <a:rPr lang="uk-UA" dirty="0">
                <a:latin typeface="Georgia" pitchFamily="18" charset="0"/>
              </a:rPr>
              <a:t> професійний аграрний ліцей»  заснований на державній формі власності, основну частину грошових коштів одержував із загального фонду Місцевого  бюджету і відноситься до бюджетних установ, які є неприбутковими організаціями.</a:t>
            </a:r>
            <a:endParaRPr lang="ru-RU" dirty="0">
              <a:latin typeface="Georgia" pitchFamily="18" charset="0"/>
            </a:endParaRPr>
          </a:p>
          <a:p>
            <a:pPr marL="0" indent="0">
              <a:buNone/>
            </a:pPr>
            <a:r>
              <a:rPr lang="en-US" dirty="0" smtClean="0">
                <a:latin typeface="Georgia" pitchFamily="18" charset="0"/>
              </a:rPr>
              <a:t>       </a:t>
            </a:r>
            <a:r>
              <a:rPr lang="uk-UA" dirty="0" smtClean="0">
                <a:latin typeface="Georgia" pitchFamily="18" charset="0"/>
              </a:rPr>
              <a:t>Фінансування </a:t>
            </a:r>
            <a:r>
              <a:rPr lang="uk-UA" dirty="0">
                <a:latin typeface="Georgia" pitchFamily="18" charset="0"/>
              </a:rPr>
              <a:t>ліцею здійснювалося в межах регіонального замовлення на нормативній основі за рахунок коштів обласного бюджету, субвенції та  додаткових джерел фінансування зазначених у Статуті ліцею. Джерела фінансування ліцею:</a:t>
            </a:r>
            <a:endParaRPr lang="ru-RU" dirty="0">
              <a:latin typeface="Georgia" pitchFamily="18" charset="0"/>
            </a:endParaRPr>
          </a:p>
          <a:p>
            <a:pPr marL="0" lvl="0" indent="0">
              <a:buNone/>
            </a:pPr>
            <a:r>
              <a:rPr lang="uk-UA" dirty="0" smtClean="0">
                <a:latin typeface="Georgia" pitchFamily="18" charset="0"/>
              </a:rPr>
              <a:t>- кошти </a:t>
            </a:r>
            <a:r>
              <a:rPr lang="uk-UA" dirty="0">
                <a:latin typeface="Georgia" pitchFamily="18" charset="0"/>
              </a:rPr>
              <a:t>обласного бюджету та субвенції;</a:t>
            </a:r>
            <a:endParaRPr lang="ru-RU" dirty="0">
              <a:latin typeface="Georgia" pitchFamily="18" charset="0"/>
            </a:endParaRPr>
          </a:p>
          <a:p>
            <a:pPr marL="0" lvl="0" indent="0">
              <a:buNone/>
            </a:pPr>
            <a:r>
              <a:rPr lang="uk-UA" dirty="0" smtClean="0">
                <a:latin typeface="Georgia" pitchFamily="18" charset="0"/>
              </a:rPr>
              <a:t>- плата </a:t>
            </a:r>
            <a:r>
              <a:rPr lang="uk-UA" dirty="0">
                <a:latin typeface="Georgia" pitchFamily="18" charset="0"/>
              </a:rPr>
              <a:t>за надання освітніх платних послуг;</a:t>
            </a:r>
            <a:endParaRPr lang="ru-RU" dirty="0">
              <a:latin typeface="Georgia" pitchFamily="18" charset="0"/>
            </a:endParaRPr>
          </a:p>
          <a:p>
            <a:pPr marL="0" lvl="0" indent="0">
              <a:buNone/>
            </a:pPr>
            <a:r>
              <a:rPr lang="uk-UA" dirty="0" smtClean="0">
                <a:latin typeface="Georgia" pitchFamily="18" charset="0"/>
              </a:rPr>
              <a:t>- від </a:t>
            </a:r>
            <a:r>
              <a:rPr lang="uk-UA" dirty="0">
                <a:latin typeface="Georgia" pitchFamily="18" charset="0"/>
              </a:rPr>
              <a:t>навчально-виробничих та господарської діяльності;</a:t>
            </a:r>
            <a:endParaRPr lang="ru-RU" dirty="0">
              <a:latin typeface="Georgia" pitchFamily="18" charset="0"/>
            </a:endParaRPr>
          </a:p>
          <a:p>
            <a:pPr marL="0" lvl="0" indent="0">
              <a:buNone/>
            </a:pPr>
            <a:r>
              <a:rPr lang="uk-UA" dirty="0" smtClean="0">
                <a:latin typeface="Georgia" pitchFamily="18" charset="0"/>
              </a:rPr>
              <a:t>- інших </a:t>
            </a:r>
            <a:r>
              <a:rPr lang="uk-UA" dirty="0">
                <a:latin typeface="Georgia" pitchFamily="18" charset="0"/>
              </a:rPr>
              <a:t>надходжень.</a:t>
            </a:r>
            <a:endParaRPr lang="ru-RU" dirty="0">
              <a:latin typeface="Georgia" pitchFamily="18" charset="0"/>
            </a:endParaRPr>
          </a:p>
          <a:p>
            <a:endParaRPr lang="ru-RU" dirty="0">
              <a:latin typeface="Georgia" pitchFamily="18" charset="0"/>
            </a:endParaRPr>
          </a:p>
        </p:txBody>
      </p:sp>
      <p:sp>
        <p:nvSpPr>
          <p:cNvPr id="3" name="Заголовок 2"/>
          <p:cNvSpPr>
            <a:spLocks noGrp="1"/>
          </p:cNvSpPr>
          <p:nvPr>
            <p:ph type="title"/>
          </p:nvPr>
        </p:nvSpPr>
        <p:spPr/>
        <p:txBody>
          <a:bodyPr>
            <a:normAutofit fontScale="90000"/>
          </a:bodyPr>
          <a:lstStyle/>
          <a:p>
            <a:pPr lvl="0"/>
            <a:r>
              <a:rPr lang="en-US"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a:t>
            </a: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ІІ. </a:t>
            </a:r>
            <a:r>
              <a:rPr lang="ru-RU" sz="31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Організація</a:t>
            </a:r>
            <a:r>
              <a:rPr lang="ru-RU" sz="31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31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фінансово-господарської</a:t>
            </a:r>
            <a:r>
              <a:rPr lang="ru-RU" sz="3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та   </a:t>
            </a:r>
            <a:r>
              <a:rPr lang="ru-RU" sz="31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виробничо-комерційної</a:t>
            </a:r>
            <a:r>
              <a:rPr lang="ru-RU" sz="31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31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діяльності</a:t>
            </a:r>
            <a:r>
              <a:rPr lang="ru-RU" dirty="0"/>
              <a:t/>
            </a:r>
            <a:br>
              <a:rPr lang="ru-RU" dirty="0"/>
            </a:br>
            <a:endParaRPr lang="ru-RU" dirty="0"/>
          </a:p>
        </p:txBody>
      </p:sp>
    </p:spTree>
    <p:extLst>
      <p:ext uri="{BB962C8B-B14F-4D97-AF65-F5344CB8AC3E}">
        <p14:creationId xmlns:p14="http://schemas.microsoft.com/office/powerpoint/2010/main" val="2623447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79512" y="332656"/>
            <a:ext cx="8712968" cy="7056784"/>
          </a:xfrm>
        </p:spPr>
        <p:txBody>
          <a:bodyPr>
            <a:normAutofit fontScale="62500" lnSpcReduction="20000"/>
          </a:bodyPr>
          <a:lstStyle/>
          <a:p>
            <a:endParaRPr lang="ru-RU" dirty="0" smtClean="0"/>
          </a:p>
          <a:p>
            <a:pPr marL="0" indent="0">
              <a:buNone/>
            </a:pPr>
            <a:r>
              <a:rPr lang="en-US" sz="2900" dirty="0" smtClean="0">
                <a:latin typeface="Times New Roman" pitchFamily="18" charset="0"/>
                <a:cs typeface="Times New Roman" pitchFamily="18" charset="0"/>
              </a:rPr>
              <a:t>     </a:t>
            </a:r>
            <a:r>
              <a:rPr lang="uk-UA" sz="2900" dirty="0" smtClean="0">
                <a:latin typeface="Times New Roman" pitchFamily="18" charset="0"/>
                <a:cs typeface="Times New Roman" pitchFamily="18" charset="0"/>
              </a:rPr>
              <a:t>Фінансове забезпечення та використання коштів протягом 2023 року здійснювалося згідно кошторисних призначень загального та спеціального фонду бюджету.</a:t>
            </a:r>
            <a:endParaRPr lang="ru-RU" sz="2900" dirty="0" smtClean="0">
              <a:latin typeface="Times New Roman" pitchFamily="18" charset="0"/>
              <a:cs typeface="Times New Roman" pitchFamily="18" charset="0"/>
            </a:endParaRPr>
          </a:p>
          <a:p>
            <a:pPr marL="0" indent="0">
              <a:buNone/>
            </a:pPr>
            <a:r>
              <a:rPr lang="ru-RU" sz="2900" dirty="0" smtClean="0">
                <a:latin typeface="Times New Roman" pitchFamily="18" charset="0"/>
                <a:cs typeface="Times New Roman" pitchFamily="18" charset="0"/>
              </a:rPr>
              <a:t>   </a:t>
            </a:r>
            <a:r>
              <a:rPr lang="en-US" sz="2900" dirty="0" smtClean="0">
                <a:latin typeface="Times New Roman" pitchFamily="18" charset="0"/>
                <a:cs typeface="Times New Roman" pitchFamily="18" charset="0"/>
              </a:rPr>
              <a:t>    </a:t>
            </a:r>
            <a:r>
              <a:rPr lang="uk-UA" sz="2900" dirty="0" smtClean="0">
                <a:latin typeface="Times New Roman" pitchFamily="18" charset="0"/>
                <a:cs typeface="Times New Roman" pitchFamily="18" charset="0"/>
              </a:rPr>
              <a:t>З </a:t>
            </a:r>
            <a:r>
              <a:rPr lang="uk-UA" sz="2900" dirty="0">
                <a:latin typeface="Times New Roman" pitchFamily="18" charset="0"/>
                <a:cs typeface="Times New Roman" pitchFamily="18" charset="0"/>
              </a:rPr>
              <a:t>обласного бюджету на рахунок ліцею надійшли і були використані </a:t>
            </a:r>
            <a:r>
              <a:rPr lang="uk-UA" sz="2900" dirty="0" smtClean="0">
                <a:latin typeface="Times New Roman" pitchFamily="18" charset="0"/>
                <a:cs typeface="Times New Roman" pitchFamily="18" charset="0"/>
              </a:rPr>
              <a:t>кошти</a:t>
            </a:r>
            <a:r>
              <a:rPr lang="en-US" sz="2900" dirty="0" smtClean="0">
                <a:latin typeface="Times New Roman" pitchFamily="18" charset="0"/>
                <a:cs typeface="Times New Roman" pitchFamily="18" charset="0"/>
              </a:rPr>
              <a:t> </a:t>
            </a:r>
            <a:r>
              <a:rPr lang="uk-UA" sz="2900" dirty="0" smtClean="0">
                <a:latin typeface="Times New Roman" pitchFamily="18" charset="0"/>
                <a:cs typeface="Times New Roman" pitchFamily="18" charset="0"/>
              </a:rPr>
              <a:t>-</a:t>
            </a:r>
            <a:r>
              <a:rPr lang="uk-UA" sz="2900" dirty="0">
                <a:latin typeface="Times New Roman" pitchFamily="18" charset="0"/>
                <a:cs typeface="Times New Roman" pitchFamily="18" charset="0"/>
              </a:rPr>
              <a:t>22555,4 </a:t>
            </a:r>
            <a:r>
              <a:rPr lang="uk-UA" sz="2900" dirty="0" err="1" smtClean="0">
                <a:latin typeface="Times New Roman" pitchFamily="18" charset="0"/>
                <a:cs typeface="Times New Roman" pitchFamily="18" charset="0"/>
              </a:rPr>
              <a:t>тис.грн</a:t>
            </a:r>
            <a:r>
              <a:rPr lang="uk-UA" sz="2900" dirty="0" smtClean="0">
                <a:latin typeface="Times New Roman" pitchFamily="18" charset="0"/>
                <a:cs typeface="Times New Roman" pitchFamily="18" charset="0"/>
              </a:rPr>
              <a:t>:</a:t>
            </a:r>
          </a:p>
          <a:p>
            <a:r>
              <a:rPr lang="uk-UA" sz="2900" dirty="0">
                <a:latin typeface="Times New Roman" pitchFamily="18" charset="0"/>
                <a:cs typeface="Times New Roman" pitchFamily="18" charset="0"/>
              </a:rPr>
              <a:t> </a:t>
            </a:r>
            <a:r>
              <a:rPr lang="uk-UA" sz="2900" dirty="0" smtClean="0">
                <a:latin typeface="Times New Roman" pitchFamily="18" charset="0"/>
                <a:cs typeface="Times New Roman" pitchFamily="18" charset="0"/>
              </a:rPr>
              <a:t>           - </a:t>
            </a:r>
            <a:r>
              <a:rPr lang="en-US" sz="2900" dirty="0" smtClean="0">
                <a:latin typeface="Times New Roman" pitchFamily="18" charset="0"/>
                <a:cs typeface="Times New Roman" pitchFamily="18" charset="0"/>
              </a:rPr>
              <a:t> </a:t>
            </a:r>
            <a:r>
              <a:rPr lang="uk-UA" sz="2900" dirty="0" smtClean="0">
                <a:latin typeface="Times New Roman" pitchFamily="18" charset="0"/>
                <a:cs typeface="Times New Roman" pitchFamily="18" charset="0"/>
              </a:rPr>
              <a:t>на </a:t>
            </a:r>
            <a:r>
              <a:rPr lang="uk-UA" sz="2900" dirty="0">
                <a:latin typeface="Times New Roman" pitchFamily="18" charset="0"/>
                <a:cs typeface="Times New Roman" pitchFamily="18" charset="0"/>
              </a:rPr>
              <a:t>оплату праці з нарахуваннями </a:t>
            </a:r>
            <a:r>
              <a:rPr lang="uk-UA" sz="2900" b="1" dirty="0">
                <a:latin typeface="Times New Roman" pitchFamily="18" charset="0"/>
                <a:cs typeface="Times New Roman" pitchFamily="18" charset="0"/>
              </a:rPr>
              <a:t>    -  </a:t>
            </a:r>
            <a:r>
              <a:rPr lang="uk-UA" sz="2900" dirty="0">
                <a:latin typeface="Times New Roman" pitchFamily="18" charset="0"/>
                <a:cs typeface="Times New Roman" pitchFamily="18" charset="0"/>
              </a:rPr>
              <a:t>16518,5 </a:t>
            </a:r>
            <a:r>
              <a:rPr lang="uk-UA" sz="2900" dirty="0" err="1">
                <a:latin typeface="Times New Roman" pitchFamily="18" charset="0"/>
                <a:cs typeface="Times New Roman" pitchFamily="18" charset="0"/>
              </a:rPr>
              <a:t>тис.грн</a:t>
            </a:r>
            <a:r>
              <a:rPr lang="uk-UA" sz="2900" dirty="0">
                <a:latin typeface="Times New Roman" pitchFamily="18" charset="0"/>
                <a:cs typeface="Times New Roman" pitchFamily="18" charset="0"/>
              </a:rPr>
              <a:t>. </a:t>
            </a:r>
            <a:endParaRPr lang="ru-RU" sz="2900" dirty="0">
              <a:latin typeface="Times New Roman" pitchFamily="18" charset="0"/>
              <a:cs typeface="Times New Roman" pitchFamily="18" charset="0"/>
            </a:endParaRPr>
          </a:p>
          <a:p>
            <a:pPr marL="0" indent="0">
              <a:buNone/>
            </a:pPr>
            <a:r>
              <a:rPr lang="ru-RU" sz="2900" dirty="0" smtClean="0">
                <a:latin typeface="Times New Roman" pitchFamily="18" charset="0"/>
                <a:cs typeface="Times New Roman" pitchFamily="18" charset="0"/>
              </a:rPr>
              <a:t> </a:t>
            </a:r>
            <a:r>
              <a:rPr lang="en-US" sz="2900" dirty="0" smtClean="0">
                <a:latin typeface="Times New Roman" pitchFamily="18" charset="0"/>
                <a:cs typeface="Times New Roman" pitchFamily="18" charset="0"/>
              </a:rPr>
              <a:t>     </a:t>
            </a:r>
            <a:r>
              <a:rPr lang="uk-UA" sz="2900" dirty="0" smtClean="0">
                <a:latin typeface="Times New Roman" pitchFamily="18" charset="0"/>
                <a:cs typeface="Times New Roman" pitchFamily="18" charset="0"/>
              </a:rPr>
              <a:t>Заробітна </a:t>
            </a:r>
            <a:r>
              <a:rPr lang="uk-UA" sz="2900" dirty="0">
                <a:latin typeface="Times New Roman" pitchFamily="18" charset="0"/>
                <a:cs typeface="Times New Roman" pitchFamily="18" charset="0"/>
              </a:rPr>
              <a:t>плата працівникам нараховувалася згідно штатного розпису та тарифікації відповідно до табелів обліку використання робочого часу. Протягом року систематично здійснювалась виплата заробітної плати, надбавок, доплат працівникам ліцею. Заробітна плата виплачувалася як аванс (до 15 числа місяця) та розрахунок (30 числа місяця). Всі інженерно – педагогічні працівники  отримали матеріальну допомогу на оздоровлення. Багатьох працівників ліцею преміювали протягом року за сумлінну </a:t>
            </a:r>
            <a:r>
              <a:rPr lang="uk-UA" sz="2900" dirty="0" smtClean="0">
                <a:latin typeface="Times New Roman" pitchFamily="18" charset="0"/>
                <a:cs typeface="Times New Roman" pitchFamily="18" charset="0"/>
              </a:rPr>
              <a:t>працю</a:t>
            </a:r>
            <a:r>
              <a:rPr lang="ru-RU" sz="2900" dirty="0">
                <a:latin typeface="Times New Roman" pitchFamily="18" charset="0"/>
                <a:cs typeface="Times New Roman" pitchFamily="18" charset="0"/>
              </a:rPr>
              <a:t>.</a:t>
            </a:r>
          </a:p>
          <a:p>
            <a:pPr marL="0" lvl="0" indent="0">
              <a:buNone/>
            </a:pPr>
            <a:r>
              <a:rPr lang="uk-UA" sz="2900" b="1" dirty="0" smtClean="0">
                <a:latin typeface="Times New Roman" pitchFamily="18" charset="0"/>
                <a:cs typeface="Times New Roman" pitchFamily="18" charset="0"/>
              </a:rPr>
              <a:t>                 -  </a:t>
            </a:r>
            <a:r>
              <a:rPr lang="ru-RU" sz="2900" dirty="0">
                <a:latin typeface="Times New Roman" pitchFamily="18" charset="0"/>
                <a:cs typeface="Times New Roman" pitchFamily="18" charset="0"/>
              </a:rPr>
              <a:t>на </a:t>
            </a:r>
            <a:r>
              <a:rPr lang="ru-RU" sz="2900" dirty="0" err="1">
                <a:latin typeface="Times New Roman" pitchFamily="18" charset="0"/>
                <a:cs typeface="Times New Roman" pitchFamily="18" charset="0"/>
              </a:rPr>
              <a:t>придбання</a:t>
            </a:r>
            <a:r>
              <a:rPr lang="ru-RU" sz="2900" dirty="0">
                <a:latin typeface="Times New Roman" pitchFamily="18" charset="0"/>
                <a:cs typeface="Times New Roman" pitchFamily="18" charset="0"/>
              </a:rPr>
              <a:t> </a:t>
            </a:r>
            <a:r>
              <a:rPr lang="ru-RU" sz="2900" dirty="0" err="1">
                <a:latin typeface="Times New Roman" pitchFamily="18" charset="0"/>
                <a:cs typeface="Times New Roman" pitchFamily="18" charset="0"/>
              </a:rPr>
              <a:t>медикаментів</a:t>
            </a:r>
            <a:r>
              <a:rPr lang="ru-RU" sz="2900" dirty="0">
                <a:latin typeface="Times New Roman" pitchFamily="18" charset="0"/>
                <a:cs typeface="Times New Roman" pitchFamily="18" charset="0"/>
              </a:rPr>
              <a:t> -   - </a:t>
            </a:r>
            <a:r>
              <a:rPr lang="uk-UA" sz="2900" dirty="0">
                <a:latin typeface="Times New Roman" pitchFamily="18" charset="0"/>
                <a:cs typeface="Times New Roman" pitchFamily="18" charset="0"/>
              </a:rPr>
              <a:t>5,6</a:t>
            </a:r>
            <a:r>
              <a:rPr lang="ru-RU" sz="2900" dirty="0">
                <a:latin typeface="Times New Roman" pitchFamily="18" charset="0"/>
                <a:cs typeface="Times New Roman" pitchFamily="18" charset="0"/>
              </a:rPr>
              <a:t> тис. грн.</a:t>
            </a:r>
            <a:r>
              <a:rPr lang="uk-UA" sz="2900" dirty="0">
                <a:latin typeface="Times New Roman" pitchFamily="18" charset="0"/>
                <a:cs typeface="Times New Roman" pitchFamily="18" charset="0"/>
              </a:rPr>
              <a:t>;</a:t>
            </a:r>
            <a:endParaRPr lang="ru-RU" sz="2900" dirty="0">
              <a:latin typeface="Times New Roman" pitchFamily="18" charset="0"/>
              <a:cs typeface="Times New Roman" pitchFamily="18" charset="0"/>
            </a:endParaRPr>
          </a:p>
          <a:p>
            <a:pPr marL="0" indent="0">
              <a:buNone/>
            </a:pPr>
            <a:r>
              <a:rPr lang="uk-UA" sz="2900" dirty="0" smtClean="0">
                <a:latin typeface="Times New Roman" pitchFamily="18" charset="0"/>
                <a:cs typeface="Times New Roman" pitchFamily="18" charset="0"/>
              </a:rPr>
              <a:t>                 </a:t>
            </a:r>
            <a:r>
              <a:rPr lang="uk-UA" sz="2900" dirty="0">
                <a:latin typeface="Times New Roman" pitchFamily="18" charset="0"/>
                <a:cs typeface="Times New Roman" pitchFamily="18" charset="0"/>
              </a:rPr>
              <a:t>-  відшкодування дітям сиротам за продукти харчування      -74,0 </a:t>
            </a:r>
            <a:r>
              <a:rPr lang="uk-UA" sz="2900" dirty="0" err="1">
                <a:latin typeface="Times New Roman" pitchFamily="18" charset="0"/>
                <a:cs typeface="Times New Roman" pitchFamily="18" charset="0"/>
              </a:rPr>
              <a:t>тис.грн</a:t>
            </a:r>
            <a:r>
              <a:rPr lang="uk-UA" sz="2900" dirty="0">
                <a:latin typeface="Times New Roman" pitchFamily="18" charset="0"/>
                <a:cs typeface="Times New Roman" pitchFamily="18" charset="0"/>
              </a:rPr>
              <a:t> ;</a:t>
            </a:r>
            <a:endParaRPr lang="ru-RU" sz="2900" dirty="0">
              <a:latin typeface="Times New Roman" pitchFamily="18" charset="0"/>
              <a:cs typeface="Times New Roman" pitchFamily="18" charset="0"/>
            </a:endParaRPr>
          </a:p>
          <a:p>
            <a:pPr marL="0" indent="0">
              <a:buNone/>
            </a:pPr>
            <a:r>
              <a:rPr lang="uk-UA" sz="2900" dirty="0" smtClean="0">
                <a:latin typeface="Times New Roman" pitchFamily="18" charset="0"/>
                <a:cs typeface="Times New Roman" pitchFamily="18" charset="0"/>
              </a:rPr>
              <a:t>                 </a:t>
            </a:r>
            <a:r>
              <a:rPr lang="uk-UA" sz="2900" dirty="0">
                <a:latin typeface="Times New Roman" pitchFamily="18" charset="0"/>
                <a:cs typeface="Times New Roman" pitchFamily="18" charset="0"/>
              </a:rPr>
              <a:t>-  енергоносії                                                                           - 2184,4 </a:t>
            </a:r>
            <a:r>
              <a:rPr lang="uk-UA" sz="2900" dirty="0" err="1">
                <a:latin typeface="Times New Roman" pitchFamily="18" charset="0"/>
                <a:cs typeface="Times New Roman" pitchFamily="18" charset="0"/>
              </a:rPr>
              <a:t>тис.грн</a:t>
            </a:r>
            <a:r>
              <a:rPr lang="uk-UA" sz="2900" dirty="0">
                <a:latin typeface="Times New Roman" pitchFamily="18" charset="0"/>
                <a:cs typeface="Times New Roman" pitchFamily="18" charset="0"/>
              </a:rPr>
              <a:t>. ;</a:t>
            </a:r>
            <a:endParaRPr lang="ru-RU" sz="2900" dirty="0">
              <a:latin typeface="Times New Roman" pitchFamily="18" charset="0"/>
              <a:cs typeface="Times New Roman" pitchFamily="18" charset="0"/>
            </a:endParaRPr>
          </a:p>
          <a:p>
            <a:pPr marL="0" indent="0">
              <a:buNone/>
            </a:pPr>
            <a:r>
              <a:rPr lang="uk-UA" sz="2900" dirty="0" smtClean="0">
                <a:latin typeface="Times New Roman" pitchFamily="18" charset="0"/>
                <a:cs typeface="Times New Roman" pitchFamily="18" charset="0"/>
              </a:rPr>
              <a:t>                 </a:t>
            </a:r>
            <a:r>
              <a:rPr lang="uk-UA" sz="2900" dirty="0">
                <a:latin typeface="Times New Roman" pitchFamily="18" charset="0"/>
                <a:cs typeface="Times New Roman" pitchFamily="18" charset="0"/>
              </a:rPr>
              <a:t>-  на оплату курсів підвищення кваліфікації освітян             - 16,8  </a:t>
            </a:r>
            <a:r>
              <a:rPr lang="uk-UA" sz="2900" dirty="0" err="1">
                <a:latin typeface="Times New Roman" pitchFamily="18" charset="0"/>
                <a:cs typeface="Times New Roman" pitchFamily="18" charset="0"/>
              </a:rPr>
              <a:t>тис.грн</a:t>
            </a:r>
            <a:r>
              <a:rPr lang="uk-UA" sz="2900" dirty="0">
                <a:latin typeface="Times New Roman" pitchFamily="18" charset="0"/>
                <a:cs typeface="Times New Roman" pitchFamily="18" charset="0"/>
              </a:rPr>
              <a:t>. ;</a:t>
            </a:r>
            <a:endParaRPr lang="ru-RU" sz="2900" dirty="0">
              <a:latin typeface="Times New Roman" pitchFamily="18" charset="0"/>
              <a:cs typeface="Times New Roman" pitchFamily="18" charset="0"/>
            </a:endParaRPr>
          </a:p>
          <a:p>
            <a:pPr marL="0" indent="0">
              <a:buNone/>
            </a:pPr>
            <a:r>
              <a:rPr lang="uk-UA" sz="2900" dirty="0" smtClean="0">
                <a:latin typeface="Times New Roman" pitchFamily="18" charset="0"/>
                <a:cs typeface="Times New Roman" pitchFamily="18" charset="0"/>
              </a:rPr>
              <a:t>                 </a:t>
            </a:r>
            <a:r>
              <a:rPr lang="uk-UA" sz="2900" dirty="0">
                <a:latin typeface="Times New Roman" pitchFamily="18" charset="0"/>
                <a:cs typeface="Times New Roman" pitchFamily="18" charset="0"/>
              </a:rPr>
              <a:t>-  на виплату стипендій 			 </a:t>
            </a:r>
            <a:r>
              <a:rPr lang="uk-UA" sz="2900" dirty="0" smtClean="0">
                <a:latin typeface="Times New Roman" pitchFamily="18" charset="0"/>
                <a:cs typeface="Times New Roman" pitchFamily="18" charset="0"/>
              </a:rPr>
              <a:t>                  </a:t>
            </a:r>
            <a:r>
              <a:rPr lang="uk-UA" sz="2900" dirty="0">
                <a:latin typeface="Times New Roman" pitchFamily="18" charset="0"/>
                <a:cs typeface="Times New Roman" pitchFamily="18" charset="0"/>
              </a:rPr>
              <a:t>- 3572,4 </a:t>
            </a:r>
            <a:r>
              <a:rPr lang="uk-UA" sz="2900" dirty="0" err="1">
                <a:latin typeface="Times New Roman" pitchFamily="18" charset="0"/>
                <a:cs typeface="Times New Roman" pitchFamily="18" charset="0"/>
              </a:rPr>
              <a:t>тис.грн</a:t>
            </a:r>
            <a:r>
              <a:rPr lang="uk-UA" sz="2900" dirty="0">
                <a:latin typeface="Times New Roman" pitchFamily="18" charset="0"/>
                <a:cs typeface="Times New Roman" pitchFamily="18" charset="0"/>
              </a:rPr>
              <a:t>. </a:t>
            </a:r>
            <a:endParaRPr lang="ru-RU" sz="2900" dirty="0">
              <a:latin typeface="Times New Roman" pitchFamily="18" charset="0"/>
              <a:cs typeface="Times New Roman" pitchFamily="18" charset="0"/>
            </a:endParaRPr>
          </a:p>
          <a:p>
            <a:pPr marL="0" indent="0">
              <a:buNone/>
            </a:pPr>
            <a:r>
              <a:rPr lang="uk-UA" sz="2900" dirty="0" smtClean="0">
                <a:latin typeface="Times New Roman" pitchFamily="18" charset="0"/>
                <a:cs typeface="Times New Roman" pitchFamily="18" charset="0"/>
              </a:rPr>
              <a:t>        Ліцей  </a:t>
            </a:r>
            <a:r>
              <a:rPr lang="uk-UA" sz="2900" dirty="0">
                <a:latin typeface="Times New Roman" pitchFamily="18" charset="0"/>
                <a:cs typeface="Times New Roman" pitchFamily="18" charset="0"/>
              </a:rPr>
              <a:t>у межах </a:t>
            </a:r>
            <a:r>
              <a:rPr lang="uk-UA" sz="2900" dirty="0" smtClean="0">
                <a:latin typeface="Times New Roman" pitchFamily="18" charset="0"/>
                <a:cs typeface="Times New Roman" pitchFamily="18" charset="0"/>
              </a:rPr>
              <a:t>коштів, </a:t>
            </a:r>
            <a:r>
              <a:rPr lang="uk-UA" sz="2900" dirty="0">
                <a:latin typeface="Times New Roman" pitchFamily="18" charset="0"/>
                <a:cs typeface="Times New Roman" pitchFamily="18" charset="0"/>
              </a:rPr>
              <a:t>передбачених для виплати стипендії вирішує питання про призначення академічної та соціальної стипендії учням. Вона виплачується своєчасно та в повному </a:t>
            </a:r>
            <a:r>
              <a:rPr lang="uk-UA" sz="2900" dirty="0" smtClean="0">
                <a:latin typeface="Times New Roman" pitchFamily="18" charset="0"/>
                <a:cs typeface="Times New Roman" pitchFamily="18" charset="0"/>
              </a:rPr>
              <a:t>обсязі.</a:t>
            </a:r>
            <a:r>
              <a:rPr lang="ru-RU" sz="2900" dirty="0">
                <a:latin typeface="Times New Roman" pitchFamily="18" charset="0"/>
                <a:cs typeface="Times New Roman" pitchFamily="18" charset="0"/>
              </a:rPr>
              <a:t> </a:t>
            </a:r>
            <a:r>
              <a:rPr lang="ru-RU" sz="2900" dirty="0" smtClean="0">
                <a:latin typeface="Times New Roman" pitchFamily="18" charset="0"/>
                <a:cs typeface="Times New Roman" pitchFamily="18" charset="0"/>
              </a:rPr>
              <a:t>- </a:t>
            </a:r>
            <a:r>
              <a:rPr lang="uk-UA" sz="2900" dirty="0">
                <a:latin typeface="Times New Roman" pitchFamily="18" charset="0"/>
                <a:cs typeface="Times New Roman" pitchFamily="18" charset="0"/>
              </a:rPr>
              <a:t>Д</a:t>
            </a:r>
            <a:r>
              <a:rPr lang="ru-RU" sz="2900" dirty="0" err="1" smtClean="0">
                <a:latin typeface="Times New Roman" pitchFamily="18" charset="0"/>
                <a:cs typeface="Times New Roman" pitchFamily="18" charset="0"/>
              </a:rPr>
              <a:t>опомога</a:t>
            </a:r>
            <a:r>
              <a:rPr lang="ru-RU" sz="2900" dirty="0" smtClean="0">
                <a:latin typeface="Times New Roman" pitchFamily="18" charset="0"/>
                <a:cs typeface="Times New Roman" pitchFamily="18" charset="0"/>
              </a:rPr>
              <a:t> </a:t>
            </a:r>
            <a:r>
              <a:rPr lang="ru-RU" sz="2900" dirty="0" err="1">
                <a:latin typeface="Times New Roman" pitchFamily="18" charset="0"/>
                <a:cs typeface="Times New Roman" pitchFamily="18" charset="0"/>
              </a:rPr>
              <a:t>дітям</a:t>
            </a:r>
            <a:r>
              <a:rPr lang="ru-RU" sz="2900" dirty="0">
                <a:latin typeface="Times New Roman" pitchFamily="18" charset="0"/>
                <a:cs typeface="Times New Roman" pitchFamily="18" charset="0"/>
              </a:rPr>
              <a:t>-сиротам при </a:t>
            </a:r>
            <a:r>
              <a:rPr lang="ru-RU" sz="2900" dirty="0" err="1">
                <a:latin typeface="Times New Roman" pitchFamily="18" charset="0"/>
                <a:cs typeface="Times New Roman" pitchFamily="18" charset="0"/>
              </a:rPr>
              <a:t>працевлаштуванні</a:t>
            </a:r>
            <a:r>
              <a:rPr lang="ru-RU" sz="2900" dirty="0">
                <a:latin typeface="Times New Roman" pitchFamily="18" charset="0"/>
                <a:cs typeface="Times New Roman" pitchFamily="18" charset="0"/>
              </a:rPr>
              <a:t>  </a:t>
            </a:r>
            <a:r>
              <a:rPr lang="uk-UA" sz="2900" dirty="0" smtClean="0">
                <a:latin typeface="Times New Roman" pitchFamily="18" charset="0"/>
                <a:cs typeface="Times New Roman" pitchFamily="18" charset="0"/>
              </a:rPr>
              <a:t> </a:t>
            </a:r>
            <a:r>
              <a:rPr lang="ru-RU" sz="2900" dirty="0">
                <a:latin typeface="Times New Roman" pitchFamily="18" charset="0"/>
                <a:cs typeface="Times New Roman" pitchFamily="18" charset="0"/>
              </a:rPr>
              <a:t>- </a:t>
            </a:r>
            <a:r>
              <a:rPr lang="uk-UA" sz="2900" dirty="0">
                <a:latin typeface="Times New Roman" pitchFamily="18" charset="0"/>
                <a:cs typeface="Times New Roman" pitchFamily="18" charset="0"/>
              </a:rPr>
              <a:t>16,1</a:t>
            </a:r>
            <a:r>
              <a:rPr lang="ru-RU" sz="2900" dirty="0">
                <a:latin typeface="Times New Roman" pitchFamily="18" charset="0"/>
                <a:cs typeface="Times New Roman" pitchFamily="18" charset="0"/>
              </a:rPr>
              <a:t> </a:t>
            </a:r>
            <a:r>
              <a:rPr lang="ru-RU" sz="2900" dirty="0" err="1">
                <a:latin typeface="Times New Roman" pitchFamily="18" charset="0"/>
                <a:cs typeface="Times New Roman" pitchFamily="18" charset="0"/>
              </a:rPr>
              <a:t>тис.грн</a:t>
            </a:r>
            <a:r>
              <a:rPr lang="ru-RU" sz="2900" dirty="0">
                <a:latin typeface="Times New Roman" pitchFamily="18" charset="0"/>
                <a:cs typeface="Times New Roman" pitchFamily="18" charset="0"/>
              </a:rPr>
              <a:t>. </a:t>
            </a:r>
            <a:r>
              <a:rPr lang="uk-UA" sz="2900" dirty="0">
                <a:latin typeface="Times New Roman" pitchFamily="18" charset="0"/>
                <a:cs typeface="Times New Roman" pitchFamily="18" charset="0"/>
              </a:rPr>
              <a:t> </a:t>
            </a:r>
            <a:endParaRPr lang="ru-RU" sz="2900" dirty="0">
              <a:latin typeface="Times New Roman" pitchFamily="18" charset="0"/>
              <a:cs typeface="Times New Roman" pitchFamily="18" charset="0"/>
            </a:endParaRPr>
          </a:p>
          <a:p>
            <a:pPr marL="0" indent="0">
              <a:buNone/>
            </a:pPr>
            <a:r>
              <a:rPr lang="uk-UA" sz="2900" dirty="0" smtClean="0">
                <a:latin typeface="Times New Roman" pitchFamily="18" charset="0"/>
                <a:cs typeface="Times New Roman" pitchFamily="18" charset="0"/>
              </a:rPr>
              <a:t>     За </a:t>
            </a:r>
            <a:r>
              <a:rPr lang="uk-UA" sz="2900" dirty="0">
                <a:latin typeface="Times New Roman" pitchFamily="18" charset="0"/>
                <a:cs typeface="Times New Roman" pitchFamily="18" charset="0"/>
              </a:rPr>
              <a:t>рахунок коштів загального фонду (</a:t>
            </a:r>
            <a:r>
              <a:rPr lang="uk-UA" sz="2900" dirty="0" smtClean="0">
                <a:latin typeface="Times New Roman" pitchFamily="18" charset="0"/>
                <a:cs typeface="Times New Roman" pitchFamily="18" charset="0"/>
              </a:rPr>
              <a:t>видатки, </a:t>
            </a:r>
            <a:r>
              <a:rPr lang="uk-UA" sz="2900" dirty="0">
                <a:latin typeface="Times New Roman" pitchFamily="18" charset="0"/>
                <a:cs typeface="Times New Roman" pitchFamily="18" charset="0"/>
              </a:rPr>
              <a:t>пов’язані з наданням підтримки внутрішньо переміщеним та/або евакуйованим особам у зв’язку із введенням воєнного стану) оплачувалися послуги споживання електроенергії по гуртожитку, де проживають ВПО -167,0 тис. грн.</a:t>
            </a:r>
            <a:endParaRPr lang="ru-RU" sz="2900" dirty="0">
              <a:latin typeface="Times New Roman" pitchFamily="18" charset="0"/>
              <a:cs typeface="Times New Roman" pitchFamily="18" charset="0"/>
            </a:endParaRPr>
          </a:p>
          <a:p>
            <a:endParaRPr lang="ru-RU" sz="2900" dirty="0">
              <a:latin typeface="Times New Roman" pitchFamily="18" charset="0"/>
              <a:cs typeface="Times New Roman" pitchFamily="18" charset="0"/>
            </a:endParaRPr>
          </a:p>
        </p:txBody>
      </p:sp>
    </p:spTree>
    <p:extLst>
      <p:ext uri="{BB962C8B-B14F-4D97-AF65-F5344CB8AC3E}">
        <p14:creationId xmlns:p14="http://schemas.microsoft.com/office/powerpoint/2010/main" val="1843399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6" y="260648"/>
            <a:ext cx="8568952" cy="5865515"/>
          </a:xfrm>
        </p:spPr>
        <p:txBody>
          <a:bodyPr>
            <a:normAutofit/>
          </a:bodyPr>
          <a:lstStyle/>
          <a:p>
            <a:pPr marL="0" lvl="0" indent="0" algn="ctr" defTabSz="457200">
              <a:spcAft>
                <a:spcPts val="600"/>
              </a:spcAft>
              <a:buClr>
                <a:srgbClr val="83992A"/>
              </a:buClr>
              <a:buSzPct val="115000"/>
              <a:buNone/>
            </a:pPr>
            <a:r>
              <a:rPr lang="ru-RU" sz="1600" b="1" i="1" dirty="0">
                <a:solidFill>
                  <a:srgbClr val="C00000"/>
                </a:solidFill>
              </a:rPr>
              <a:t> </a:t>
            </a:r>
            <a:r>
              <a:rPr lang="ru-RU" sz="1600" b="1" dirty="0" err="1">
                <a:solidFill>
                  <a:srgbClr val="FFFF00"/>
                </a:solidFill>
                <a:latin typeface="Bahnschrift Light Condensed" pitchFamily="34" charset="0"/>
                <a:cs typeface="Times New Roman" pitchFamily="18" charset="0"/>
              </a:rPr>
              <a:t>Державний</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навчальний</a:t>
            </a:r>
            <a:r>
              <a:rPr lang="ru-RU" sz="1600" b="1" dirty="0">
                <a:solidFill>
                  <a:srgbClr val="FFFF00"/>
                </a:solidFill>
                <a:latin typeface="Bahnschrift Light Condensed" pitchFamily="34" charset="0"/>
                <a:cs typeface="Times New Roman" pitchFamily="18" charset="0"/>
              </a:rPr>
              <a:t> заклад «</a:t>
            </a:r>
            <a:r>
              <a:rPr lang="ru-RU" sz="1600" b="1" dirty="0" err="1">
                <a:solidFill>
                  <a:srgbClr val="FFFF00"/>
                </a:solidFill>
                <a:latin typeface="Bahnschrift Light Condensed" pitchFamily="34" charset="0"/>
                <a:cs typeface="Times New Roman" pitchFamily="18" charset="0"/>
              </a:rPr>
              <a:t>Лісоводський</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професійний</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аграрний</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ліцей</a:t>
            </a:r>
            <a:r>
              <a:rPr lang="ru-RU" sz="1600" b="1" dirty="0">
                <a:solidFill>
                  <a:srgbClr val="FFFF00"/>
                </a:solidFill>
                <a:latin typeface="Bahnschrift Light Condensed" pitchFamily="34" charset="0"/>
                <a:cs typeface="Times New Roman" pitchFamily="18" charset="0"/>
              </a:rPr>
              <a:t>» – ЗПТО  другого  </a:t>
            </a:r>
            <a:r>
              <a:rPr lang="ru-RU" sz="1600" b="1" dirty="0" err="1">
                <a:solidFill>
                  <a:srgbClr val="FFFF00"/>
                </a:solidFill>
                <a:latin typeface="Bahnschrift Light Condensed" pitchFamily="34" charset="0"/>
                <a:cs typeface="Times New Roman" pitchFamily="18" charset="0"/>
              </a:rPr>
              <a:t>атестаційного</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рівня</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який</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здійснює</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підготовку</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здобувачів</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освіти</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різних</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рівнів</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кваліфікації</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інтересів</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здібностей</a:t>
            </a:r>
            <a:r>
              <a:rPr lang="ru-RU" sz="1600" b="1" dirty="0">
                <a:solidFill>
                  <a:srgbClr val="FFFF00"/>
                </a:solidFill>
                <a:latin typeface="Bahnschrift Light Condensed" pitchFamily="34" charset="0"/>
                <a:cs typeface="Times New Roman" pitchFamily="18" charset="0"/>
              </a:rPr>
              <a:t>, а </a:t>
            </a:r>
            <a:r>
              <a:rPr lang="ru-RU" sz="1600" b="1" dirty="0" err="1">
                <a:solidFill>
                  <a:srgbClr val="FFFF00"/>
                </a:solidFill>
                <a:latin typeface="Bahnschrift Light Condensed" pitchFamily="34" charset="0"/>
                <a:cs typeface="Times New Roman" pitchFamily="18" charset="0"/>
              </a:rPr>
              <a:t>також</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перепідготовку</a:t>
            </a:r>
            <a:r>
              <a:rPr lang="ru-RU" sz="1600" b="1" dirty="0">
                <a:solidFill>
                  <a:srgbClr val="FFFF00"/>
                </a:solidFill>
                <a:latin typeface="Bahnschrift Light Condensed" pitchFamily="34" charset="0"/>
                <a:cs typeface="Times New Roman" pitchFamily="18" charset="0"/>
              </a:rPr>
              <a:t> та </a:t>
            </a:r>
            <a:r>
              <a:rPr lang="ru-RU" sz="1600" b="1" dirty="0" err="1">
                <a:solidFill>
                  <a:srgbClr val="FFFF00"/>
                </a:solidFill>
                <a:latin typeface="Bahnschrift Light Condensed" pitchFamily="34" charset="0"/>
                <a:cs typeface="Times New Roman" pitchFamily="18" charset="0"/>
              </a:rPr>
              <a:t>підвищення</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кваліфікації</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працюючих</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робітників</a:t>
            </a:r>
            <a:r>
              <a:rPr lang="ru-RU" sz="1600" b="1" dirty="0">
                <a:solidFill>
                  <a:srgbClr val="FFFF00"/>
                </a:solidFill>
                <a:latin typeface="Bahnschrift Light Condensed" pitchFamily="34" charset="0"/>
                <a:cs typeface="Times New Roman" pitchFamily="18" charset="0"/>
              </a:rPr>
              <a:t> </a:t>
            </a:r>
            <a:r>
              <a:rPr lang="ru-RU" sz="1600" b="1" dirty="0" smtClean="0">
                <a:solidFill>
                  <a:srgbClr val="FFFF00"/>
                </a:solidFill>
                <a:latin typeface="Bahnschrift Light Condensed" pitchFamily="34" charset="0"/>
                <a:cs typeface="Times New Roman" pitchFamily="18" charset="0"/>
              </a:rPr>
              <a:t>     та </a:t>
            </a:r>
            <a:r>
              <a:rPr lang="ru-RU" sz="1600" b="1" dirty="0" err="1">
                <a:solidFill>
                  <a:srgbClr val="FFFF00"/>
                </a:solidFill>
                <a:latin typeface="Bahnschrift Light Condensed" pitchFamily="34" charset="0"/>
                <a:cs typeface="Times New Roman" pitchFamily="18" charset="0"/>
              </a:rPr>
              <a:t>незайнятого</a:t>
            </a:r>
            <a:r>
              <a:rPr lang="ru-RU" sz="1600" b="1" dirty="0">
                <a:solidFill>
                  <a:srgbClr val="FFFF00"/>
                </a:solidFill>
                <a:latin typeface="Bahnschrift Light Condensed" pitchFamily="34" charset="0"/>
                <a:cs typeface="Times New Roman" pitchFamily="18" charset="0"/>
              </a:rPr>
              <a:t> </a:t>
            </a:r>
            <a:r>
              <a:rPr lang="ru-RU" sz="1600" b="1" dirty="0" err="1">
                <a:solidFill>
                  <a:srgbClr val="FFFF00"/>
                </a:solidFill>
                <a:latin typeface="Bahnschrift Light Condensed" pitchFamily="34" charset="0"/>
                <a:cs typeface="Times New Roman" pitchFamily="18" charset="0"/>
              </a:rPr>
              <a:t>населення</a:t>
            </a:r>
            <a:r>
              <a:rPr lang="ru-RU" sz="1600" b="1" dirty="0">
                <a:solidFill>
                  <a:srgbClr val="FFFF00"/>
                </a:solidFill>
                <a:latin typeface="Bahnschrift Light Condensed" pitchFamily="34" charset="0"/>
                <a:cs typeface="Times New Roman" pitchFamily="18" charset="0"/>
              </a:rPr>
              <a:t>. </a:t>
            </a:r>
          </a:p>
          <a:p>
            <a:pPr marL="0" lvl="0" indent="0" algn="ctr" defTabSz="457200">
              <a:spcAft>
                <a:spcPts val="600"/>
              </a:spcAft>
              <a:buClr>
                <a:srgbClr val="83992A"/>
              </a:buClr>
              <a:buSzPct val="115000"/>
              <a:buNone/>
            </a:pPr>
            <a:r>
              <a:rPr lang="ru-RU" sz="2000" b="1" dirty="0" err="1" smtClean="0">
                <a:solidFill>
                  <a:srgbClr val="A5D028">
                    <a:lumMod val="50000"/>
                  </a:srgbClr>
                </a:solidFill>
                <a:latin typeface="Bahnschrift Light Condensed" pitchFamily="34" charset="0"/>
                <a:cs typeface="Times New Roman" pitchFamily="18" charset="0"/>
              </a:rPr>
              <a:t>Навчальний</a:t>
            </a:r>
            <a:r>
              <a:rPr lang="ru-RU" sz="2000" b="1" dirty="0" smtClean="0">
                <a:solidFill>
                  <a:srgbClr val="A5D028">
                    <a:lumMod val="50000"/>
                  </a:srgbClr>
                </a:solidFill>
                <a:latin typeface="Bahnschrift Light Condensed" pitchFamily="34" charset="0"/>
                <a:cs typeface="Times New Roman" pitchFamily="18" charset="0"/>
              </a:rPr>
              <a:t> </a:t>
            </a:r>
            <a:r>
              <a:rPr lang="ru-RU" sz="2000" b="1" dirty="0">
                <a:solidFill>
                  <a:srgbClr val="A5D028">
                    <a:lumMod val="50000"/>
                  </a:srgbClr>
                </a:solidFill>
                <a:latin typeface="Bahnschrift Light Condensed" pitchFamily="34" charset="0"/>
                <a:cs typeface="Times New Roman" pitchFamily="18" charset="0"/>
              </a:rPr>
              <a:t>заклад </a:t>
            </a:r>
            <a:r>
              <a:rPr lang="ru-RU" sz="2000" b="1" dirty="0" err="1">
                <a:solidFill>
                  <a:srgbClr val="A5D028">
                    <a:lumMod val="50000"/>
                  </a:srgbClr>
                </a:solidFill>
                <a:latin typeface="Bahnschrift Light Condensed" pitchFamily="34" charset="0"/>
                <a:cs typeface="Times New Roman" pitchFamily="18" charset="0"/>
              </a:rPr>
              <a:t>здійснює</a:t>
            </a:r>
            <a:r>
              <a:rPr lang="ru-RU" sz="2000" b="1" dirty="0">
                <a:solidFill>
                  <a:srgbClr val="A5D028">
                    <a:lumMod val="50000"/>
                  </a:srgbClr>
                </a:solidFill>
                <a:latin typeface="Bahnschrift Light Condensed" pitchFamily="34" charset="0"/>
                <a:cs typeface="Times New Roman" pitchFamily="18" charset="0"/>
              </a:rPr>
              <a:t> </a:t>
            </a:r>
            <a:r>
              <a:rPr lang="ru-RU" sz="2000" b="1" dirty="0" err="1" smtClean="0">
                <a:solidFill>
                  <a:srgbClr val="A5D028">
                    <a:lumMod val="50000"/>
                  </a:srgbClr>
                </a:solidFill>
                <a:latin typeface="Bahnschrift Light Condensed" pitchFamily="34" charset="0"/>
                <a:cs typeface="Times New Roman" pitchFamily="18" charset="0"/>
              </a:rPr>
              <a:t>освітні</a:t>
            </a:r>
            <a:r>
              <a:rPr lang="ru-RU" sz="2000" b="1" dirty="0" smtClean="0">
                <a:solidFill>
                  <a:srgbClr val="A5D028">
                    <a:lumMod val="50000"/>
                  </a:srgbClr>
                </a:solidFill>
                <a:latin typeface="Bahnschrift Light Condensed" pitchFamily="34" charset="0"/>
                <a:cs typeface="Times New Roman" pitchFamily="18" charset="0"/>
              </a:rPr>
              <a:t> </a:t>
            </a:r>
            <a:r>
              <a:rPr lang="ru-RU" sz="2000" b="1" dirty="0" err="1" smtClean="0">
                <a:solidFill>
                  <a:srgbClr val="A5D028">
                    <a:lumMod val="50000"/>
                  </a:srgbClr>
                </a:solidFill>
                <a:latin typeface="Bahnschrift Light Condensed" pitchFamily="34" charset="0"/>
                <a:cs typeface="Times New Roman" pitchFamily="18" charset="0"/>
              </a:rPr>
              <a:t>послуги</a:t>
            </a:r>
            <a:r>
              <a:rPr lang="ru-RU" sz="2000" b="1" dirty="0" smtClean="0">
                <a:solidFill>
                  <a:srgbClr val="A5D028">
                    <a:lumMod val="50000"/>
                  </a:srgbClr>
                </a:solidFill>
                <a:latin typeface="Bahnschrift Light Condensed" pitchFamily="34" charset="0"/>
                <a:cs typeface="Times New Roman" pitchFamily="18" charset="0"/>
              </a:rPr>
              <a:t> </a:t>
            </a:r>
            <a:r>
              <a:rPr lang="ru-RU" sz="2000" b="1" dirty="0">
                <a:solidFill>
                  <a:srgbClr val="A5D028">
                    <a:lumMod val="50000"/>
                  </a:srgbClr>
                </a:solidFill>
                <a:latin typeface="Bahnschrift Light Condensed" pitchFamily="34" charset="0"/>
                <a:cs typeface="Times New Roman" pitchFamily="18" charset="0"/>
              </a:rPr>
              <a:t>за </a:t>
            </a:r>
            <a:r>
              <a:rPr lang="ru-RU" sz="2000" b="1" dirty="0" err="1">
                <a:solidFill>
                  <a:srgbClr val="A5D028">
                    <a:lumMod val="50000"/>
                  </a:srgbClr>
                </a:solidFill>
                <a:latin typeface="Bahnschrift Light Condensed" pitchFamily="34" charset="0"/>
                <a:cs typeface="Times New Roman" pitchFamily="18" charset="0"/>
              </a:rPr>
              <a:t>спрямуваннями</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загальні</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професії</a:t>
            </a:r>
            <a:r>
              <a:rPr lang="ru-RU" sz="2000" b="1" dirty="0">
                <a:solidFill>
                  <a:srgbClr val="A5D028">
                    <a:lumMod val="50000"/>
                  </a:srgbClr>
                </a:solidFill>
                <a:latin typeface="Bahnschrift Light Condensed" pitchFamily="34" charset="0"/>
                <a:cs typeface="Times New Roman" pitchFamily="18" charset="0"/>
              </a:rPr>
              <a:t> для </a:t>
            </a:r>
            <a:r>
              <a:rPr lang="ru-RU" sz="2000" b="1" dirty="0" err="1">
                <a:solidFill>
                  <a:srgbClr val="A5D028">
                    <a:lumMod val="50000"/>
                  </a:srgbClr>
                </a:solidFill>
                <a:latin typeface="Bahnschrift Light Condensed" pitchFamily="34" charset="0"/>
                <a:cs typeface="Times New Roman" pitchFamily="18" charset="0"/>
              </a:rPr>
              <a:t>всіх</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галузей</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економіки</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сільське</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господарство</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автомобільний</a:t>
            </a:r>
            <a:r>
              <a:rPr lang="ru-RU" sz="2000" b="1" dirty="0">
                <a:solidFill>
                  <a:srgbClr val="A5D028">
                    <a:lumMod val="50000"/>
                  </a:srgbClr>
                </a:solidFill>
                <a:latin typeface="Bahnschrift Light Condensed" pitchFamily="34" charset="0"/>
                <a:cs typeface="Times New Roman" pitchFamily="18" charset="0"/>
              </a:rPr>
              <a:t> транспорт; </a:t>
            </a:r>
            <a:r>
              <a:rPr lang="ru-RU" sz="2000" b="1" dirty="0" err="1">
                <a:solidFill>
                  <a:srgbClr val="A5D028">
                    <a:lumMod val="50000"/>
                  </a:srgbClr>
                </a:solidFill>
                <a:latin typeface="Bahnschrift Light Condensed" pitchFamily="34" charset="0"/>
                <a:cs typeface="Times New Roman" pitchFamily="18" charset="0"/>
              </a:rPr>
              <a:t>швейне</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виробництво</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будівельні</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монтажні</a:t>
            </a:r>
            <a:r>
              <a:rPr lang="ru-RU" sz="2000" b="1" dirty="0">
                <a:solidFill>
                  <a:srgbClr val="A5D028">
                    <a:lumMod val="50000"/>
                  </a:srgbClr>
                </a:solidFill>
                <a:latin typeface="Bahnschrift Light Condensed" pitchFamily="34" charset="0"/>
                <a:cs typeface="Times New Roman" pitchFamily="18" charset="0"/>
              </a:rPr>
              <a:t>, </a:t>
            </a:r>
            <a:r>
              <a:rPr lang="ru-RU" sz="2000" b="1" dirty="0" smtClean="0">
                <a:solidFill>
                  <a:srgbClr val="A5D028">
                    <a:lumMod val="50000"/>
                  </a:srgbClr>
                </a:solidFill>
                <a:latin typeface="Bahnschrift Light Condensed" pitchFamily="34" charset="0"/>
                <a:cs typeface="Times New Roman" pitchFamily="18" charset="0"/>
              </a:rPr>
              <a:t>ремонтно </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будівельні</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роботи</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громадське</a:t>
            </a:r>
            <a:r>
              <a:rPr lang="ru-RU" sz="2000" b="1" dirty="0">
                <a:solidFill>
                  <a:srgbClr val="A5D028">
                    <a:lumMod val="50000"/>
                  </a:srgbClr>
                </a:solidFill>
                <a:latin typeface="Bahnschrift Light Condensed" pitchFamily="34" charset="0"/>
                <a:cs typeface="Times New Roman" pitchFamily="18" charset="0"/>
              </a:rPr>
              <a:t> </a:t>
            </a:r>
            <a:r>
              <a:rPr lang="ru-RU" sz="2000" b="1" dirty="0" err="1">
                <a:solidFill>
                  <a:srgbClr val="A5D028">
                    <a:lumMod val="50000"/>
                  </a:srgbClr>
                </a:solidFill>
                <a:latin typeface="Bahnschrift Light Condensed" pitchFamily="34" charset="0"/>
                <a:cs typeface="Times New Roman" pitchFamily="18" charset="0"/>
              </a:rPr>
              <a:t>харчування</a:t>
            </a:r>
            <a:r>
              <a:rPr lang="ru-RU" sz="2000" b="1" dirty="0">
                <a:solidFill>
                  <a:srgbClr val="A5D028">
                    <a:lumMod val="50000"/>
                  </a:srgbClr>
                </a:solidFill>
                <a:latin typeface="Bahnschrift Light Condensed" pitchFamily="34" charset="0"/>
                <a:cs typeface="Times New Roman" pitchFamily="18" charset="0"/>
              </a:rPr>
              <a:t>.</a:t>
            </a:r>
            <a:endParaRPr lang="uk-UA" sz="2000" b="1" dirty="0">
              <a:solidFill>
                <a:prstClr val="black">
                  <a:lumMod val="85000"/>
                  <a:lumOff val="15000"/>
                </a:prstClr>
              </a:solidFill>
              <a:latin typeface="Bahnschrift Light Condensed" pitchFamily="34" charset="0"/>
            </a:endParaRPr>
          </a:p>
          <a:p>
            <a:endParaRPr lang="ru-RU" dirty="0"/>
          </a:p>
        </p:txBody>
      </p:sp>
      <p:pic>
        <p:nvPicPr>
          <p:cNvPr id="2051" name="Picture 3" descr="C:\Users\Байзан О\Desktop\Без названия.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478" y="3112465"/>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4785386" y="2995894"/>
            <a:ext cx="3573016" cy="1588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5682" y="3912563"/>
            <a:ext cx="2110755" cy="1411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3084" y="5239207"/>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747" y="4679465"/>
            <a:ext cx="2291680" cy="151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23528" y="2924944"/>
            <a:ext cx="1728192" cy="1323439"/>
          </a:xfrm>
          <a:prstGeom prst="rect">
            <a:avLst/>
          </a:prstGeom>
        </p:spPr>
        <p:txBody>
          <a:bodyPr wrap="square">
            <a:spAutoFit/>
          </a:bodyPr>
          <a:lstStyle/>
          <a:p>
            <a:r>
              <a:rPr lang="ru-RU"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a typeface="+mj-ea"/>
                <a:cs typeface="+mj-cs"/>
              </a:rPr>
              <a:t>Ліцей</a:t>
            </a:r>
            <a:r>
              <a:rPr lang="ru-RU"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a typeface="+mj-ea"/>
                <a:cs typeface="+mj-cs"/>
              </a:rPr>
              <a:t> </a:t>
            </a:r>
            <a:r>
              <a:rPr lang="ru-RU"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a typeface="+mj-ea"/>
                <a:cs typeface="+mj-cs"/>
              </a:rPr>
              <a:t>має</a:t>
            </a:r>
            <a:endParaRPr lang="ru-RU"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a typeface="+mj-ea"/>
              <a:cs typeface="+mj-cs"/>
            </a:endParaRPr>
          </a:p>
          <a:p>
            <a:r>
              <a:rPr lang="ru-RU"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a typeface="+mj-ea"/>
                <a:cs typeface="+mj-cs"/>
              </a:rPr>
              <a:t>19 </a:t>
            </a:r>
            <a:r>
              <a:rPr lang="ru-RU" sz="20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a typeface="+mj-ea"/>
                <a:cs typeface="+mj-cs"/>
              </a:rPr>
              <a:t>ліцензій</a:t>
            </a:r>
            <a:endParaRPr lang="ru-RU"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a typeface="+mj-ea"/>
              <a:cs typeface="+mj-cs"/>
            </a:endParaRPr>
          </a:p>
          <a:p>
            <a:r>
              <a:rPr lang="ru-RU"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a typeface="+mj-ea"/>
                <a:cs typeface="+mj-cs"/>
              </a:rPr>
              <a:t>за </a:t>
            </a:r>
            <a:r>
              <a:rPr lang="ru-RU"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a typeface="+mj-ea"/>
                <a:cs typeface="+mj-cs"/>
              </a:rPr>
              <a:t>різними</a:t>
            </a:r>
            <a:r>
              <a:rPr lang="ru-RU"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a typeface="+mj-ea"/>
                <a:cs typeface="+mj-cs"/>
              </a:rPr>
              <a:t> </a:t>
            </a:r>
            <a:r>
              <a:rPr lang="ru-RU" sz="2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a typeface="+mj-ea"/>
                <a:cs typeface="+mj-cs"/>
              </a:rPr>
              <a:t>професіями</a:t>
            </a:r>
            <a:endParaRPr lang="ru-RU"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26" name="Picture 2" descr="C:\Users\Адмiн\Desktop\завантаження.jpg"/>
          <p:cNvPicPr>
            <a:picLocks noChangeAspect="1" noChangeArrowheads="1"/>
          </p:cNvPicPr>
          <p:nvPr/>
        </p:nvPicPr>
        <p:blipFill rotWithShape="1">
          <a:blip r:embed="rId7">
            <a:extLst>
              <a:ext uri="{28A0092B-C50C-407E-A947-70E740481C1C}">
                <a14:useLocalDpi xmlns:a14="http://schemas.microsoft.com/office/drawing/2010/main" val="0"/>
              </a:ext>
            </a:extLst>
          </a:blip>
          <a:srcRect l="13266"/>
          <a:stretch/>
        </p:blipFill>
        <p:spPr bwMode="auto">
          <a:xfrm>
            <a:off x="2777560" y="4674153"/>
            <a:ext cx="2280160"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30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51"/>
                                        </p:tgtEl>
                                        <p:attrNameLst>
                                          <p:attrName>style.visibility</p:attrName>
                                        </p:attrNameLst>
                                      </p:cBhvr>
                                      <p:to>
                                        <p:strVal val="visible"/>
                                      </p:to>
                                    </p:set>
                                    <p:animEffect transition="in" filter="circle(in)">
                                      <p:cBhvr>
                                        <p:cTn id="22" dur="2000"/>
                                        <p:tgtEl>
                                          <p:spTgt spid="205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circle(in)">
                                      <p:cBhvr>
                                        <p:cTn id="27" dur="20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055"/>
                                        </p:tgtEl>
                                        <p:attrNameLst>
                                          <p:attrName>style.visibility</p:attrName>
                                        </p:attrNameLst>
                                      </p:cBhvr>
                                      <p:to>
                                        <p:strVal val="visible"/>
                                      </p:to>
                                    </p:set>
                                    <p:animEffect transition="in" filter="circle(in)">
                                      <p:cBhvr>
                                        <p:cTn id="32" dur="2000"/>
                                        <p:tgtEl>
                                          <p:spTgt spid="205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circle(in)">
                                      <p:cBhvr>
                                        <p:cTn id="37" dur="20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054"/>
                                        </p:tgtEl>
                                        <p:attrNameLst>
                                          <p:attrName>style.visibility</p:attrName>
                                        </p:attrNameLst>
                                      </p:cBhvr>
                                      <p:to>
                                        <p:strVal val="visible"/>
                                      </p:to>
                                    </p:set>
                                    <p:animEffect transition="in" filter="circle(in)">
                                      <p:cBhvr>
                                        <p:cTn id="42" dur="2000"/>
                                        <p:tgtEl>
                                          <p:spTgt spid="205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2053"/>
                                        </p:tgtEl>
                                        <p:attrNameLst>
                                          <p:attrName>style.visibility</p:attrName>
                                        </p:attrNameLst>
                                      </p:cBhvr>
                                      <p:to>
                                        <p:strVal val="visible"/>
                                      </p:to>
                                    </p:set>
                                    <p:animEffect transition="in" filter="circle(in)">
                                      <p:cBhvr>
                                        <p:cTn id="47" dur="20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Объект 8"/>
          <p:cNvGraphicFramePr>
            <a:graphicFrameLocks noGrp="1"/>
          </p:cNvGraphicFramePr>
          <p:nvPr>
            <p:ph idx="1"/>
            <p:extLst>
              <p:ext uri="{D42A27DB-BD31-4B8C-83A1-F6EECF244321}">
                <p14:modId xmlns:p14="http://schemas.microsoft.com/office/powerpoint/2010/main" val="2683493155"/>
              </p:ext>
            </p:extLst>
          </p:nvPr>
        </p:nvGraphicFramePr>
        <p:xfrm>
          <a:off x="323528" y="44624"/>
          <a:ext cx="8424936" cy="6719000"/>
        </p:xfrm>
        <a:graphic>
          <a:graphicData uri="http://schemas.openxmlformats.org/drawingml/2006/table">
            <a:tbl>
              <a:tblPr firstRow="1" firstCol="1" bandRow="1">
                <a:tableStyleId>{5C22544A-7EE6-4342-B048-85BDC9FD1C3A}</a:tableStyleId>
              </a:tblPr>
              <a:tblGrid>
                <a:gridCol w="4719393"/>
                <a:gridCol w="3705543"/>
              </a:tblGrid>
              <a:tr h="209185">
                <a:tc>
                  <a:txBody>
                    <a:bodyPr/>
                    <a:lstStyle/>
                    <a:p>
                      <a:pPr indent="540385">
                        <a:lnSpc>
                          <a:spcPct val="150000"/>
                        </a:lnSpc>
                        <a:spcAft>
                          <a:spcPts val="0"/>
                        </a:spcAft>
                      </a:pPr>
                      <a:r>
                        <a:rPr lang="uk-UA" sz="1000" dirty="0">
                          <a:solidFill>
                            <a:schemeClr val="tx1"/>
                          </a:solidFill>
                          <a:effectLst/>
                        </a:rPr>
                        <a:t>Назва касового видатку</a:t>
                      </a:r>
                      <a:endParaRPr lang="ru-RU" sz="1000" dirty="0">
                        <a:solidFill>
                          <a:schemeClr val="tx1"/>
                        </a:solidFill>
                        <a:effectLst/>
                        <a:latin typeface="Calibri"/>
                        <a:ea typeface="Calibri"/>
                        <a:cs typeface="Times New Roman"/>
                      </a:endParaRPr>
                    </a:p>
                  </a:txBody>
                  <a:tcPr marL="21903" marR="21903" marT="0" marB="0"/>
                </a:tc>
                <a:tc>
                  <a:txBody>
                    <a:bodyPr/>
                    <a:lstStyle/>
                    <a:p>
                      <a:pPr indent="540385" algn="ctr">
                        <a:lnSpc>
                          <a:spcPct val="150000"/>
                        </a:lnSpc>
                        <a:spcAft>
                          <a:spcPts val="0"/>
                        </a:spcAft>
                      </a:pPr>
                      <a:r>
                        <a:rPr lang="uk-UA" sz="1000" dirty="0">
                          <a:solidFill>
                            <a:schemeClr val="tx1"/>
                          </a:solidFill>
                          <a:effectLst/>
                        </a:rPr>
                        <a:t>С</a:t>
                      </a:r>
                      <a:r>
                        <a:rPr lang="uk-UA" sz="1000" dirty="0" smtClean="0">
                          <a:solidFill>
                            <a:schemeClr val="tx1"/>
                          </a:solidFill>
                          <a:effectLst/>
                        </a:rPr>
                        <a:t>ума</a:t>
                      </a:r>
                      <a:endParaRPr lang="ru-RU" sz="10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err="1" smtClean="0">
                          <a:solidFill>
                            <a:schemeClr val="tx1"/>
                          </a:solidFill>
                          <a:effectLst/>
                        </a:rPr>
                        <a:t>Ззаробітна</a:t>
                      </a:r>
                      <a:r>
                        <a:rPr lang="uk-UA" sz="800" baseline="0" dirty="0" smtClean="0">
                          <a:solidFill>
                            <a:schemeClr val="tx1"/>
                          </a:solidFill>
                          <a:effectLst/>
                        </a:rPr>
                        <a:t> плата</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smtClean="0">
                          <a:solidFill>
                            <a:schemeClr val="tx1"/>
                          </a:solidFill>
                          <a:effectLst/>
                        </a:rPr>
                        <a:t>       </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Нарахування на оплату праці</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77,1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Медикаменти</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0</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Предмети, обладнання, інвентар</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362,0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err="1">
                          <a:solidFill>
                            <a:schemeClr val="tx1"/>
                          </a:solidFill>
                          <a:effectLst/>
                        </a:rPr>
                        <a:t>Канц.товари</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28,1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Дипломи, свідоцтва, додатки</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41,7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Буд. матеріли, господарські товари</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highlight>
                            <a:srgbClr val="FFFF00"/>
                          </a:highlight>
                        </a:rPr>
                        <a:t>233,2</a:t>
                      </a:r>
                      <a:r>
                        <a:rPr lang="uk-UA" sz="800" dirty="0">
                          <a:solidFill>
                            <a:schemeClr val="tx1"/>
                          </a:solidFill>
                          <a:effectLst/>
                        </a:rPr>
                        <a:t>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Пально-мастильні матеріали</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408,3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Класні журнали</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4,0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Добриво , насіння </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highlight>
                            <a:srgbClr val="FFFF00"/>
                          </a:highlight>
                        </a:rPr>
                        <a:t>30,0</a:t>
                      </a:r>
                      <a:r>
                        <a:rPr lang="uk-UA" sz="800" dirty="0">
                          <a:solidFill>
                            <a:schemeClr val="tx1"/>
                          </a:solidFill>
                          <a:effectLst/>
                        </a:rPr>
                        <a:t> </a:t>
                      </a:r>
                      <a:r>
                        <a:rPr lang="uk-UA" sz="800" dirty="0" err="1">
                          <a:solidFill>
                            <a:schemeClr val="tx1"/>
                          </a:solidFill>
                          <a:effectLst/>
                        </a:rPr>
                        <a:t>тис.грн</a:t>
                      </a:r>
                      <a:r>
                        <a:rPr lang="uk-UA" sz="800" dirty="0">
                          <a:solidFill>
                            <a:schemeClr val="tx1"/>
                          </a:solidFill>
                          <a:effectLst/>
                        </a:rPr>
                        <a:t>.</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Кисень</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 4,5  </a:t>
                      </a:r>
                      <a:r>
                        <a:rPr lang="uk-UA" sz="800" dirty="0" err="1">
                          <a:solidFill>
                            <a:schemeClr val="tx1"/>
                          </a:solidFill>
                          <a:effectLst/>
                        </a:rPr>
                        <a:t>тис.грн</a:t>
                      </a:r>
                      <a:r>
                        <a:rPr lang="uk-UA" sz="800" dirty="0">
                          <a:solidFill>
                            <a:schemeClr val="tx1"/>
                          </a:solidFill>
                          <a:effectLst/>
                        </a:rPr>
                        <a:t>.</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Запасні частини</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highlight>
                            <a:srgbClr val="FFFF00"/>
                          </a:highlight>
                        </a:rPr>
                        <a:t>73,8</a:t>
                      </a:r>
                      <a:r>
                        <a:rPr lang="uk-UA" sz="800" dirty="0">
                          <a:solidFill>
                            <a:schemeClr val="tx1"/>
                          </a:solidFill>
                          <a:effectLst/>
                        </a:rPr>
                        <a:t> </a:t>
                      </a:r>
                      <a:r>
                        <a:rPr lang="uk-UA" sz="800" dirty="0" err="1">
                          <a:solidFill>
                            <a:schemeClr val="tx1"/>
                          </a:solidFill>
                          <a:effectLst/>
                        </a:rPr>
                        <a:t>тис.грн</a:t>
                      </a:r>
                      <a:r>
                        <a:rPr lang="uk-UA" sz="800" dirty="0">
                          <a:solidFill>
                            <a:schemeClr val="tx1"/>
                          </a:solidFill>
                          <a:effectLst/>
                        </a:rPr>
                        <a:t>.</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Навчальні посібники та банер</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highlight>
                            <a:srgbClr val="FFFF00"/>
                          </a:highlight>
                        </a:rPr>
                        <a:t>12,8 </a:t>
                      </a:r>
                      <a:r>
                        <a:rPr lang="uk-UA" sz="800" dirty="0" err="1">
                          <a:solidFill>
                            <a:schemeClr val="tx1"/>
                          </a:solidFill>
                          <a:effectLst/>
                          <a:highlight>
                            <a:srgbClr val="FFFF00"/>
                          </a:highlight>
                        </a:rPr>
                        <a:t>тис.грн</a:t>
                      </a:r>
                      <a:r>
                        <a:rPr lang="uk-UA" sz="800" dirty="0">
                          <a:solidFill>
                            <a:schemeClr val="tx1"/>
                          </a:solidFill>
                          <a:effectLst/>
                          <a:highlight>
                            <a:srgbClr val="FFFF00"/>
                          </a:highlight>
                        </a:rPr>
                        <a:t>.</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err="1">
                          <a:solidFill>
                            <a:schemeClr val="tx1"/>
                          </a:solidFill>
                          <a:effectLst/>
                        </a:rPr>
                        <a:t>Малоцінка</a:t>
                      </a:r>
                      <a:r>
                        <a:rPr lang="uk-UA" sz="800" dirty="0">
                          <a:solidFill>
                            <a:schemeClr val="tx1"/>
                          </a:solidFill>
                          <a:effectLst/>
                        </a:rPr>
                        <a:t> та інструменти</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highlight>
                            <a:srgbClr val="FFFF00"/>
                          </a:highlight>
                        </a:rPr>
                        <a:t>103,0</a:t>
                      </a:r>
                      <a:r>
                        <a:rPr lang="uk-UA" sz="800" dirty="0">
                          <a:solidFill>
                            <a:schemeClr val="tx1"/>
                          </a:solidFill>
                          <a:effectLst/>
                        </a:rPr>
                        <a:t> </a:t>
                      </a:r>
                      <a:r>
                        <a:rPr lang="uk-UA" sz="800" dirty="0" err="1">
                          <a:solidFill>
                            <a:schemeClr val="tx1"/>
                          </a:solidFill>
                          <a:effectLst/>
                        </a:rPr>
                        <a:t>тис.грн</a:t>
                      </a:r>
                      <a:r>
                        <a:rPr lang="uk-UA" sz="800" dirty="0">
                          <a:solidFill>
                            <a:schemeClr val="tx1"/>
                          </a:solidFill>
                          <a:effectLst/>
                        </a:rPr>
                        <a:t>.</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В т.ч. музичні інструменти</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70,3 </a:t>
                      </a:r>
                      <a:r>
                        <a:rPr lang="uk-UA" sz="800" dirty="0" err="1">
                          <a:solidFill>
                            <a:schemeClr val="tx1"/>
                          </a:solidFill>
                          <a:effectLst/>
                        </a:rPr>
                        <a:t>тис.грн</a:t>
                      </a:r>
                      <a:r>
                        <a:rPr lang="uk-UA" sz="800" dirty="0">
                          <a:solidFill>
                            <a:schemeClr val="tx1"/>
                          </a:solidFill>
                          <a:effectLst/>
                        </a:rPr>
                        <a:t>.</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Оплата послуг, крім комунальних</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245,3тис.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Участь у виставці </a:t>
                      </a:r>
                      <a:r>
                        <a:rPr lang="uk-UA" sz="800" dirty="0" err="1">
                          <a:solidFill>
                            <a:schemeClr val="tx1"/>
                          </a:solidFill>
                          <a:effectLst/>
                        </a:rPr>
                        <a:t>Виставк.світ</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8,2 </a:t>
                      </a:r>
                      <a:r>
                        <a:rPr lang="uk-UA" sz="800" dirty="0" err="1">
                          <a:solidFill>
                            <a:schemeClr val="tx1"/>
                          </a:solidFill>
                          <a:effectLst/>
                        </a:rPr>
                        <a:t>тис.грн</a:t>
                      </a:r>
                      <a:r>
                        <a:rPr lang="uk-UA" sz="800" dirty="0">
                          <a:solidFill>
                            <a:schemeClr val="tx1"/>
                          </a:solidFill>
                          <a:effectLst/>
                        </a:rPr>
                        <a:t>.</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a:solidFill>
                            <a:schemeClr val="tx1"/>
                          </a:solidFill>
                          <a:effectLst/>
                        </a:rPr>
                        <a:t>Інтернет та послуги зв»язку</a:t>
                      </a:r>
                      <a:endParaRPr lang="ru-RU" sz="80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 30,0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Техогляд авто</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 7,1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Ремонт оргтехніки та заправка картриджу </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   34,3  </a:t>
                      </a:r>
                      <a:r>
                        <a:rPr lang="uk-UA" sz="800" dirty="0" err="1">
                          <a:solidFill>
                            <a:schemeClr val="tx1"/>
                          </a:solidFill>
                          <a:effectLst/>
                        </a:rPr>
                        <a:t>тис.грн</a:t>
                      </a:r>
                      <a:r>
                        <a:rPr lang="uk-UA" sz="800" dirty="0">
                          <a:solidFill>
                            <a:schemeClr val="tx1"/>
                          </a:solidFill>
                          <a:effectLst/>
                        </a:rPr>
                        <a:t>.</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Страхування авто</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      7,1 </a:t>
                      </a:r>
                      <a:r>
                        <a:rPr lang="uk-UA" sz="800" dirty="0" err="1">
                          <a:solidFill>
                            <a:schemeClr val="tx1"/>
                          </a:solidFill>
                          <a:effectLst/>
                        </a:rPr>
                        <a:t>тис.грн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Виміри опору та заземлення </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      5,3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err="1">
                          <a:solidFill>
                            <a:schemeClr val="tx1"/>
                          </a:solidFill>
                          <a:effectLst/>
                        </a:rPr>
                        <a:t>Сист</a:t>
                      </a:r>
                      <a:r>
                        <a:rPr lang="uk-UA" sz="800" dirty="0">
                          <a:solidFill>
                            <a:schemeClr val="tx1"/>
                          </a:solidFill>
                          <a:effectLst/>
                        </a:rPr>
                        <a:t>. </a:t>
                      </a:r>
                      <a:r>
                        <a:rPr lang="uk-UA" sz="800" dirty="0" err="1">
                          <a:solidFill>
                            <a:schemeClr val="tx1"/>
                          </a:solidFill>
                          <a:effectLst/>
                        </a:rPr>
                        <a:t>забезп</a:t>
                      </a:r>
                      <a:r>
                        <a:rPr lang="uk-UA" sz="800" dirty="0">
                          <a:solidFill>
                            <a:schemeClr val="tx1"/>
                          </a:solidFill>
                          <a:effectLst/>
                        </a:rPr>
                        <a:t>. </a:t>
                      </a:r>
                      <a:r>
                        <a:rPr lang="en-US" sz="800" dirty="0">
                          <a:solidFill>
                            <a:schemeClr val="tx1"/>
                          </a:solidFill>
                          <a:effectLst/>
                        </a:rPr>
                        <a:t>MEDOC</a:t>
                      </a:r>
                      <a:r>
                        <a:rPr lang="uk-UA" sz="800" dirty="0">
                          <a:solidFill>
                            <a:schemeClr val="tx1"/>
                          </a:solidFill>
                          <a:effectLst/>
                        </a:rPr>
                        <a:t>та ЄДБО ,Автошкола</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      20,0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Ремонт авто та перев. манометр</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      5,3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err="1">
                          <a:solidFill>
                            <a:schemeClr val="tx1"/>
                          </a:solidFill>
                          <a:effectLst/>
                        </a:rPr>
                        <a:t>Утановка</a:t>
                      </a:r>
                      <a:r>
                        <a:rPr lang="uk-UA" sz="800" dirty="0">
                          <a:solidFill>
                            <a:schemeClr val="tx1"/>
                          </a:solidFill>
                          <a:effectLst/>
                        </a:rPr>
                        <a:t> пластикових дверей</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      9,9  </a:t>
                      </a:r>
                      <a:r>
                        <a:rPr lang="uk-UA" sz="800" dirty="0" err="1">
                          <a:solidFill>
                            <a:schemeClr val="tx1"/>
                          </a:solidFill>
                          <a:effectLst/>
                        </a:rPr>
                        <a:t>тис.грн</a:t>
                      </a:r>
                      <a:r>
                        <a:rPr lang="uk-UA" sz="800" dirty="0">
                          <a:solidFill>
                            <a:schemeClr val="tx1"/>
                          </a:solidFill>
                          <a:effectLst/>
                        </a:rPr>
                        <a:t>.</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Пожежне спостереження</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50,0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Проведення досліджень </a:t>
                      </a:r>
                      <a:r>
                        <a:rPr lang="uk-UA" sz="800" dirty="0" err="1">
                          <a:solidFill>
                            <a:schemeClr val="tx1"/>
                          </a:solidFill>
                          <a:effectLst/>
                        </a:rPr>
                        <a:t>профіл</a:t>
                      </a:r>
                      <a:r>
                        <a:rPr lang="uk-UA" sz="800" dirty="0">
                          <a:solidFill>
                            <a:schemeClr val="tx1"/>
                          </a:solidFill>
                          <a:effectLst/>
                        </a:rPr>
                        <a:t> хвороб та </a:t>
                      </a:r>
                      <a:r>
                        <a:rPr lang="uk-UA" sz="800" dirty="0" err="1">
                          <a:solidFill>
                            <a:schemeClr val="tx1"/>
                          </a:solidFill>
                          <a:effectLst/>
                        </a:rPr>
                        <a:t>електр.зас</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   11,0  </a:t>
                      </a:r>
                      <a:r>
                        <a:rPr lang="uk-UA" sz="800" dirty="0" err="1">
                          <a:solidFill>
                            <a:schemeClr val="tx1"/>
                          </a:solidFill>
                          <a:effectLst/>
                        </a:rPr>
                        <a:t>тис.грн</a:t>
                      </a:r>
                      <a:r>
                        <a:rPr lang="uk-UA" sz="800" dirty="0">
                          <a:solidFill>
                            <a:schemeClr val="tx1"/>
                          </a:solidFill>
                          <a:effectLst/>
                        </a:rPr>
                        <a:t>.</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Техобслуговування газопроводу та димоходу</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  9,1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Техобслуговування вогнегасник</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7,6 </a:t>
                      </a:r>
                      <a:r>
                        <a:rPr lang="uk-UA" sz="800" dirty="0" err="1">
                          <a:solidFill>
                            <a:schemeClr val="tx1"/>
                          </a:solidFill>
                          <a:effectLst/>
                        </a:rPr>
                        <a:t>тис.грн</a:t>
                      </a:r>
                      <a:r>
                        <a:rPr lang="uk-UA" sz="800" dirty="0">
                          <a:solidFill>
                            <a:schemeClr val="tx1"/>
                          </a:solidFill>
                          <a:effectLst/>
                        </a:rPr>
                        <a:t>.</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Заливка підлоги </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22,6 </a:t>
                      </a:r>
                      <a:r>
                        <a:rPr lang="uk-UA" sz="800" dirty="0" err="1">
                          <a:solidFill>
                            <a:schemeClr val="tx1"/>
                          </a:solidFill>
                          <a:effectLst/>
                        </a:rPr>
                        <a:t>тис.грн</a:t>
                      </a:r>
                      <a:r>
                        <a:rPr lang="uk-UA" sz="800" dirty="0">
                          <a:solidFill>
                            <a:schemeClr val="tx1"/>
                          </a:solidFill>
                          <a:effectLst/>
                        </a:rPr>
                        <a:t>.</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err="1">
                          <a:solidFill>
                            <a:schemeClr val="tx1"/>
                          </a:solidFill>
                          <a:effectLst/>
                        </a:rPr>
                        <a:t>Інформац.послуги</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17,8 </a:t>
                      </a:r>
                      <a:r>
                        <a:rPr lang="uk-UA" sz="800" dirty="0" err="1">
                          <a:solidFill>
                            <a:schemeClr val="tx1"/>
                          </a:solidFill>
                          <a:effectLst/>
                        </a:rPr>
                        <a:t>тис.грн</a:t>
                      </a:r>
                      <a:r>
                        <a:rPr lang="uk-UA" sz="800" dirty="0">
                          <a:solidFill>
                            <a:schemeClr val="tx1"/>
                          </a:solidFill>
                          <a:effectLst/>
                        </a:rPr>
                        <a:t>.</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Вивезення ТВП</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1,7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Навчання по охороні праці та техн. безпеки</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5,7  </a:t>
                      </a:r>
                      <a:r>
                        <a:rPr lang="uk-UA" sz="800" dirty="0" err="1">
                          <a:solidFill>
                            <a:schemeClr val="tx1"/>
                          </a:solidFill>
                          <a:effectLst/>
                        </a:rPr>
                        <a:t>тис.грн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algn="just">
                        <a:lnSpc>
                          <a:spcPct val="150000"/>
                        </a:lnSpc>
                        <a:spcAft>
                          <a:spcPts val="0"/>
                        </a:spcAft>
                      </a:pPr>
                      <a:r>
                        <a:rPr lang="uk-UA" sz="800" dirty="0" smtClean="0">
                          <a:solidFill>
                            <a:schemeClr val="tx1"/>
                          </a:solidFill>
                          <a:effectLst/>
                        </a:rPr>
                        <a:t>                      Заходи </a:t>
                      </a:r>
                      <a:r>
                        <a:rPr lang="uk-UA" sz="800" dirty="0" err="1" smtClean="0">
                          <a:solidFill>
                            <a:schemeClr val="tx1"/>
                          </a:solidFill>
                          <a:effectLst/>
                        </a:rPr>
                        <a:t>підвищ.ення</a:t>
                      </a:r>
                      <a:r>
                        <a:rPr lang="uk-UA" sz="800" dirty="0" smtClean="0">
                          <a:solidFill>
                            <a:schemeClr val="tx1"/>
                          </a:solidFill>
                          <a:effectLst/>
                        </a:rPr>
                        <a:t> кваліфікації</a:t>
                      </a:r>
                      <a:r>
                        <a:rPr lang="uk-UA" sz="800" baseline="0" dirty="0" smtClean="0">
                          <a:solidFill>
                            <a:schemeClr val="tx1"/>
                          </a:solidFill>
                          <a:effectLst/>
                        </a:rPr>
                        <a:t> </a:t>
                      </a:r>
                      <a:r>
                        <a:rPr lang="uk-UA" sz="800" dirty="0" err="1" smtClean="0">
                          <a:solidFill>
                            <a:schemeClr val="tx1"/>
                          </a:solidFill>
                          <a:effectLst/>
                        </a:rPr>
                        <a:t>пеціалістів</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1,8 тис. грн..</a:t>
                      </a:r>
                      <a:endParaRPr lang="ru-RU" sz="800" dirty="0">
                        <a:solidFill>
                          <a:schemeClr val="tx1"/>
                        </a:solidFill>
                        <a:effectLst/>
                        <a:latin typeface="Calibri"/>
                        <a:ea typeface="Calibri"/>
                        <a:cs typeface="Times New Roman"/>
                      </a:endParaRPr>
                    </a:p>
                  </a:txBody>
                  <a:tcPr marL="21903" marR="21903" marT="0" marB="0"/>
                </a:tc>
              </a:tr>
              <a:tr h="185440">
                <a:tc>
                  <a:txBody>
                    <a:bodyPr/>
                    <a:lstStyle/>
                    <a:p>
                      <a:pPr indent="540385" algn="just">
                        <a:lnSpc>
                          <a:spcPct val="150000"/>
                        </a:lnSpc>
                        <a:spcAft>
                          <a:spcPts val="0"/>
                        </a:spcAft>
                      </a:pPr>
                      <a:r>
                        <a:rPr lang="uk-UA" sz="800" dirty="0">
                          <a:solidFill>
                            <a:schemeClr val="tx1"/>
                          </a:solidFill>
                          <a:effectLst/>
                        </a:rPr>
                        <a:t>Сплата зборів та рентна плата </a:t>
                      </a:r>
                      <a:endParaRPr lang="ru-RU" sz="800" dirty="0">
                        <a:solidFill>
                          <a:schemeClr val="tx1"/>
                        </a:solidFill>
                        <a:effectLst/>
                        <a:latin typeface="Calibri"/>
                        <a:ea typeface="Calibri"/>
                        <a:cs typeface="Times New Roman"/>
                      </a:endParaRPr>
                    </a:p>
                  </a:txBody>
                  <a:tcPr marL="21903" marR="21903" marT="0" marB="0"/>
                </a:tc>
                <a:tc>
                  <a:txBody>
                    <a:bodyPr/>
                    <a:lstStyle/>
                    <a:p>
                      <a:pPr indent="540385" algn="just">
                        <a:lnSpc>
                          <a:spcPct val="150000"/>
                        </a:lnSpc>
                        <a:spcAft>
                          <a:spcPts val="0"/>
                        </a:spcAft>
                      </a:pPr>
                      <a:r>
                        <a:rPr lang="uk-UA" sz="800" dirty="0">
                          <a:solidFill>
                            <a:schemeClr val="tx1"/>
                          </a:solidFill>
                          <a:effectLst/>
                        </a:rPr>
                        <a:t>11,5 </a:t>
                      </a:r>
                      <a:r>
                        <a:rPr lang="uk-UA" sz="800" dirty="0" err="1">
                          <a:solidFill>
                            <a:schemeClr val="tx1"/>
                          </a:solidFill>
                          <a:effectLst/>
                        </a:rPr>
                        <a:t>тис.грн</a:t>
                      </a:r>
                      <a:r>
                        <a:rPr lang="uk-UA" sz="800" dirty="0">
                          <a:solidFill>
                            <a:schemeClr val="tx1"/>
                          </a:solidFill>
                          <a:effectLst/>
                        </a:rPr>
                        <a:t>.</a:t>
                      </a:r>
                      <a:endParaRPr lang="ru-RU" sz="800" dirty="0">
                        <a:solidFill>
                          <a:schemeClr val="tx1"/>
                        </a:solidFill>
                        <a:effectLst/>
                        <a:latin typeface="Calibri"/>
                        <a:ea typeface="Calibri"/>
                        <a:cs typeface="Times New Roman"/>
                      </a:endParaRPr>
                    </a:p>
                  </a:txBody>
                  <a:tcPr marL="21903" marR="21903" marT="0" marB="0"/>
                </a:tc>
              </a:tr>
            </a:tbl>
          </a:graphicData>
        </a:graphic>
      </p:graphicFrame>
    </p:spTree>
    <p:extLst>
      <p:ext uri="{BB962C8B-B14F-4D97-AF65-F5344CB8AC3E}">
        <p14:creationId xmlns:p14="http://schemas.microsoft.com/office/powerpoint/2010/main" val="148695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893379771"/>
              </p:ext>
            </p:extLst>
          </p:nvPr>
        </p:nvGraphicFramePr>
        <p:xfrm>
          <a:off x="1626076" y="3140968"/>
          <a:ext cx="5898251" cy="3456385"/>
        </p:xfrm>
        <a:graphic>
          <a:graphicData uri="http://schemas.openxmlformats.org/drawingml/2006/table">
            <a:tbl>
              <a:tblPr firstRow="1" firstCol="1" bandRow="1">
                <a:tableStyleId>{5C22544A-7EE6-4342-B048-85BDC9FD1C3A}</a:tableStyleId>
              </a:tblPr>
              <a:tblGrid>
                <a:gridCol w="2637739"/>
                <a:gridCol w="1349659"/>
                <a:gridCol w="1910853"/>
              </a:tblGrid>
              <a:tr h="811659">
                <a:tc>
                  <a:txBody>
                    <a:bodyPr/>
                    <a:lstStyle/>
                    <a:p>
                      <a:pPr algn="ctr">
                        <a:lnSpc>
                          <a:spcPct val="107000"/>
                        </a:lnSpc>
                        <a:spcAft>
                          <a:spcPts val="0"/>
                        </a:spcAft>
                      </a:pPr>
                      <a:r>
                        <a:rPr lang="uk-UA" sz="1400" dirty="0">
                          <a:effectLst/>
                        </a:rPr>
                        <a:t>Перелік благодійної допомоги </a:t>
                      </a:r>
                      <a:endParaRPr lang="ru-RU" sz="1100" dirty="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uk-UA" sz="1400">
                          <a:effectLst/>
                        </a:rPr>
                        <a:t>Сума тис.грн.</a:t>
                      </a:r>
                      <a:endParaRPr lang="ru-RU"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uk-UA" sz="1400">
                          <a:effectLst/>
                        </a:rPr>
                        <a:t>Благодійники</a:t>
                      </a:r>
                      <a:endParaRPr lang="ru-RU" sz="1100">
                        <a:effectLst/>
                        <a:latin typeface="Calibri"/>
                        <a:ea typeface="Calibri"/>
                        <a:cs typeface="Times New Roman"/>
                      </a:endParaRPr>
                    </a:p>
                  </a:txBody>
                  <a:tcPr marL="68580" marR="68580" marT="0" marB="0" anchor="ctr"/>
                </a:tc>
              </a:tr>
              <a:tr h="748965">
                <a:tc>
                  <a:txBody>
                    <a:bodyPr/>
                    <a:lstStyle/>
                    <a:p>
                      <a:pPr algn="ctr">
                        <a:lnSpc>
                          <a:spcPct val="107000"/>
                        </a:lnSpc>
                        <a:spcAft>
                          <a:spcPts val="0"/>
                        </a:spcAft>
                      </a:pPr>
                      <a:r>
                        <a:rPr lang="uk-UA" sz="1400">
                          <a:effectLst/>
                        </a:rPr>
                        <a:t>Ліжка металеві, матрац, будівельні матеріали та електротовари</a:t>
                      </a:r>
                      <a:endParaRPr lang="ru-RU"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uk-UA" sz="1400">
                          <a:effectLst/>
                        </a:rPr>
                        <a:t>580,3</a:t>
                      </a:r>
                      <a:endParaRPr lang="ru-RU" sz="1100">
                        <a:effectLst/>
                        <a:latin typeface="Calibri"/>
                        <a:ea typeface="Calibri"/>
                        <a:cs typeface="Times New Roman"/>
                      </a:endParaRPr>
                    </a:p>
                  </a:txBody>
                  <a:tcPr marL="68580" marR="68580" marT="0" marB="0" anchor="ctr"/>
                </a:tc>
                <a:tc>
                  <a:txBody>
                    <a:bodyPr/>
                    <a:lstStyle/>
                    <a:p>
                      <a:pPr>
                        <a:lnSpc>
                          <a:spcPct val="107000"/>
                        </a:lnSpc>
                        <a:spcAft>
                          <a:spcPts val="0"/>
                        </a:spcAft>
                      </a:pPr>
                      <a:r>
                        <a:rPr lang="uk-UA" sz="1400">
                          <a:effectLst/>
                        </a:rPr>
                        <a:t>Благодійна організація "Благодійний фонд "МіСт""</a:t>
                      </a:r>
                      <a:endParaRPr lang="ru-RU" sz="1100">
                        <a:effectLst/>
                        <a:latin typeface="Calibri"/>
                        <a:ea typeface="Calibri"/>
                        <a:cs typeface="Times New Roman"/>
                      </a:endParaRPr>
                    </a:p>
                  </a:txBody>
                  <a:tcPr marL="68580" marR="68580" marT="0" marB="0" anchor="b"/>
                </a:tc>
              </a:tr>
              <a:tr h="494458">
                <a:tc>
                  <a:txBody>
                    <a:bodyPr/>
                    <a:lstStyle/>
                    <a:p>
                      <a:pPr algn="ctr">
                        <a:lnSpc>
                          <a:spcPct val="107000"/>
                        </a:lnSpc>
                        <a:spcAft>
                          <a:spcPts val="0"/>
                        </a:spcAft>
                      </a:pPr>
                      <a:r>
                        <a:rPr lang="uk-UA" sz="1400" dirty="0">
                          <a:effectLst/>
                        </a:rPr>
                        <a:t>Матраци, бак для води</a:t>
                      </a:r>
                      <a:endParaRPr lang="ru-RU" sz="1100" dirty="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uk-UA" sz="1400">
                          <a:effectLst/>
                        </a:rPr>
                        <a:t>203,1</a:t>
                      </a:r>
                      <a:endParaRPr lang="ru-RU"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uk-UA" sz="1400">
                          <a:effectLst/>
                        </a:rPr>
                        <a:t>Благодійний фонд Рокада</a:t>
                      </a:r>
                      <a:endParaRPr lang="ru-RU" sz="1100">
                        <a:effectLst/>
                        <a:latin typeface="Calibri"/>
                        <a:ea typeface="Calibri"/>
                        <a:cs typeface="Times New Roman"/>
                      </a:endParaRPr>
                    </a:p>
                  </a:txBody>
                  <a:tcPr marL="68580" marR="68580" marT="0" marB="0" anchor="ctr"/>
                </a:tc>
              </a:tr>
              <a:tr h="747277">
                <a:tc>
                  <a:txBody>
                    <a:bodyPr/>
                    <a:lstStyle/>
                    <a:p>
                      <a:pPr algn="ctr">
                        <a:lnSpc>
                          <a:spcPct val="107000"/>
                        </a:lnSpc>
                        <a:spcAft>
                          <a:spcPts val="0"/>
                        </a:spcAft>
                      </a:pPr>
                      <a:r>
                        <a:rPr lang="uk-UA" sz="1400">
                          <a:effectLst/>
                        </a:rPr>
                        <a:t>Будівельні матеріали ,ремонтні роботи ,меблі та електротовари</a:t>
                      </a:r>
                      <a:endParaRPr lang="ru-RU"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uk-UA" sz="1400">
                          <a:effectLst/>
                        </a:rPr>
                        <a:t>528,8</a:t>
                      </a:r>
                      <a:endParaRPr lang="ru-RU"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uk-UA" sz="1400">
                          <a:effectLst/>
                        </a:rPr>
                        <a:t>БО Світ у барвах</a:t>
                      </a:r>
                      <a:endParaRPr lang="ru-RU" sz="1100">
                        <a:effectLst/>
                        <a:latin typeface="Calibri"/>
                        <a:ea typeface="Calibri"/>
                        <a:cs typeface="Times New Roman"/>
                      </a:endParaRPr>
                    </a:p>
                  </a:txBody>
                  <a:tcPr marL="68580" marR="68580" marT="0" marB="0" anchor="ctr"/>
                </a:tc>
              </a:tr>
              <a:tr h="654026">
                <a:tc>
                  <a:txBody>
                    <a:bodyPr/>
                    <a:lstStyle/>
                    <a:p>
                      <a:pPr algn="ctr">
                        <a:lnSpc>
                          <a:spcPct val="107000"/>
                        </a:lnSpc>
                        <a:spcAft>
                          <a:spcPts val="0"/>
                        </a:spcAft>
                      </a:pPr>
                      <a:r>
                        <a:rPr lang="uk-UA" sz="1400">
                          <a:effectLst/>
                        </a:rPr>
                        <a:t>Електротовари</a:t>
                      </a:r>
                      <a:endParaRPr lang="ru-RU"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uk-UA" sz="1400">
                          <a:effectLst/>
                        </a:rPr>
                        <a:t>62,8</a:t>
                      </a:r>
                      <a:endParaRPr lang="ru-RU" sz="1100">
                        <a:effectLst/>
                        <a:latin typeface="Calibri"/>
                        <a:ea typeface="Calibri"/>
                        <a:cs typeface="Times New Roman"/>
                      </a:endParaRPr>
                    </a:p>
                  </a:txBody>
                  <a:tcPr marL="68580" marR="68580" marT="0" marB="0" anchor="ctr"/>
                </a:tc>
                <a:tc>
                  <a:txBody>
                    <a:bodyPr/>
                    <a:lstStyle/>
                    <a:p>
                      <a:pPr algn="ctr">
                        <a:lnSpc>
                          <a:spcPct val="107000"/>
                        </a:lnSpc>
                        <a:spcAft>
                          <a:spcPts val="0"/>
                        </a:spcAft>
                      </a:pPr>
                      <a:r>
                        <a:rPr lang="uk-UA" sz="1400" dirty="0">
                          <a:effectLst/>
                        </a:rPr>
                        <a:t>Департамент освіти</a:t>
                      </a:r>
                      <a:endParaRPr lang="ru-RU" sz="1100" dirty="0">
                        <a:effectLst/>
                        <a:latin typeface="Calibri"/>
                        <a:ea typeface="Calibri"/>
                        <a:cs typeface="Times New Roman"/>
                      </a:endParaRPr>
                    </a:p>
                  </a:txBody>
                  <a:tcPr marL="68580" marR="68580" marT="0" marB="0" anchor="ctr"/>
                </a:tc>
              </a:tr>
            </a:tbl>
          </a:graphicData>
        </a:graphic>
      </p:graphicFrame>
      <p:sp>
        <p:nvSpPr>
          <p:cNvPr id="5" name="Rectangle 1"/>
          <p:cNvSpPr>
            <a:spLocks noChangeArrowheads="1"/>
          </p:cNvSpPr>
          <p:nvPr/>
        </p:nvSpPr>
        <p:spPr bwMode="auto">
          <a:xfrm>
            <a:off x="467544" y="-366649"/>
            <a:ext cx="8136904"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539750" algn="just" defTabSz="914400" rtl="0" eaLnBrk="1" fontAlgn="base" latinLnBrk="0" hangingPunct="1">
              <a:lnSpc>
                <a:spcPct val="100000"/>
              </a:lnSpc>
              <a:spcBef>
                <a:spcPct val="0"/>
              </a:spcBef>
              <a:spcAft>
                <a:spcPct val="0"/>
              </a:spcAft>
              <a:buClrTx/>
              <a:buSzTx/>
              <a:buFontTx/>
              <a:buNone/>
              <a:tabLst>
                <a:tab pos="630238" algn="l"/>
              </a:tabLst>
            </a:pPr>
            <a:endPar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539750" algn="just" defTabSz="914400" rtl="0" eaLnBrk="1" fontAlgn="base" latinLnBrk="0" hangingPunct="1">
              <a:lnSpc>
                <a:spcPct val="100000"/>
              </a:lnSpc>
              <a:spcBef>
                <a:spcPct val="0"/>
              </a:spcBef>
              <a:spcAft>
                <a:spcPct val="0"/>
              </a:spcAft>
              <a:buClrTx/>
              <a:buSzTx/>
              <a:buFontTx/>
              <a:buNone/>
              <a:tabLst>
                <a:tab pos="630238" algn="l"/>
              </a:tabLst>
            </a:pPr>
            <a:endParaRPr lang="uk-UA" sz="1400" dirty="0">
              <a:latin typeface="Times New Roman" pitchFamily="18" charset="0"/>
              <a:ea typeface="Calibri" pitchFamily="34" charset="0"/>
              <a:cs typeface="Times New Roman" pitchFamily="18" charset="0"/>
            </a:endParaRPr>
          </a:p>
          <a:p>
            <a:pPr marL="0" marR="0" lvl="0" indent="539750" algn="just" defTabSz="914400" rtl="0" eaLnBrk="1" fontAlgn="base" latinLnBrk="0" hangingPunct="1">
              <a:lnSpc>
                <a:spcPct val="100000"/>
              </a:lnSpc>
              <a:spcBef>
                <a:spcPct val="0"/>
              </a:spcBef>
              <a:spcAft>
                <a:spcPct val="0"/>
              </a:spcAft>
              <a:buClrTx/>
              <a:buSzTx/>
              <a:buFontTx/>
              <a:buNone/>
              <a:tabLst>
                <a:tab pos="630238" algn="l"/>
              </a:tabLst>
            </a:pPr>
            <a:endPar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539750" algn="just" defTabSz="914400" rtl="0" eaLnBrk="1" fontAlgn="base" latinLnBrk="0" hangingPunct="1">
              <a:lnSpc>
                <a:spcPct val="100000"/>
              </a:lnSpc>
              <a:spcBef>
                <a:spcPct val="0"/>
              </a:spcBef>
              <a:spcAft>
                <a:spcPct val="0"/>
              </a:spcAft>
              <a:buClrTx/>
              <a:buSzTx/>
              <a:buFontTx/>
              <a:buNone/>
              <a:tabLst>
                <a:tab pos="630238" algn="l"/>
              </a:tabLst>
            </a:pP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Кошторис доходів і видатків є основним плановим документом, який підтверджує повноваження отримання доходів та здійснення видатків, визначає обсяг і спрямування коштів на рік відповідно до бюджетних призначень.</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539750" algn="just" defTabSz="914400" rtl="0" eaLnBrk="0" fontAlgn="base" latinLnBrk="0" hangingPunct="0">
              <a:lnSpc>
                <a:spcPct val="100000"/>
              </a:lnSpc>
              <a:spcBef>
                <a:spcPct val="0"/>
              </a:spcBef>
              <a:spcAft>
                <a:spcPct val="0"/>
              </a:spcAft>
              <a:buClrTx/>
              <a:buSzTx/>
              <a:buFontTx/>
              <a:buNone/>
              <a:tabLst>
                <a:tab pos="630238" algn="l"/>
              </a:tabLst>
            </a:pP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Станом на 31.12.2023 р. заборгованість по заробітній платі, стипендії та енергоносіях як загальному так і по спеціальному фонду відсутня.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539750" algn="just" defTabSz="914400" rtl="0" eaLnBrk="0" fontAlgn="base" latinLnBrk="0" hangingPunct="0">
              <a:lnSpc>
                <a:spcPct val="100000"/>
              </a:lnSpc>
              <a:spcBef>
                <a:spcPct val="0"/>
              </a:spcBef>
              <a:spcAft>
                <a:spcPct val="0"/>
              </a:spcAft>
              <a:buClrTx/>
              <a:buSzTx/>
              <a:buFontTx/>
              <a:buNone/>
              <a:tabLst>
                <a:tab pos="630238" algn="l"/>
              </a:tabLst>
            </a:pP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Порушень виконавської дисципліни членами педагогічного колективу немає.</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539750" algn="just" defTabSz="914400" rtl="0" eaLnBrk="0" fontAlgn="base" latinLnBrk="0" hangingPunct="0">
              <a:lnSpc>
                <a:spcPct val="100000"/>
              </a:lnSpc>
              <a:spcBef>
                <a:spcPct val="0"/>
              </a:spcBef>
              <a:spcAft>
                <a:spcPct val="0"/>
              </a:spcAft>
              <a:buClrTx/>
              <a:buSzTx/>
              <a:buFontTx/>
              <a:buNone/>
              <a:tabLst>
                <a:tab pos="630238" algn="l"/>
              </a:tabLst>
            </a:pP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Умови колективного договору виконуються.</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539750" algn="just" defTabSz="914400" rtl="0" eaLnBrk="0" fontAlgn="base" latinLnBrk="0" hangingPunct="0">
              <a:lnSpc>
                <a:spcPct val="100000"/>
              </a:lnSpc>
              <a:spcBef>
                <a:spcPct val="0"/>
              </a:spcBef>
              <a:spcAft>
                <a:spcPct val="0"/>
              </a:spcAft>
              <a:buClrTx/>
              <a:buSzTx/>
              <a:buFontTx/>
              <a:buNone/>
              <a:tabLst>
                <a:tab pos="630238" algn="l"/>
              </a:tabLst>
            </a:pP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За звітний період касові і фактичні видатки не перевищують кошторисних призначень.</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539750" algn="just" defTabSz="914400" rtl="0" eaLnBrk="0" fontAlgn="base" latinLnBrk="0" hangingPunct="0">
              <a:lnSpc>
                <a:spcPct val="100000"/>
              </a:lnSpc>
              <a:spcBef>
                <a:spcPct val="0"/>
              </a:spcBef>
              <a:spcAft>
                <a:spcPct val="0"/>
              </a:spcAft>
              <a:buClrTx/>
              <a:buSzTx/>
              <a:buFontTx/>
              <a:buNone/>
              <a:tabLst>
                <a:tab pos="630238" algn="l"/>
              </a:tabLst>
            </a:pP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На протязі 2023 року була залучена благодійна допомога для внутрішньо переміщених осіб на загальну суму 2707,2 тис грн. Закуплено будівельні матеріали для поточного ремонту  гуртожитку ліцею та власними силами відремонтовано праве крило  гуртожитку , де проживають внутрішньо переміщені особи . </a:t>
            </a:r>
          </a:p>
          <a:p>
            <a:pPr marL="0" marR="0" lvl="0" indent="539750" algn="just" defTabSz="914400" rtl="0" eaLnBrk="0" fontAlgn="base" latinLnBrk="0" hangingPunct="0">
              <a:lnSpc>
                <a:spcPct val="100000"/>
              </a:lnSpc>
              <a:spcBef>
                <a:spcPct val="0"/>
              </a:spcBef>
              <a:spcAft>
                <a:spcPct val="0"/>
              </a:spcAft>
              <a:buClrTx/>
              <a:buSzTx/>
              <a:buFontTx/>
              <a:buNone/>
              <a:tabLst>
                <a:tab pos="630238" algn="l"/>
              </a:tabLst>
            </a:pPr>
            <a:endPar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539750" algn="just" defTabSz="914400" rtl="0" eaLnBrk="0" fontAlgn="base" latinLnBrk="0" hangingPunct="0">
              <a:lnSpc>
                <a:spcPct val="100000"/>
              </a:lnSpc>
              <a:spcBef>
                <a:spcPct val="0"/>
              </a:spcBef>
              <a:spcAft>
                <a:spcPct val="0"/>
              </a:spcAft>
              <a:buClrTx/>
              <a:buSzTx/>
              <a:buFontTx/>
              <a:buNone/>
              <a:tabLst>
                <a:tab pos="630238" algn="l"/>
              </a:tabLst>
            </a:pP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443815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3977974836"/>
              </p:ext>
            </p:extLst>
          </p:nvPr>
        </p:nvGraphicFramePr>
        <p:xfrm>
          <a:off x="1835696" y="2204864"/>
          <a:ext cx="4587139" cy="4248472"/>
        </p:xfrm>
        <a:graphic>
          <a:graphicData uri="http://schemas.openxmlformats.org/drawingml/2006/table">
            <a:tbl>
              <a:tblPr firstRow="1" firstCol="1" bandRow="1">
                <a:tableStyleId>{5C22544A-7EE6-4342-B048-85BDC9FD1C3A}</a:tableStyleId>
              </a:tblPr>
              <a:tblGrid>
                <a:gridCol w="2948292"/>
                <a:gridCol w="630493"/>
                <a:gridCol w="1008354"/>
              </a:tblGrid>
              <a:tr h="656901">
                <a:tc>
                  <a:txBody>
                    <a:bodyPr/>
                    <a:lstStyle/>
                    <a:p>
                      <a:pPr algn="ctr">
                        <a:lnSpc>
                          <a:spcPct val="107000"/>
                        </a:lnSpc>
                        <a:spcAft>
                          <a:spcPts val="0"/>
                        </a:spcAft>
                      </a:pPr>
                      <a:r>
                        <a:rPr lang="uk-UA" sz="900">
                          <a:effectLst/>
                        </a:rPr>
                        <a:t>Перелік благодійної допомоги матеріальних цінностей (назва)</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uk-UA" sz="900">
                          <a:effectLst/>
                        </a:rPr>
                        <a:t>Сума тис.грн.</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uk-UA" sz="900">
                          <a:effectLst/>
                        </a:rPr>
                        <a:t>Благодійники</a:t>
                      </a:r>
                      <a:endParaRPr lang="ru-RU" sz="700">
                        <a:effectLst/>
                        <a:latin typeface="Calibri"/>
                        <a:ea typeface="Calibri"/>
                        <a:cs typeface="Times New Roman"/>
                      </a:endParaRPr>
                    </a:p>
                  </a:txBody>
                  <a:tcPr marL="43313" marR="43313" marT="0" marB="0" anchor="ctr"/>
                </a:tc>
              </a:tr>
              <a:tr h="712790">
                <a:tc>
                  <a:txBody>
                    <a:bodyPr/>
                    <a:lstStyle/>
                    <a:p>
                      <a:pPr algn="ctr">
                        <a:lnSpc>
                          <a:spcPct val="107000"/>
                        </a:lnSpc>
                        <a:spcAft>
                          <a:spcPts val="0"/>
                        </a:spcAft>
                      </a:pPr>
                      <a:r>
                        <a:rPr lang="uk-UA" sz="900">
                          <a:effectLst/>
                        </a:rPr>
                        <a:t>Електротовари,миючі засоби , дров»яна піч</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uk-UA" sz="900">
                          <a:effectLst/>
                        </a:rPr>
                        <a:t>172,4</a:t>
                      </a:r>
                      <a:endParaRPr lang="ru-RU" sz="700">
                        <a:effectLst/>
                        <a:latin typeface="Calibri"/>
                        <a:ea typeface="Calibri"/>
                        <a:cs typeface="Times New Roman"/>
                      </a:endParaRPr>
                    </a:p>
                  </a:txBody>
                  <a:tcPr marL="43313" marR="43313" marT="0" marB="0" anchor="ctr"/>
                </a:tc>
                <a:tc>
                  <a:txBody>
                    <a:bodyPr/>
                    <a:lstStyle/>
                    <a:p>
                      <a:pPr>
                        <a:lnSpc>
                          <a:spcPct val="107000"/>
                        </a:lnSpc>
                        <a:spcAft>
                          <a:spcPts val="0"/>
                        </a:spcAft>
                      </a:pPr>
                      <a:r>
                        <a:rPr lang="uk-UA" sz="900">
                          <a:effectLst/>
                        </a:rPr>
                        <a:t>Міжнародна організація з міграції (МОМ)</a:t>
                      </a:r>
                      <a:endParaRPr lang="ru-RU" sz="700">
                        <a:effectLst/>
                        <a:latin typeface="Calibri"/>
                        <a:ea typeface="Calibri"/>
                        <a:cs typeface="Times New Roman"/>
                      </a:endParaRPr>
                    </a:p>
                  </a:txBody>
                  <a:tcPr marL="43313" marR="43313" marT="0" marB="0" anchor="b"/>
                </a:tc>
              </a:tr>
              <a:tr h="532605">
                <a:tc>
                  <a:txBody>
                    <a:bodyPr/>
                    <a:lstStyle/>
                    <a:p>
                      <a:pPr>
                        <a:lnSpc>
                          <a:spcPct val="107000"/>
                        </a:lnSpc>
                        <a:spcAft>
                          <a:spcPts val="0"/>
                        </a:spcAft>
                      </a:pPr>
                      <a:r>
                        <a:rPr lang="uk-UA" sz="900">
                          <a:effectLst/>
                        </a:rPr>
                        <a:t>Електротовари,посуд,ковдри,пледи,спальні мішки,сушарки</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uk-UA" sz="900">
                          <a:effectLst/>
                        </a:rPr>
                        <a:t>192,2</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uk-UA" sz="900">
                          <a:effectLst/>
                        </a:rPr>
                        <a:t>Благодійний фонд </a:t>
                      </a:r>
                      <a:r>
                        <a:rPr lang="en-US" sz="900">
                          <a:effectLst/>
                        </a:rPr>
                        <a:t>Terre des Hommes</a:t>
                      </a:r>
                      <a:endParaRPr lang="ru-RU" sz="700">
                        <a:effectLst/>
                        <a:latin typeface="Calibri"/>
                        <a:ea typeface="Calibri"/>
                        <a:cs typeface="Times New Roman"/>
                      </a:endParaRPr>
                    </a:p>
                  </a:txBody>
                  <a:tcPr marL="43313" marR="43313" marT="0" marB="0" anchor="ctr"/>
                </a:tc>
              </a:tr>
              <a:tr h="354057">
                <a:tc>
                  <a:txBody>
                    <a:bodyPr/>
                    <a:lstStyle/>
                    <a:p>
                      <a:pPr algn="ctr">
                        <a:lnSpc>
                          <a:spcPct val="107000"/>
                        </a:lnSpc>
                        <a:spcAft>
                          <a:spcPts val="0"/>
                        </a:spcAft>
                      </a:pPr>
                      <a:r>
                        <a:rPr lang="uk-UA" sz="900">
                          <a:effectLst/>
                        </a:rPr>
                        <a:t>Електротовари,ліжка металеві, будівельні матеріали </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uk-UA" sz="900">
                          <a:effectLst/>
                        </a:rPr>
                        <a:t>81,9</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uk-UA" sz="900">
                          <a:effectLst/>
                        </a:rPr>
                        <a:t>Благодійний фонд Рокада</a:t>
                      </a:r>
                      <a:endParaRPr lang="ru-RU" sz="700">
                        <a:effectLst/>
                        <a:latin typeface="Calibri"/>
                        <a:ea typeface="Calibri"/>
                        <a:cs typeface="Times New Roman"/>
                      </a:endParaRPr>
                    </a:p>
                  </a:txBody>
                  <a:tcPr marL="43313" marR="43313" marT="0" marB="0" anchor="ctr"/>
                </a:tc>
              </a:tr>
              <a:tr h="363413">
                <a:tc>
                  <a:txBody>
                    <a:bodyPr/>
                    <a:lstStyle/>
                    <a:p>
                      <a:pPr algn="ctr">
                        <a:lnSpc>
                          <a:spcPct val="107000"/>
                        </a:lnSpc>
                        <a:spcAft>
                          <a:spcPts val="0"/>
                        </a:spcAft>
                      </a:pPr>
                      <a:r>
                        <a:rPr lang="uk-UA" sz="900">
                          <a:effectLst/>
                        </a:rPr>
                        <a:t>Масляні радіатори та набори для ВПО</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uk-UA" sz="900">
                          <a:effectLst/>
                        </a:rPr>
                        <a:t>144,8</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uk-UA" sz="900">
                          <a:effectLst/>
                        </a:rPr>
                        <a:t>Юнісеф</a:t>
                      </a:r>
                      <a:endParaRPr lang="ru-RU" sz="700">
                        <a:effectLst/>
                        <a:latin typeface="Calibri"/>
                        <a:ea typeface="Calibri"/>
                        <a:cs typeface="Times New Roman"/>
                      </a:endParaRPr>
                    </a:p>
                  </a:txBody>
                  <a:tcPr marL="43313" marR="43313" marT="0" marB="0" anchor="ctr"/>
                </a:tc>
              </a:tr>
              <a:tr h="712790">
                <a:tc>
                  <a:txBody>
                    <a:bodyPr/>
                    <a:lstStyle/>
                    <a:p>
                      <a:pPr>
                        <a:lnSpc>
                          <a:spcPct val="107000"/>
                        </a:lnSpc>
                        <a:spcAft>
                          <a:spcPts val="0"/>
                        </a:spcAft>
                      </a:pPr>
                      <a:r>
                        <a:rPr lang="uk-UA" sz="900">
                          <a:effectLst/>
                        </a:rPr>
                        <a:t>Фотошпалери </a:t>
                      </a:r>
                      <a:endParaRPr lang="ru-RU" sz="700">
                        <a:effectLst/>
                      </a:endParaRPr>
                    </a:p>
                    <a:p>
                      <a:pPr>
                        <a:lnSpc>
                          <a:spcPct val="107000"/>
                        </a:lnSpc>
                        <a:spcAft>
                          <a:spcPts val="0"/>
                        </a:spcAft>
                      </a:pPr>
                      <a:r>
                        <a:rPr lang="uk-UA" sz="900">
                          <a:effectLst/>
                        </a:rPr>
                        <a:t>Тканина для тюль та штор</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uk-UA" sz="900">
                          <a:effectLst/>
                        </a:rPr>
                        <a:t> </a:t>
                      </a:r>
                      <a:endParaRPr lang="ru-RU" sz="700">
                        <a:effectLst/>
                      </a:endParaRPr>
                    </a:p>
                    <a:p>
                      <a:pPr algn="ctr">
                        <a:lnSpc>
                          <a:spcPct val="107000"/>
                        </a:lnSpc>
                        <a:spcAft>
                          <a:spcPts val="0"/>
                        </a:spcAft>
                      </a:pPr>
                      <a:r>
                        <a:rPr lang="uk-UA" sz="900">
                          <a:effectLst/>
                        </a:rPr>
                        <a:t> </a:t>
                      </a:r>
                      <a:endParaRPr lang="ru-RU" sz="700">
                        <a:effectLst/>
                      </a:endParaRPr>
                    </a:p>
                    <a:p>
                      <a:pPr algn="ctr">
                        <a:lnSpc>
                          <a:spcPct val="107000"/>
                        </a:lnSpc>
                        <a:spcAft>
                          <a:spcPts val="0"/>
                        </a:spcAft>
                      </a:pPr>
                      <a:r>
                        <a:rPr lang="uk-UA" sz="900">
                          <a:effectLst/>
                        </a:rPr>
                        <a:t> </a:t>
                      </a:r>
                      <a:endParaRPr lang="ru-RU" sz="700">
                        <a:effectLst/>
                      </a:endParaRPr>
                    </a:p>
                    <a:p>
                      <a:pPr algn="ctr">
                        <a:lnSpc>
                          <a:spcPct val="107000"/>
                        </a:lnSpc>
                        <a:spcAft>
                          <a:spcPts val="0"/>
                        </a:spcAft>
                      </a:pPr>
                      <a:r>
                        <a:rPr lang="uk-UA" sz="900">
                          <a:effectLst/>
                        </a:rPr>
                        <a:t>18,9</a:t>
                      </a:r>
                      <a:endParaRPr lang="ru-RU" sz="700">
                        <a:effectLst/>
                        <a:latin typeface="Calibri"/>
                        <a:ea typeface="Calibri"/>
                        <a:cs typeface="Times New Roman"/>
                      </a:endParaRPr>
                    </a:p>
                  </a:txBody>
                  <a:tcPr marL="43313" marR="43313" marT="0" marB="0" anchor="ctr"/>
                </a:tc>
                <a:tc>
                  <a:txBody>
                    <a:bodyPr/>
                    <a:lstStyle/>
                    <a:p>
                      <a:pPr>
                        <a:lnSpc>
                          <a:spcPct val="107000"/>
                        </a:lnSpc>
                        <a:spcAft>
                          <a:spcPts val="0"/>
                        </a:spcAft>
                      </a:pPr>
                      <a:r>
                        <a:rPr lang="uk-UA" sz="900">
                          <a:effectLst/>
                        </a:rPr>
                        <a:t>БО Благодійний фонд "МіСт""</a:t>
                      </a:r>
                      <a:endParaRPr lang="ru-RU" sz="700">
                        <a:effectLst/>
                        <a:latin typeface="Calibri"/>
                        <a:ea typeface="Calibri"/>
                        <a:cs typeface="Times New Roman"/>
                      </a:endParaRPr>
                    </a:p>
                  </a:txBody>
                  <a:tcPr marL="43313" marR="43313" marT="0" marB="0" anchor="b"/>
                </a:tc>
              </a:tr>
              <a:tr h="457958">
                <a:tc>
                  <a:txBody>
                    <a:bodyPr/>
                    <a:lstStyle/>
                    <a:p>
                      <a:pPr>
                        <a:lnSpc>
                          <a:spcPct val="107000"/>
                        </a:lnSpc>
                        <a:spcAft>
                          <a:spcPts val="0"/>
                        </a:spcAft>
                      </a:pPr>
                      <a:r>
                        <a:rPr lang="uk-UA" sz="900">
                          <a:effectLst/>
                        </a:rPr>
                        <a:t>Електротовари</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uk-UA" sz="900">
                          <a:effectLst/>
                        </a:rPr>
                        <a:t>59,8</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uk-UA" sz="900">
                          <a:effectLst/>
                        </a:rPr>
                        <a:t>БО Медейр</a:t>
                      </a:r>
                      <a:endParaRPr lang="ru-RU" sz="700">
                        <a:effectLst/>
                        <a:latin typeface="Calibri"/>
                        <a:ea typeface="Calibri"/>
                        <a:cs typeface="Times New Roman"/>
                      </a:endParaRPr>
                    </a:p>
                  </a:txBody>
                  <a:tcPr marL="43313" marR="43313" marT="0" marB="0" anchor="ctr"/>
                </a:tc>
              </a:tr>
              <a:tr h="457958">
                <a:tc>
                  <a:txBody>
                    <a:bodyPr/>
                    <a:lstStyle/>
                    <a:p>
                      <a:pPr>
                        <a:lnSpc>
                          <a:spcPct val="107000"/>
                        </a:lnSpc>
                        <a:spcAft>
                          <a:spcPts val="0"/>
                        </a:spcAft>
                      </a:pPr>
                      <a:r>
                        <a:rPr lang="uk-UA" sz="900">
                          <a:effectLst/>
                        </a:rPr>
                        <a:t>Металопластикові вікна та двері</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en-US" sz="900">
                          <a:effectLst/>
                        </a:rPr>
                        <a:t>368.2</a:t>
                      </a:r>
                      <a:endParaRPr lang="ru-RU" sz="700">
                        <a:effectLst/>
                        <a:latin typeface="Calibri"/>
                        <a:ea typeface="Calibri"/>
                        <a:cs typeface="Times New Roman"/>
                      </a:endParaRPr>
                    </a:p>
                  </a:txBody>
                  <a:tcPr marL="43313" marR="43313" marT="0" marB="0" anchor="ctr"/>
                </a:tc>
                <a:tc>
                  <a:txBody>
                    <a:bodyPr/>
                    <a:lstStyle/>
                    <a:p>
                      <a:pPr algn="ctr">
                        <a:lnSpc>
                          <a:spcPct val="107000"/>
                        </a:lnSpc>
                        <a:spcAft>
                          <a:spcPts val="0"/>
                        </a:spcAft>
                      </a:pPr>
                      <a:r>
                        <a:rPr lang="uk-UA" sz="900" dirty="0">
                          <a:effectLst/>
                        </a:rPr>
                        <a:t>Фундація </a:t>
                      </a:r>
                      <a:r>
                        <a:rPr lang="en-US" sz="900" dirty="0">
                          <a:effectLst/>
                        </a:rPr>
                        <a:t>Alight</a:t>
                      </a:r>
                      <a:endParaRPr lang="ru-RU" sz="700" dirty="0">
                        <a:effectLst/>
                        <a:latin typeface="Calibri"/>
                        <a:ea typeface="Calibri"/>
                        <a:cs typeface="Times New Roman"/>
                      </a:endParaRPr>
                    </a:p>
                  </a:txBody>
                  <a:tcPr marL="43313" marR="43313" marT="0" marB="0" anchor="ctr"/>
                </a:tc>
              </a:tr>
            </a:tbl>
          </a:graphicData>
        </a:graphic>
      </p:graphicFrame>
      <p:sp>
        <p:nvSpPr>
          <p:cNvPr id="5" name="Rectangle 1"/>
          <p:cNvSpPr>
            <a:spLocks noChangeArrowheads="1"/>
          </p:cNvSpPr>
          <p:nvPr/>
        </p:nvSpPr>
        <p:spPr bwMode="auto">
          <a:xfrm rot="10800000" flipV="1">
            <a:off x="323527" y="454086"/>
            <a:ext cx="820891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539750" algn="just" defTabSz="914400" rtl="0" eaLnBrk="1" fontAlgn="base" latinLnBrk="0" hangingPunct="1">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Благодійниками надані побутові речі (постільна білизна, одіяло, пледи, матраци тощо), побутова техніка (холодильники, пральні машини, електроплити, </a:t>
            </a:r>
            <a:r>
              <a:rPr kumimoji="0" lang="uk-UA"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електрочайники</a:t>
            </a: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мікрохвильові печі, бойлери, тощо), столовий посуд, меблі кухонні, двері ПВХ. </a:t>
            </a:r>
            <a:endParaRPr kumimoji="0" lang="ru-RU" sz="900" b="0" i="0" u="none" strike="noStrike" cap="none" normalizeH="0" baseline="0" dirty="0" smtClean="0">
              <a:ln>
                <a:noFill/>
              </a:ln>
              <a:solidFill>
                <a:schemeClr val="tx1"/>
              </a:solidFill>
              <a:effectLst/>
              <a:latin typeface="Arial" pitchFamily="34" charset="0"/>
              <a:cs typeface="Arial" pitchFamily="34" charset="0"/>
            </a:endParaRPr>
          </a:p>
          <a:p>
            <a:pPr marL="0" marR="0" lvl="0" indent="539750" algn="just" defTabSz="914400" rtl="0" eaLnBrk="0" fontAlgn="base" latinLnBrk="0" hangingPunct="0">
              <a:lnSpc>
                <a:spcPct val="100000"/>
              </a:lnSpc>
              <a:spcBef>
                <a:spcPct val="0"/>
              </a:spcBef>
              <a:spcAft>
                <a:spcPct val="0"/>
              </a:spcAft>
              <a:buClrTx/>
              <a:buSzTx/>
              <a:buFontTx/>
              <a:buNone/>
              <a:tabLst/>
            </a:pP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Із спеціального фонду з власних надходжень для покращення матеріальної бази та проведення ремонтних робіт у закладі у 2023 році виділено та  використано -    651,9 тис. грн. Також отримано благодійної допомоги на загальну суму  1038,2 </a:t>
            </a:r>
            <a:r>
              <a:rPr kumimoji="0" lang="uk-UA" sz="14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тис.грн</a:t>
            </a:r>
            <a:r>
              <a:rPr kumimoji="0" lang="uk-UA"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t>
            </a:r>
            <a:endParaRPr kumimoji="0" lang="uk-UA"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516542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95536" y="1196752"/>
            <a:ext cx="8568952" cy="4929411"/>
          </a:xfrm>
        </p:spPr>
        <p:txBody>
          <a:bodyPr>
            <a:normAutofit fontScale="25000" lnSpcReduction="20000"/>
          </a:bodyPr>
          <a:lstStyle/>
          <a:p>
            <a:pPr marL="342900" lvl="0" indent="-342900">
              <a:lnSpc>
                <a:spcPct val="115000"/>
              </a:lnSpc>
              <a:spcAft>
                <a:spcPts val="0"/>
              </a:spcAft>
              <a:buFont typeface="+mj-lt"/>
              <a:buAutoNum type="arabicPeriod"/>
            </a:pPr>
            <a:r>
              <a:rPr lang="uk-UA" sz="6400" dirty="0">
                <a:solidFill>
                  <a:schemeClr val="tx1"/>
                </a:solidFill>
                <a:latin typeface="Times New Roman"/>
                <a:ea typeface="Calibri"/>
                <a:cs typeface="Times New Roman"/>
              </a:rPr>
              <a:t>Проведено ремонт фойє </a:t>
            </a:r>
            <a:r>
              <a:rPr lang="uk-UA" sz="6400" dirty="0" smtClean="0">
                <a:solidFill>
                  <a:schemeClr val="tx1"/>
                </a:solidFill>
                <a:latin typeface="Times New Roman"/>
                <a:ea typeface="Calibri"/>
                <a:cs typeface="Times New Roman"/>
              </a:rPr>
              <a:t>гуртожитку</a:t>
            </a:r>
            <a:r>
              <a:rPr lang="ru-RU" sz="6400" dirty="0">
                <a:solidFill>
                  <a:schemeClr val="tx1"/>
                </a:solidFill>
                <a:latin typeface="Times New Roman"/>
                <a:ea typeface="Calibri"/>
                <a:cs typeface="Times New Roman"/>
              </a:rPr>
              <a:t>.</a:t>
            </a:r>
            <a:endParaRPr lang="ru-RU" sz="6400" dirty="0">
              <a:solidFill>
                <a:schemeClr val="tx1"/>
              </a:solidFill>
              <a:latin typeface="Calibri"/>
              <a:ea typeface="Calibri"/>
              <a:cs typeface="Times New Roman"/>
            </a:endParaRPr>
          </a:p>
          <a:p>
            <a:pPr marL="342900" lvl="0" indent="-342900">
              <a:lnSpc>
                <a:spcPct val="115000"/>
              </a:lnSpc>
              <a:spcAft>
                <a:spcPts val="0"/>
              </a:spcAft>
              <a:buFont typeface="+mj-lt"/>
              <a:buAutoNum type="arabicPeriod"/>
            </a:pPr>
            <a:r>
              <a:rPr lang="uk-UA" sz="6400" dirty="0">
                <a:solidFill>
                  <a:schemeClr val="tx1"/>
                </a:solidFill>
                <a:latin typeface="Times New Roman"/>
                <a:ea typeface="Calibri"/>
                <a:cs typeface="Times New Roman"/>
              </a:rPr>
              <a:t>Здійснено перекриття половини </a:t>
            </a:r>
            <a:r>
              <a:rPr lang="uk-UA" sz="6400" dirty="0" smtClean="0">
                <a:solidFill>
                  <a:schemeClr val="tx1"/>
                </a:solidFill>
                <a:latin typeface="Times New Roman"/>
                <a:ea typeface="Calibri"/>
                <a:cs typeface="Times New Roman"/>
              </a:rPr>
              <a:t>гуртожитку.</a:t>
            </a:r>
            <a:endParaRPr lang="ru-RU" sz="6400" dirty="0">
              <a:solidFill>
                <a:schemeClr val="tx1"/>
              </a:solidFill>
              <a:latin typeface="Calibri"/>
              <a:ea typeface="Calibri"/>
              <a:cs typeface="Times New Roman"/>
            </a:endParaRPr>
          </a:p>
          <a:p>
            <a:pPr marL="342900" lvl="0" indent="-342900">
              <a:lnSpc>
                <a:spcPct val="115000"/>
              </a:lnSpc>
              <a:spcAft>
                <a:spcPts val="0"/>
              </a:spcAft>
              <a:buFont typeface="+mj-lt"/>
              <a:buAutoNum type="arabicPeriod"/>
            </a:pPr>
            <a:r>
              <a:rPr lang="uk-UA" sz="6400" dirty="0">
                <a:solidFill>
                  <a:schemeClr val="tx1"/>
                </a:solidFill>
                <a:latin typeface="Times New Roman"/>
                <a:ea typeface="Calibri"/>
                <a:cs typeface="Times New Roman"/>
              </a:rPr>
              <a:t>Проведено капітальний ремонт в душових та туалетних кімнатах гуртожитку.</a:t>
            </a:r>
            <a:endParaRPr lang="ru-RU" sz="6400" dirty="0">
              <a:solidFill>
                <a:schemeClr val="tx1"/>
              </a:solidFill>
              <a:latin typeface="Calibri"/>
              <a:ea typeface="Calibri"/>
              <a:cs typeface="Times New Roman"/>
            </a:endParaRPr>
          </a:p>
          <a:p>
            <a:pPr marL="342900" lvl="0" indent="-342900">
              <a:lnSpc>
                <a:spcPct val="115000"/>
              </a:lnSpc>
              <a:spcAft>
                <a:spcPts val="0"/>
              </a:spcAft>
              <a:buFont typeface="+mj-lt"/>
              <a:buAutoNum type="arabicPeriod"/>
            </a:pPr>
            <a:r>
              <a:rPr lang="uk-UA" sz="6400" dirty="0">
                <a:solidFill>
                  <a:schemeClr val="tx1"/>
                </a:solidFill>
                <a:latin typeface="Times New Roman"/>
                <a:ea typeface="Calibri"/>
                <a:cs typeface="Times New Roman"/>
              </a:rPr>
              <a:t>Проведено заміну електропроводки на другому поверсі  гуртожитку.</a:t>
            </a:r>
            <a:endParaRPr lang="ru-RU" sz="6400" dirty="0">
              <a:solidFill>
                <a:schemeClr val="tx1"/>
              </a:solidFill>
              <a:latin typeface="Calibri"/>
              <a:ea typeface="Calibri"/>
              <a:cs typeface="Times New Roman"/>
            </a:endParaRPr>
          </a:p>
          <a:p>
            <a:pPr marL="342900" lvl="0" indent="-342900">
              <a:lnSpc>
                <a:spcPct val="115000"/>
              </a:lnSpc>
              <a:spcAft>
                <a:spcPts val="0"/>
              </a:spcAft>
              <a:buFont typeface="+mj-lt"/>
              <a:buAutoNum type="arabicPeriod"/>
            </a:pPr>
            <a:r>
              <a:rPr lang="uk-UA" sz="6400" dirty="0">
                <a:solidFill>
                  <a:schemeClr val="tx1"/>
                </a:solidFill>
                <a:latin typeface="Times New Roman"/>
                <a:ea typeface="Calibri"/>
                <a:cs typeface="Times New Roman"/>
              </a:rPr>
              <a:t>Тривають ремонтні роботи у коридорах гуртожитку, а </a:t>
            </a:r>
            <a:r>
              <a:rPr lang="uk-UA" sz="6400" dirty="0" smtClean="0">
                <a:solidFill>
                  <a:schemeClr val="tx1"/>
                </a:solidFill>
                <a:latin typeface="Times New Roman"/>
                <a:ea typeface="Calibri"/>
                <a:cs typeface="Times New Roman"/>
              </a:rPr>
              <a:t>саме, </a:t>
            </a:r>
            <a:r>
              <a:rPr lang="uk-UA" sz="6400" dirty="0">
                <a:solidFill>
                  <a:schemeClr val="tx1"/>
                </a:solidFill>
                <a:latin typeface="Times New Roman"/>
                <a:ea typeface="Calibri"/>
                <a:cs typeface="Times New Roman"/>
              </a:rPr>
              <a:t>заміна підлоги.</a:t>
            </a:r>
            <a:endParaRPr lang="ru-RU" sz="6400" dirty="0">
              <a:solidFill>
                <a:schemeClr val="tx1"/>
              </a:solidFill>
              <a:latin typeface="Calibri"/>
              <a:ea typeface="Calibri"/>
              <a:cs typeface="Times New Roman"/>
            </a:endParaRPr>
          </a:p>
          <a:p>
            <a:pPr marL="342900" lvl="0" indent="-342900">
              <a:lnSpc>
                <a:spcPct val="115000"/>
              </a:lnSpc>
              <a:spcAft>
                <a:spcPts val="0"/>
              </a:spcAft>
              <a:buFont typeface="+mj-lt"/>
              <a:buAutoNum type="arabicPeriod"/>
            </a:pPr>
            <a:r>
              <a:rPr lang="uk-UA" sz="6400" dirty="0">
                <a:solidFill>
                  <a:schemeClr val="tx1"/>
                </a:solidFill>
                <a:latin typeface="Times New Roman"/>
                <a:ea typeface="Calibri"/>
                <a:cs typeface="Times New Roman"/>
              </a:rPr>
              <a:t>Залито </a:t>
            </a:r>
            <a:r>
              <a:rPr lang="uk-UA" sz="6400" dirty="0" smtClean="0">
                <a:solidFill>
                  <a:schemeClr val="tx1"/>
                </a:solidFill>
                <a:latin typeface="Times New Roman"/>
                <a:ea typeface="Calibri"/>
                <a:cs typeface="Times New Roman"/>
              </a:rPr>
              <a:t>бетонну </a:t>
            </a:r>
            <a:r>
              <a:rPr lang="uk-UA" sz="6400" dirty="0" err="1" smtClean="0">
                <a:solidFill>
                  <a:schemeClr val="tx1"/>
                </a:solidFill>
                <a:latin typeface="Times New Roman"/>
                <a:ea typeface="Calibri"/>
                <a:cs typeface="Times New Roman"/>
              </a:rPr>
              <a:t>отмостку</a:t>
            </a:r>
            <a:r>
              <a:rPr lang="uk-UA" sz="6400" dirty="0" smtClean="0">
                <a:solidFill>
                  <a:schemeClr val="tx1"/>
                </a:solidFill>
                <a:latin typeface="Times New Roman"/>
                <a:ea typeface="Calibri"/>
                <a:cs typeface="Times New Roman"/>
              </a:rPr>
              <a:t> </a:t>
            </a:r>
            <a:r>
              <a:rPr lang="uk-UA" sz="6400" dirty="0">
                <a:solidFill>
                  <a:schemeClr val="tx1"/>
                </a:solidFill>
                <a:latin typeface="Times New Roman"/>
                <a:ea typeface="Calibri"/>
                <a:cs typeface="Times New Roman"/>
              </a:rPr>
              <a:t>навколо гуртожитку</a:t>
            </a:r>
            <a:r>
              <a:rPr lang="uk-UA" sz="6400" dirty="0" smtClean="0">
                <a:solidFill>
                  <a:schemeClr val="tx1"/>
                </a:solidFill>
                <a:latin typeface="Times New Roman"/>
                <a:ea typeface="Calibri"/>
                <a:cs typeface="Times New Roman"/>
              </a:rPr>
              <a:t>, навчального </a:t>
            </a:r>
            <a:r>
              <a:rPr lang="uk-UA" sz="6400" dirty="0">
                <a:solidFill>
                  <a:schemeClr val="tx1"/>
                </a:solidFill>
                <a:latin typeface="Times New Roman"/>
                <a:ea typeface="Calibri"/>
                <a:cs typeface="Times New Roman"/>
              </a:rPr>
              <a:t>корпусу та адміністративного корпусу.</a:t>
            </a:r>
            <a:endParaRPr lang="ru-RU" sz="6400" dirty="0">
              <a:solidFill>
                <a:schemeClr val="tx1"/>
              </a:solidFill>
              <a:latin typeface="Calibri"/>
              <a:ea typeface="Calibri"/>
              <a:cs typeface="Times New Roman"/>
            </a:endParaRPr>
          </a:p>
          <a:p>
            <a:pPr marL="342900" lvl="0" indent="-342900">
              <a:lnSpc>
                <a:spcPct val="115000"/>
              </a:lnSpc>
              <a:spcAft>
                <a:spcPts val="0"/>
              </a:spcAft>
              <a:buFont typeface="+mj-lt"/>
              <a:buAutoNum type="arabicPeriod"/>
            </a:pPr>
            <a:r>
              <a:rPr lang="uk-UA" sz="6400" dirty="0" smtClean="0">
                <a:solidFill>
                  <a:schemeClr val="tx1"/>
                </a:solidFill>
                <a:latin typeface="Times New Roman"/>
                <a:ea typeface="Calibri"/>
                <a:cs typeface="Times New Roman"/>
              </a:rPr>
              <a:t>Встановлено плитку </a:t>
            </a:r>
            <a:r>
              <a:rPr lang="uk-UA" sz="6400" dirty="0">
                <a:solidFill>
                  <a:schemeClr val="tx1"/>
                </a:solidFill>
                <a:latin typeface="Times New Roman"/>
                <a:ea typeface="Calibri"/>
                <a:cs typeface="Times New Roman"/>
              </a:rPr>
              <a:t>в туалеті навчального корпусу.</a:t>
            </a:r>
            <a:endParaRPr lang="ru-RU" sz="6400" dirty="0">
              <a:solidFill>
                <a:schemeClr val="tx1"/>
              </a:solidFill>
              <a:latin typeface="Calibri"/>
              <a:ea typeface="Calibri"/>
              <a:cs typeface="Times New Roman"/>
            </a:endParaRPr>
          </a:p>
          <a:p>
            <a:pPr marL="342900" lvl="0" indent="-342900">
              <a:lnSpc>
                <a:spcPct val="115000"/>
              </a:lnSpc>
              <a:spcAft>
                <a:spcPts val="0"/>
              </a:spcAft>
              <a:buFont typeface="+mj-lt"/>
              <a:buAutoNum type="arabicPeriod"/>
            </a:pPr>
            <a:r>
              <a:rPr lang="uk-UA" sz="6400" dirty="0" smtClean="0">
                <a:solidFill>
                  <a:schemeClr val="tx1"/>
                </a:solidFill>
                <a:latin typeface="Times New Roman"/>
                <a:ea typeface="Calibri"/>
                <a:cs typeface="Times New Roman"/>
              </a:rPr>
              <a:t>Замінено вікна </a:t>
            </a:r>
            <a:r>
              <a:rPr lang="uk-UA" sz="6400" dirty="0">
                <a:solidFill>
                  <a:schemeClr val="tx1"/>
                </a:solidFill>
                <a:latin typeface="Times New Roman"/>
                <a:ea typeface="Calibri"/>
                <a:cs typeface="Times New Roman"/>
              </a:rPr>
              <a:t>і </a:t>
            </a:r>
            <a:r>
              <a:rPr lang="uk-UA" sz="6400" dirty="0" smtClean="0">
                <a:solidFill>
                  <a:schemeClr val="tx1"/>
                </a:solidFill>
                <a:latin typeface="Times New Roman"/>
                <a:ea typeface="Calibri"/>
                <a:cs typeface="Times New Roman"/>
              </a:rPr>
              <a:t>двері </a:t>
            </a:r>
            <a:r>
              <a:rPr lang="uk-UA" sz="6400" dirty="0">
                <a:solidFill>
                  <a:schemeClr val="tx1"/>
                </a:solidFill>
                <a:latin typeface="Times New Roman"/>
                <a:ea typeface="Calibri"/>
                <a:cs typeface="Times New Roman"/>
              </a:rPr>
              <a:t>у гуртожитку.</a:t>
            </a:r>
            <a:endParaRPr lang="ru-RU" sz="6400" dirty="0">
              <a:solidFill>
                <a:schemeClr val="tx1"/>
              </a:solidFill>
              <a:latin typeface="Calibri"/>
              <a:ea typeface="Calibri"/>
              <a:cs typeface="Times New Roman"/>
            </a:endParaRPr>
          </a:p>
          <a:p>
            <a:pPr marL="342900" lvl="0" indent="-342900">
              <a:lnSpc>
                <a:spcPct val="115000"/>
              </a:lnSpc>
              <a:spcAft>
                <a:spcPts val="0"/>
              </a:spcAft>
              <a:buFont typeface="+mj-lt"/>
              <a:buAutoNum type="arabicPeriod"/>
            </a:pPr>
            <a:r>
              <a:rPr lang="uk-UA" sz="6400" dirty="0" err="1">
                <a:solidFill>
                  <a:schemeClr val="tx1"/>
                </a:solidFill>
                <a:latin typeface="Times New Roman"/>
                <a:ea typeface="Calibri"/>
                <a:cs typeface="Times New Roman"/>
              </a:rPr>
              <a:t>Облаштовано</a:t>
            </a:r>
            <a:r>
              <a:rPr lang="uk-UA" sz="6400" dirty="0">
                <a:solidFill>
                  <a:schemeClr val="tx1"/>
                </a:solidFill>
                <a:latin typeface="Times New Roman"/>
                <a:ea typeface="Calibri"/>
                <a:cs typeface="Times New Roman"/>
              </a:rPr>
              <a:t> кухню для здобувачів освіти на першому поверсі гуртожитку.</a:t>
            </a:r>
            <a:endParaRPr lang="ru-RU" sz="6400" dirty="0">
              <a:solidFill>
                <a:schemeClr val="tx1"/>
              </a:solidFill>
              <a:latin typeface="Calibri"/>
              <a:ea typeface="Calibri"/>
              <a:cs typeface="Times New Roman"/>
            </a:endParaRPr>
          </a:p>
          <a:p>
            <a:pPr marL="342900" lvl="0" indent="-342900">
              <a:lnSpc>
                <a:spcPct val="115000"/>
              </a:lnSpc>
              <a:spcAft>
                <a:spcPts val="0"/>
              </a:spcAft>
              <a:buFont typeface="+mj-lt"/>
              <a:buAutoNum type="arabicPeriod"/>
            </a:pPr>
            <a:r>
              <a:rPr lang="uk-UA" sz="6400" dirty="0" smtClean="0">
                <a:solidFill>
                  <a:schemeClr val="tx1"/>
                </a:solidFill>
                <a:latin typeface="Times New Roman"/>
                <a:ea typeface="Calibri"/>
                <a:cs typeface="Times New Roman"/>
              </a:rPr>
              <a:t>Замінено </a:t>
            </a:r>
            <a:r>
              <a:rPr lang="uk-UA" sz="6400" dirty="0">
                <a:solidFill>
                  <a:schemeClr val="tx1"/>
                </a:solidFill>
                <a:latin typeface="Times New Roman"/>
                <a:ea typeface="Calibri"/>
                <a:cs typeface="Times New Roman"/>
              </a:rPr>
              <a:t>у навчальному корпусі дерев’яні  двері на металопластикові  (1шт</a:t>
            </a:r>
            <a:r>
              <a:rPr lang="uk-UA" sz="6400" dirty="0" smtClean="0">
                <a:solidFill>
                  <a:schemeClr val="tx1"/>
                </a:solidFill>
                <a:latin typeface="Times New Roman"/>
                <a:ea typeface="Calibri"/>
                <a:cs typeface="Times New Roman"/>
              </a:rPr>
              <a:t>).</a:t>
            </a:r>
            <a:endParaRPr lang="ru-RU" sz="6400" dirty="0">
              <a:solidFill>
                <a:schemeClr val="tx1"/>
              </a:solidFill>
              <a:latin typeface="Calibri"/>
              <a:ea typeface="Calibri"/>
              <a:cs typeface="Times New Roman"/>
            </a:endParaRPr>
          </a:p>
          <a:p>
            <a:pPr marL="342900" lvl="0" indent="-342900">
              <a:lnSpc>
                <a:spcPct val="115000"/>
              </a:lnSpc>
              <a:spcAft>
                <a:spcPts val="0"/>
              </a:spcAft>
              <a:buFont typeface="+mj-lt"/>
              <a:buAutoNum type="arabicPeriod"/>
            </a:pPr>
            <a:r>
              <a:rPr lang="uk-UA" sz="6400" dirty="0" smtClean="0">
                <a:solidFill>
                  <a:schemeClr val="tx1"/>
                </a:solidFill>
                <a:latin typeface="Times New Roman"/>
                <a:ea typeface="Calibri"/>
                <a:cs typeface="Times New Roman"/>
              </a:rPr>
              <a:t>Замінено </a:t>
            </a:r>
            <a:r>
              <a:rPr lang="uk-UA" sz="6400" dirty="0">
                <a:solidFill>
                  <a:schemeClr val="tx1"/>
                </a:solidFill>
                <a:latin typeface="Times New Roman"/>
                <a:ea typeface="Calibri"/>
                <a:cs typeface="Times New Roman"/>
              </a:rPr>
              <a:t>у адміністративному  корпусі дерев’яні  двері на металопластикові  (5шт</a:t>
            </a:r>
            <a:r>
              <a:rPr lang="uk-UA" sz="6400" dirty="0" smtClean="0">
                <a:solidFill>
                  <a:schemeClr val="tx1"/>
                </a:solidFill>
                <a:latin typeface="Times New Roman"/>
                <a:ea typeface="Calibri"/>
                <a:cs typeface="Times New Roman"/>
              </a:rPr>
              <a:t>).</a:t>
            </a:r>
            <a:endParaRPr lang="ru-RU" sz="6400" dirty="0">
              <a:solidFill>
                <a:schemeClr val="tx1"/>
              </a:solidFill>
              <a:latin typeface="Calibri"/>
              <a:ea typeface="Calibri"/>
              <a:cs typeface="Times New Roman"/>
            </a:endParaRPr>
          </a:p>
          <a:p>
            <a:pPr marL="342900" lvl="0" indent="-342900">
              <a:lnSpc>
                <a:spcPct val="115000"/>
              </a:lnSpc>
              <a:spcAft>
                <a:spcPts val="0"/>
              </a:spcAft>
              <a:buFont typeface="+mj-lt"/>
              <a:buAutoNum type="arabicPeriod"/>
            </a:pPr>
            <a:r>
              <a:rPr lang="uk-UA" sz="6400" dirty="0" smtClean="0">
                <a:solidFill>
                  <a:schemeClr val="tx1"/>
                </a:solidFill>
                <a:latin typeface="Times New Roman"/>
                <a:ea typeface="Calibri"/>
                <a:cs typeface="Times New Roman"/>
              </a:rPr>
              <a:t>Замінено  </a:t>
            </a:r>
            <a:r>
              <a:rPr lang="uk-UA" sz="6400" dirty="0">
                <a:solidFill>
                  <a:schemeClr val="tx1"/>
                </a:solidFill>
                <a:latin typeface="Times New Roman"/>
                <a:ea typeface="Calibri"/>
                <a:cs typeface="Times New Roman"/>
              </a:rPr>
              <a:t>у </a:t>
            </a:r>
            <a:r>
              <a:rPr lang="uk-UA" sz="6400" dirty="0" smtClean="0">
                <a:solidFill>
                  <a:schemeClr val="tx1"/>
                </a:solidFill>
                <a:latin typeface="Times New Roman"/>
                <a:ea typeface="Calibri"/>
                <a:cs typeface="Times New Roman"/>
              </a:rPr>
              <a:t>приміщенні виробничих майстерень дерев’яні  </a:t>
            </a:r>
            <a:r>
              <a:rPr lang="uk-UA" sz="6400" dirty="0">
                <a:solidFill>
                  <a:schemeClr val="tx1"/>
                </a:solidFill>
                <a:latin typeface="Times New Roman"/>
                <a:ea typeface="Calibri"/>
                <a:cs typeface="Times New Roman"/>
              </a:rPr>
              <a:t>двері на металопластикові  (3шт</a:t>
            </a:r>
            <a:r>
              <a:rPr lang="uk-UA" sz="6400" dirty="0" smtClean="0">
                <a:solidFill>
                  <a:schemeClr val="tx1"/>
                </a:solidFill>
                <a:latin typeface="Times New Roman"/>
                <a:ea typeface="Calibri"/>
                <a:cs typeface="Times New Roman"/>
              </a:rPr>
              <a:t>).</a:t>
            </a:r>
            <a:endParaRPr lang="ru-RU" sz="6400" dirty="0">
              <a:solidFill>
                <a:schemeClr val="tx1"/>
              </a:solidFill>
              <a:latin typeface="Calibri"/>
              <a:ea typeface="Calibri"/>
              <a:cs typeface="Times New Roman"/>
            </a:endParaRPr>
          </a:p>
          <a:p>
            <a:pPr marL="342900" lvl="0" indent="-342900">
              <a:lnSpc>
                <a:spcPct val="115000"/>
              </a:lnSpc>
              <a:spcAft>
                <a:spcPts val="0"/>
              </a:spcAft>
              <a:buFont typeface="+mj-lt"/>
              <a:buAutoNum type="arabicPeriod"/>
            </a:pPr>
            <a:r>
              <a:rPr lang="uk-UA" sz="6400" dirty="0">
                <a:solidFill>
                  <a:schemeClr val="tx1"/>
                </a:solidFill>
                <a:latin typeface="Times New Roman"/>
                <a:ea typeface="Calibri"/>
                <a:cs typeface="Times New Roman"/>
              </a:rPr>
              <a:t>У котельні проведено ремонт котлів твердопаливних і здійснено заміну 2-х </a:t>
            </a:r>
            <a:endParaRPr lang="uk-UA" sz="6400" dirty="0" smtClean="0">
              <a:solidFill>
                <a:schemeClr val="tx1"/>
              </a:solidFill>
              <a:latin typeface="Times New Roman"/>
              <a:ea typeface="Calibri"/>
              <a:cs typeface="Times New Roman"/>
            </a:endParaRPr>
          </a:p>
          <a:p>
            <a:pPr marL="0" lvl="0" indent="0">
              <a:lnSpc>
                <a:spcPct val="115000"/>
              </a:lnSpc>
              <a:spcAft>
                <a:spcPts val="0"/>
              </a:spcAft>
              <a:buNone/>
            </a:pPr>
            <a:r>
              <a:rPr lang="uk-UA" sz="6400" dirty="0" smtClean="0">
                <a:solidFill>
                  <a:schemeClr val="tx1"/>
                </a:solidFill>
                <a:latin typeface="Times New Roman"/>
                <a:ea typeface="Calibri"/>
                <a:cs typeface="Times New Roman"/>
              </a:rPr>
              <a:t>       </a:t>
            </a:r>
            <a:r>
              <a:rPr lang="uk-UA" sz="6400" dirty="0" err="1" smtClean="0">
                <a:solidFill>
                  <a:schemeClr val="tx1"/>
                </a:solidFill>
                <a:latin typeface="Times New Roman"/>
                <a:ea typeface="Calibri"/>
                <a:cs typeface="Times New Roman"/>
              </a:rPr>
              <a:t>центробіжних</a:t>
            </a:r>
            <a:r>
              <a:rPr lang="uk-UA" sz="6400" dirty="0" smtClean="0">
                <a:solidFill>
                  <a:schemeClr val="tx1"/>
                </a:solidFill>
                <a:latin typeface="Times New Roman"/>
                <a:ea typeface="Calibri"/>
                <a:cs typeface="Times New Roman"/>
              </a:rPr>
              <a:t> </a:t>
            </a:r>
            <a:r>
              <a:rPr lang="uk-UA" sz="6400" dirty="0">
                <a:solidFill>
                  <a:schemeClr val="tx1"/>
                </a:solidFill>
                <a:latin typeface="Times New Roman"/>
                <a:ea typeface="Calibri"/>
                <a:cs typeface="Times New Roman"/>
              </a:rPr>
              <a:t>насосів.</a:t>
            </a:r>
            <a:endParaRPr lang="ru-RU" sz="6400" dirty="0">
              <a:solidFill>
                <a:schemeClr val="tx1"/>
              </a:solidFill>
              <a:latin typeface="Calibri"/>
              <a:ea typeface="Calibri"/>
              <a:cs typeface="Times New Roman"/>
            </a:endParaRPr>
          </a:p>
          <a:p>
            <a:pPr marL="0" lvl="0" indent="0">
              <a:lnSpc>
                <a:spcPct val="115000"/>
              </a:lnSpc>
              <a:spcAft>
                <a:spcPts val="0"/>
              </a:spcAft>
              <a:buNone/>
            </a:pPr>
            <a:r>
              <a:rPr lang="uk-UA" sz="6400" dirty="0" smtClean="0">
                <a:solidFill>
                  <a:schemeClr val="tx1"/>
                </a:solidFill>
                <a:latin typeface="Times New Roman"/>
                <a:ea typeface="Calibri"/>
                <a:cs typeface="Times New Roman"/>
              </a:rPr>
              <a:t>14. У </a:t>
            </a:r>
            <a:r>
              <a:rPr lang="uk-UA" sz="6400" dirty="0">
                <a:solidFill>
                  <a:schemeClr val="tx1"/>
                </a:solidFill>
                <a:latin typeface="Times New Roman"/>
                <a:ea typeface="Calibri"/>
                <a:cs typeface="Times New Roman"/>
              </a:rPr>
              <a:t>зварювальній майстерні проведено штукатурку стін та їх фарбування.</a:t>
            </a:r>
            <a:endParaRPr lang="ru-RU" sz="6400" dirty="0">
              <a:solidFill>
                <a:schemeClr val="tx1"/>
              </a:solidFill>
              <a:latin typeface="Calibri"/>
              <a:ea typeface="Calibri"/>
              <a:cs typeface="Times New Roman"/>
            </a:endParaRPr>
          </a:p>
          <a:p>
            <a:pPr marL="0" lvl="0" indent="0">
              <a:lnSpc>
                <a:spcPct val="115000"/>
              </a:lnSpc>
              <a:spcAft>
                <a:spcPts val="1000"/>
              </a:spcAft>
              <a:buNone/>
            </a:pPr>
            <a:r>
              <a:rPr lang="uk-UA" sz="6400" dirty="0" smtClean="0">
                <a:solidFill>
                  <a:schemeClr val="tx1"/>
                </a:solidFill>
                <a:latin typeface="Times New Roman"/>
                <a:ea typeface="Calibri"/>
                <a:cs typeface="Times New Roman"/>
              </a:rPr>
              <a:t>15</a:t>
            </a:r>
            <a:r>
              <a:rPr lang="uk-UA" sz="6400" dirty="0" smtClean="0">
                <a:latin typeface="Times New Roman"/>
                <a:ea typeface="Calibri"/>
                <a:cs typeface="Times New Roman"/>
              </a:rPr>
              <a:t>. </a:t>
            </a:r>
            <a:r>
              <a:rPr lang="uk-UA" sz="6400" dirty="0" smtClean="0">
                <a:solidFill>
                  <a:schemeClr val="tx1"/>
                </a:solidFill>
                <a:latin typeface="Times New Roman"/>
                <a:ea typeface="Calibri"/>
                <a:cs typeface="Times New Roman"/>
              </a:rPr>
              <a:t>Здійснено </a:t>
            </a:r>
            <a:r>
              <a:rPr lang="uk-UA" sz="6400" dirty="0">
                <a:solidFill>
                  <a:schemeClr val="tx1"/>
                </a:solidFill>
                <a:latin typeface="Times New Roman"/>
                <a:ea typeface="Calibri"/>
                <a:cs typeface="Times New Roman"/>
              </a:rPr>
              <a:t>ремонт у тренажерному залі (штукатурка стін, фарбування стін, стелі та </a:t>
            </a:r>
            <a:r>
              <a:rPr lang="uk-UA" sz="6400" dirty="0" smtClean="0">
                <a:solidFill>
                  <a:schemeClr val="tx1"/>
                </a:solidFill>
                <a:latin typeface="Times New Roman"/>
                <a:ea typeface="Calibri"/>
                <a:cs typeface="Times New Roman"/>
              </a:rPr>
              <a:t>       підлоги).</a:t>
            </a:r>
            <a:endParaRPr lang="ru-RU" sz="6400" dirty="0">
              <a:solidFill>
                <a:schemeClr val="tx1"/>
              </a:solidFill>
              <a:latin typeface="Calibri"/>
              <a:ea typeface="Calibri"/>
              <a:cs typeface="Times New Roman"/>
            </a:endParaRPr>
          </a:p>
          <a:p>
            <a:endParaRPr lang="ru-RU" dirty="0"/>
          </a:p>
        </p:txBody>
      </p:sp>
      <p:sp>
        <p:nvSpPr>
          <p:cNvPr id="3" name="Заголовок 2"/>
          <p:cNvSpPr>
            <a:spLocks noGrp="1"/>
          </p:cNvSpPr>
          <p:nvPr>
            <p:ph type="title"/>
          </p:nvPr>
        </p:nvSpPr>
        <p:spPr/>
        <p:txBody>
          <a:bodyPr>
            <a:normAutofit fontScale="90000"/>
          </a:bodyPr>
          <a:lstStyle/>
          <a:p>
            <a:r>
              <a:rPr lang="uk-UA" sz="27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Впродовж </a:t>
            </a:r>
            <a:r>
              <a:rPr lang="uk-UA" sz="27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2023-2024 </a:t>
            </a:r>
            <a:r>
              <a:rPr lang="uk-UA" sz="27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н.р</a:t>
            </a:r>
            <a:r>
              <a:rPr lang="uk-UA" sz="27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uk-UA" sz="27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у навчальному закладі проведені наступні роботи та заходи </a:t>
            </a:r>
            <a:r>
              <a:rPr lang="ru-RU" dirty="0"/>
              <a:t/>
            </a:r>
            <a:br>
              <a:rPr lang="ru-RU" dirty="0"/>
            </a:br>
            <a:endParaRPr lang="ru-RU" dirty="0"/>
          </a:p>
        </p:txBody>
      </p:sp>
    </p:spTree>
    <p:extLst>
      <p:ext uri="{BB962C8B-B14F-4D97-AF65-F5344CB8AC3E}">
        <p14:creationId xmlns:p14="http://schemas.microsoft.com/office/powerpoint/2010/main" val="205228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normAutofit/>
          </a:bodyPr>
          <a:lstStyle/>
          <a:p>
            <a:r>
              <a:rPr lang="uk-UA"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Ремонт фойє гуртожитку</a:t>
            </a:r>
            <a:endParaRPr lang="ru-RU"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122" name="Picture 2" descr="C:\Users\Адмiн\Desktop\Фото для директора\Новая папка\20240506_205311_mfn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12776"/>
            <a:ext cx="3931929" cy="22117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3" name="Picture 3" descr="C:\Users\Адмiн\Desktop\Фото для директора\Новая папка\20240506_205319_mfn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124744"/>
            <a:ext cx="4139952" cy="23287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C:\Users\Адмiн\Desktop\Фото для директора\Новая папка\20240506_205355_mfn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84984"/>
            <a:ext cx="5212070" cy="293178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5" name="Picture 5" descr="C:\Users\Адмiн\Desktop\Фото для директора\Новая папка\20240506_210247_mfn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32040" y="3647273"/>
            <a:ext cx="3923928" cy="2207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1863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179512" y="0"/>
            <a:ext cx="8280920" cy="1124744"/>
          </a:xfrm>
        </p:spPr>
        <p:txBody>
          <a:bodyPr>
            <a:normAutofit/>
          </a:bodyPr>
          <a:lstStyle/>
          <a:p>
            <a:r>
              <a:rPr lang="uk-UA"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Ремонт та облаштування кухонь у гуртожитку</a:t>
            </a:r>
            <a:endPar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074" name="Picture 2" descr="F:\Фото для директора\20240209_100731_mfn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980728"/>
            <a:ext cx="4055024" cy="2280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5" name="Picture 3" descr="F:\Фото для директора\20240209_100808.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43304" y="980728"/>
            <a:ext cx="4057260" cy="228220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F:\Фото для директора\IMG_20240209_100218_2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3261679"/>
            <a:ext cx="3537073" cy="26528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7" name="Picture 5" descr="F:\Фото для директора\IMG_20240209_100220_56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5989" y="2780928"/>
            <a:ext cx="3360374" cy="25202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0" name="Picture 2" descr="C:\Users\Адмiн\Desktop\Фото для директора\Новая папка\20240506_205609_mfn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1840" y="4729062"/>
            <a:ext cx="3449649" cy="19404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1" name="Picture 3" descr="C:\Users\Адмiн\Desktop\Фото для директора\Новая папка\20240506_205724_mfn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56176" y="5102010"/>
            <a:ext cx="2786629" cy="1567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7242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r>
              <a:rPr lang="uk-U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Ремонт та облаштування санвузлів</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147" name="Picture 3" descr="C:\Users\Адмiн\Desktop\Фото для директора\Новая папка\20240506_2102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412776"/>
            <a:ext cx="5212071" cy="293179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C:\Users\Адмiн\Desktop\Фото для директора\IMG_20240209_100317_668 - копия.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385342"/>
            <a:ext cx="4601633" cy="34512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9" name="Picture 5" descr="C:\Users\Адмiн\Desktop\Фото для директора\IMG_20240209_100544_5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79712" y="3717032"/>
            <a:ext cx="4289804" cy="32173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08096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7544" y="-99392"/>
            <a:ext cx="7920880" cy="1368152"/>
          </a:xfrm>
        </p:spPr>
        <p:txBody>
          <a:bodyPr>
            <a:normAutofit/>
          </a:bodyPr>
          <a:lstStyle/>
          <a:p>
            <a:r>
              <a:rPr lang="uk-UA"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Перекриття частини даху гуртожитку</a:t>
            </a:r>
            <a:endPar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0242" name="Picture 2" descr="F:\Фото для директора\IMG_19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426" y="836712"/>
            <a:ext cx="5100669" cy="3400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C:\Users\Адмiн\Desktop\Фото для директора\Новая папка\20240506_205125_mfn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8853" y="3198708"/>
            <a:ext cx="5657989" cy="31826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7740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539552" y="-99392"/>
            <a:ext cx="7920880" cy="1296144"/>
          </a:xfrm>
        </p:spPr>
        <p:txBody>
          <a:bodyPr>
            <a:normAutofit/>
          </a:bodyPr>
          <a:lstStyle/>
          <a:p>
            <a:r>
              <a:rPr lang="uk-UA"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Монтаж дверей</a:t>
            </a:r>
            <a:endPar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146" name="Picture 2" descr="F:\Фото для директора\IMG_19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196752"/>
            <a:ext cx="3616516" cy="24110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6147" name="Picture 3" descr="F:\Фото для директора\IMG_194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076056" y="836712"/>
            <a:ext cx="3240360" cy="216024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074" name="Picture 2" descr="C:\Users\Адмiн\Desktop\Фото для директора\Новая папка\20240506_20224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37" r="16338" b="4306"/>
          <a:stretch/>
        </p:blipFill>
        <p:spPr bwMode="auto">
          <a:xfrm rot="21269587">
            <a:off x="742076" y="4087176"/>
            <a:ext cx="2984456" cy="1997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5" name="Picture 3" descr="C:\Users\Адмiн\Desktop\Фото для директора\Новая папка\20240506_205526_mfn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2497"/>
          <a:stretch/>
        </p:blipFill>
        <p:spPr bwMode="auto">
          <a:xfrm rot="6020711">
            <a:off x="5527609" y="3244494"/>
            <a:ext cx="3671598" cy="26647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6" name="Picture 4" descr="C:\Users\Адмiн\Desktop\Фото для директора\Новая папка\20240506_205916_mfn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472096">
            <a:off x="2928236" y="3665757"/>
            <a:ext cx="3635896" cy="20451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28434609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251520" y="260648"/>
            <a:ext cx="8568952" cy="1152128"/>
          </a:xfrm>
        </p:spPr>
        <p:txBody>
          <a:bodyPr>
            <a:noAutofit/>
          </a:bodyPr>
          <a:lstStyle/>
          <a:p>
            <a:r>
              <a:rPr lang="uk-UA"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Ремонт та придбання меблів для кабінету заступника директора з НВР</a:t>
            </a:r>
            <a:endPar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9218" name="Picture 2" descr="F:\Фото для директора\IMG_191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56792"/>
            <a:ext cx="4320579" cy="28803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19" name="Picture 3" descr="F:\Фото для директора\IMG_191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2" y="3419976"/>
            <a:ext cx="4968552" cy="33123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3560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07504" y="1412776"/>
            <a:ext cx="8928992" cy="5256584"/>
          </a:xfrm>
        </p:spPr>
        <p:txBody>
          <a:bodyPr>
            <a:noAutofit/>
          </a:bodyPr>
          <a:lstStyle/>
          <a:p>
            <a:r>
              <a:rPr lang="uk-UA" sz="1400" b="1" dirty="0" smtClean="0">
                <a:latin typeface="Bahnschrift Light Condensed" pitchFamily="34" charset="0"/>
              </a:rPr>
              <a:t> </a:t>
            </a:r>
            <a:r>
              <a:rPr lang="uk-UA" sz="1400" b="1" dirty="0">
                <a:latin typeface="Bahnschrift Light Condensed" pitchFamily="34" charset="0"/>
              </a:rPr>
              <a:t>навчальний корпус площею – 2049,4м</a:t>
            </a:r>
            <a:r>
              <a:rPr lang="uk-UA" sz="1400" b="1" baseline="30000" dirty="0">
                <a:latin typeface="Bahnschrift Light Condensed" pitchFamily="34" charset="0"/>
              </a:rPr>
              <a:t>2 </a:t>
            </a:r>
            <a:r>
              <a:rPr lang="uk-UA" sz="1400" b="1" dirty="0">
                <a:latin typeface="Bahnschrift Light Condensed" pitchFamily="34" charset="0"/>
              </a:rPr>
              <a:t>, в якому обладнано відповідними засобами навчання </a:t>
            </a:r>
            <a:r>
              <a:rPr lang="uk-UA" sz="1400" b="1" dirty="0" smtClean="0">
                <a:latin typeface="Bahnschrift Light Condensed" pitchFamily="34" charset="0"/>
              </a:rPr>
              <a:t>16 </a:t>
            </a:r>
            <a:r>
              <a:rPr lang="uk-UA" sz="1400" b="1" dirty="0">
                <a:latin typeface="Bahnschrift Light Condensed" pitchFamily="34" charset="0"/>
              </a:rPr>
              <a:t>навчальних кабінетів; </a:t>
            </a:r>
            <a:endParaRPr lang="ru-RU" sz="1400" b="1" dirty="0">
              <a:latin typeface="Bahnschrift Light Condensed" pitchFamily="34" charset="0"/>
            </a:endParaRPr>
          </a:p>
          <a:p>
            <a:r>
              <a:rPr lang="uk-UA" sz="1400" b="1" dirty="0" smtClean="0">
                <a:latin typeface="Bahnschrift Light Condensed" pitchFamily="34" charset="0"/>
              </a:rPr>
              <a:t> </a:t>
            </a:r>
            <a:r>
              <a:rPr lang="uk-UA" sz="1400" b="1" dirty="0">
                <a:latin typeface="Bahnschrift Light Condensed" pitchFamily="34" charset="0"/>
              </a:rPr>
              <a:t>корпус начально-виробничих майстерень загальною площею 3100м</a:t>
            </a:r>
            <a:r>
              <a:rPr lang="uk-UA" sz="1400" b="1" baseline="30000" dirty="0">
                <a:latin typeface="Bahnschrift Light Condensed" pitchFamily="34" charset="0"/>
              </a:rPr>
              <a:t>2</a:t>
            </a:r>
            <a:r>
              <a:rPr lang="uk-UA" sz="1400" b="1" dirty="0">
                <a:latin typeface="Bahnschrift Light Condensed" pitchFamily="34" charset="0"/>
              </a:rPr>
              <a:t>,  у якому розміщені 4 лабораторії, 10 навчальних майстерень і 1 начальний кабінет; </a:t>
            </a:r>
            <a:endParaRPr lang="ru-RU" sz="1400" b="1" dirty="0">
              <a:latin typeface="Bahnschrift Light Condensed" pitchFamily="34" charset="0"/>
            </a:endParaRPr>
          </a:p>
          <a:p>
            <a:r>
              <a:rPr lang="uk-UA" sz="1400" b="1" dirty="0" smtClean="0">
                <a:latin typeface="Bahnschrift Light Condensed" pitchFamily="34" charset="0"/>
              </a:rPr>
              <a:t> </a:t>
            </a:r>
            <a:r>
              <a:rPr lang="uk-UA" sz="1400" b="1" dirty="0">
                <a:latin typeface="Bahnschrift Light Condensed" pitchFamily="34" charset="0"/>
              </a:rPr>
              <a:t>громадсько-побутовий корпус, загальною площею 3104,4 м</a:t>
            </a:r>
            <a:r>
              <a:rPr lang="uk-UA" sz="1400" b="1" baseline="30000" dirty="0">
                <a:latin typeface="Bahnschrift Light Condensed" pitchFamily="34" charset="0"/>
              </a:rPr>
              <a:t>2</a:t>
            </a:r>
            <a:r>
              <a:rPr lang="uk-UA" sz="1400" b="1" dirty="0">
                <a:latin typeface="Bahnschrift Light Condensed" pitchFamily="34" charset="0"/>
              </a:rPr>
              <a:t>, в якому є: учнівська їдальня на 120 місць; актовий зал – 288м</a:t>
            </a:r>
            <a:r>
              <a:rPr lang="uk-UA" sz="1400" b="1" baseline="30000" dirty="0">
                <a:latin typeface="Bahnschrift Light Condensed" pitchFamily="34" charset="0"/>
              </a:rPr>
              <a:t>2</a:t>
            </a:r>
            <a:r>
              <a:rPr lang="uk-UA" sz="1400" b="1" dirty="0">
                <a:latin typeface="Bahnschrift Light Condensed" pitchFamily="34" charset="0"/>
              </a:rPr>
              <a:t> ; спортивний зал - 288 м</a:t>
            </a:r>
            <a:r>
              <a:rPr lang="uk-UA" sz="1400" b="1" baseline="30000" dirty="0">
                <a:latin typeface="Bahnschrift Light Condensed" pitchFamily="34" charset="0"/>
              </a:rPr>
              <a:t>2</a:t>
            </a:r>
            <a:r>
              <a:rPr lang="uk-UA" sz="1400" b="1" dirty="0">
                <a:latin typeface="Bahnschrift Light Condensed" pitchFamily="34" charset="0"/>
              </a:rPr>
              <a:t>; бібліотека з фондом – </a:t>
            </a:r>
            <a:r>
              <a:rPr lang="uk-UA" sz="1400" b="1" dirty="0" smtClean="0">
                <a:latin typeface="Bahnschrift Light Condensed" pitchFamily="34" charset="0"/>
              </a:rPr>
              <a:t>29730 книг; </a:t>
            </a:r>
            <a:r>
              <a:rPr lang="uk-UA" sz="1400" b="1" dirty="0">
                <a:latin typeface="Bahnschrift Light Condensed" pitchFamily="34" charset="0"/>
              </a:rPr>
              <a:t>читальний зал на 60 місць; кімната для роботи гуртків і секцій, площею 126м</a:t>
            </a:r>
            <a:r>
              <a:rPr lang="uk-UA" sz="1400" b="1" baseline="30000" dirty="0">
                <a:latin typeface="Bahnschrift Light Condensed" pitchFamily="34" charset="0"/>
              </a:rPr>
              <a:t>2</a:t>
            </a:r>
            <a:r>
              <a:rPr lang="uk-UA" sz="1400" b="1" dirty="0">
                <a:latin typeface="Bahnschrift Light Condensed" pitchFamily="34" charset="0"/>
              </a:rPr>
              <a:t>;  1 навчальний кабінет; </a:t>
            </a:r>
            <a:endParaRPr lang="ru-RU" sz="1400" b="1" dirty="0">
              <a:latin typeface="Bahnschrift Light Condensed" pitchFamily="34" charset="0"/>
            </a:endParaRPr>
          </a:p>
          <a:p>
            <a:r>
              <a:rPr lang="uk-UA" sz="1400" b="1" dirty="0">
                <a:latin typeface="Bahnschrift Light Condensed" pitchFamily="34" charset="0"/>
              </a:rPr>
              <a:t>г</a:t>
            </a:r>
            <a:r>
              <a:rPr lang="uk-UA" sz="1400" b="1" dirty="0" smtClean="0">
                <a:latin typeface="Bahnschrift Light Condensed" pitchFamily="34" charset="0"/>
              </a:rPr>
              <a:t>уртожиток </a:t>
            </a:r>
            <a:r>
              <a:rPr lang="uk-UA" sz="1400" b="1" dirty="0">
                <a:latin typeface="Bahnschrift Light Condensed" pitchFamily="34" charset="0"/>
              </a:rPr>
              <a:t>на 360 спальних місць загальною площею 4860,7м</a:t>
            </a:r>
            <a:r>
              <a:rPr lang="uk-UA" sz="1400" b="1" baseline="30000" dirty="0">
                <a:latin typeface="Bahnschrift Light Condensed" pitchFamily="34" charset="0"/>
              </a:rPr>
              <a:t>2  </a:t>
            </a:r>
            <a:r>
              <a:rPr lang="uk-UA" sz="1400" b="1" dirty="0">
                <a:latin typeface="Bahnschrift Light Condensed" pitchFamily="34" charset="0"/>
              </a:rPr>
              <a:t>, у якому обладнано:        медпункт площею </a:t>
            </a:r>
            <a:r>
              <a:rPr lang="uk-UA" sz="1400" b="1" dirty="0" smtClean="0">
                <a:latin typeface="Bahnschrift Light Condensed" pitchFamily="34" charset="0"/>
              </a:rPr>
              <a:t>30м</a:t>
            </a:r>
            <a:r>
              <a:rPr lang="uk-UA" sz="1400" b="1" baseline="30000" dirty="0" smtClean="0">
                <a:latin typeface="Bahnschrift Light Condensed" pitchFamily="34" charset="0"/>
              </a:rPr>
              <a:t>2</a:t>
            </a:r>
            <a:r>
              <a:rPr lang="uk-UA" sz="1400" b="1" dirty="0">
                <a:latin typeface="Bahnschrift Light Condensed" pitchFamily="34" charset="0"/>
              </a:rPr>
              <a:t>,</a:t>
            </a:r>
            <a:r>
              <a:rPr lang="uk-UA" sz="1400" b="1" dirty="0" smtClean="0">
                <a:latin typeface="Bahnschrift Light Condensed" pitchFamily="34" charset="0"/>
              </a:rPr>
              <a:t> 1 навчальний  кабінет, </a:t>
            </a:r>
            <a:r>
              <a:rPr lang="uk-UA" sz="1400" b="1" dirty="0">
                <a:latin typeface="Bahnschrift Light Condensed" pitchFamily="34" charset="0"/>
              </a:rPr>
              <a:t>2 </a:t>
            </a:r>
            <a:r>
              <a:rPr lang="uk-UA" sz="1400" b="1" dirty="0" smtClean="0">
                <a:latin typeface="Bahnschrift Light Condensed" pitchFamily="34" charset="0"/>
              </a:rPr>
              <a:t>лабораторії, </a:t>
            </a:r>
            <a:r>
              <a:rPr lang="uk-UA" sz="1400" b="1" dirty="0">
                <a:latin typeface="Bahnschrift Light Condensed" pitchFamily="34" charset="0"/>
              </a:rPr>
              <a:t>дегустаційний зал;</a:t>
            </a:r>
            <a:endParaRPr lang="ru-RU" sz="1400" b="1" dirty="0">
              <a:latin typeface="Bahnschrift Light Condensed" pitchFamily="34" charset="0"/>
            </a:endParaRPr>
          </a:p>
          <a:p>
            <a:r>
              <a:rPr lang="uk-UA" sz="1400" b="1" dirty="0" smtClean="0">
                <a:latin typeface="Bahnschrift Light Condensed" pitchFamily="34" charset="0"/>
              </a:rPr>
              <a:t>стадіон</a:t>
            </a:r>
            <a:r>
              <a:rPr lang="uk-UA" sz="1400" b="1" dirty="0">
                <a:latin typeface="Bahnschrift Light Condensed" pitchFamily="34" charset="0"/>
              </a:rPr>
              <a:t>, 2 спортивних </a:t>
            </a:r>
            <a:r>
              <a:rPr lang="uk-UA" sz="1400" b="1" dirty="0" smtClean="0">
                <a:latin typeface="Bahnschrift Light Condensed" pitchFamily="34" charset="0"/>
              </a:rPr>
              <a:t>майданчики</a:t>
            </a:r>
            <a:r>
              <a:rPr lang="uk-UA" sz="1400" b="1" dirty="0">
                <a:latin typeface="Bahnschrift Light Condensed" pitchFamily="34" charset="0"/>
              </a:rPr>
              <a:t>;</a:t>
            </a:r>
            <a:endParaRPr lang="uk-UA" sz="1400" b="1" dirty="0" smtClean="0">
              <a:latin typeface="Bahnschrift Light Condensed" pitchFamily="34" charset="0"/>
            </a:endParaRPr>
          </a:p>
          <a:p>
            <a:pPr algn="just">
              <a:spcAft>
                <a:spcPts val="0"/>
              </a:spcAft>
            </a:pPr>
            <a:r>
              <a:rPr lang="uk-UA" sz="1400" b="1" dirty="0">
                <a:latin typeface="Bahnschrift Light Condensed" pitchFamily="34" charset="0"/>
              </a:rPr>
              <a:t>маневровий майданчик для практичного навчання </a:t>
            </a:r>
            <a:r>
              <a:rPr lang="uk-UA" sz="1400" b="1" dirty="0" smtClean="0">
                <a:latin typeface="Bahnschrift Light Condensed" pitchFamily="34" charset="0"/>
                <a:ea typeface="Times New Roman"/>
              </a:rPr>
              <a:t>водінню </a:t>
            </a:r>
            <a:r>
              <a:rPr lang="uk-UA" sz="1400" b="1" dirty="0">
                <a:latin typeface="Bahnschrift Light Condensed" pitchFamily="34" charset="0"/>
                <a:ea typeface="Times New Roman"/>
              </a:rPr>
              <a:t>тракторів і автомобілів площею 720м</a:t>
            </a:r>
            <a:r>
              <a:rPr lang="uk-UA" sz="1400" b="1" baseline="30000" dirty="0">
                <a:latin typeface="Bahnschrift Light Condensed" pitchFamily="34" charset="0"/>
                <a:ea typeface="Times New Roman"/>
              </a:rPr>
              <a:t>2</a:t>
            </a:r>
            <a:r>
              <a:rPr lang="uk-UA" sz="1400" b="1" dirty="0">
                <a:latin typeface="Bahnschrift Light Condensed" pitchFamily="34" charset="0"/>
                <a:ea typeface="Times New Roman"/>
              </a:rPr>
              <a:t>, навчальне господарство (площа 195га.) Наявний машино-тракторний парк забезпечує виконання вимог навчальних планів і програм та нараховує </a:t>
            </a:r>
            <a:r>
              <a:rPr lang="uk-UA" sz="1400" b="1" dirty="0" smtClean="0">
                <a:latin typeface="Bahnschrift Light Condensed" pitchFamily="34" charset="0"/>
                <a:ea typeface="Times New Roman"/>
              </a:rPr>
              <a:t>10 тракторів, 7 </a:t>
            </a:r>
            <a:r>
              <a:rPr lang="uk-UA" sz="1400" b="1" dirty="0">
                <a:latin typeface="Bahnschrift Light Condensed" pitchFamily="34" charset="0"/>
                <a:ea typeface="Times New Roman"/>
              </a:rPr>
              <a:t>автомобілів </a:t>
            </a:r>
            <a:r>
              <a:rPr lang="uk-UA" sz="1400" b="1" dirty="0" smtClean="0">
                <a:latin typeface="Bahnschrift Light Condensed" pitchFamily="34" charset="0"/>
                <a:ea typeface="Times New Roman"/>
              </a:rPr>
              <a:t>(</a:t>
            </a:r>
            <a:r>
              <a:rPr lang="uk-UA" sz="1400" b="1" dirty="0">
                <a:latin typeface="Bahnschrift Light Condensed" pitchFamily="34" charset="0"/>
                <a:ea typeface="Times New Roman"/>
              </a:rPr>
              <a:t>5</a:t>
            </a:r>
            <a:r>
              <a:rPr lang="uk-UA" sz="1400" b="1" dirty="0" smtClean="0">
                <a:latin typeface="Bahnschrift Light Condensed" pitchFamily="34" charset="0"/>
                <a:ea typeface="Times New Roman"/>
              </a:rPr>
              <a:t> </a:t>
            </a:r>
            <a:r>
              <a:rPr lang="uk-UA" sz="1400" b="1" dirty="0">
                <a:latin typeface="Bahnschrift Light Condensed" pitchFamily="34" charset="0"/>
                <a:ea typeface="Times New Roman"/>
              </a:rPr>
              <a:t>вантажних, </a:t>
            </a:r>
            <a:r>
              <a:rPr lang="uk-UA" sz="1400" b="1" dirty="0" smtClean="0">
                <a:latin typeface="Bahnschrift Light Condensed" pitchFamily="34" charset="0"/>
                <a:ea typeface="Times New Roman"/>
              </a:rPr>
              <a:t>2 </a:t>
            </a:r>
            <a:r>
              <a:rPr lang="uk-UA" sz="1400" b="1" dirty="0">
                <a:latin typeface="Bahnschrift Light Condensed" pitchFamily="34" charset="0"/>
                <a:ea typeface="Times New Roman"/>
              </a:rPr>
              <a:t>- легкових), 18 комбайнів, 125 одиниць сільськогосподарських машин та знарядь.</a:t>
            </a:r>
            <a:endParaRPr lang="ru-RU" sz="1400" b="1" dirty="0">
              <a:latin typeface="Bahnschrift Light Condensed" pitchFamily="34" charset="0"/>
              <a:ea typeface="Times New Roman"/>
            </a:endParaRPr>
          </a:p>
          <a:p>
            <a:pPr marL="0" indent="0" algn="just">
              <a:lnSpc>
                <a:spcPct val="115000"/>
              </a:lnSpc>
              <a:spcAft>
                <a:spcPts val="0"/>
              </a:spcAft>
              <a:buNone/>
            </a:pPr>
            <a:r>
              <a:rPr lang="uk-UA" sz="1400" b="1" dirty="0">
                <a:latin typeface="Bahnschrift Light Condensed" pitchFamily="34" charset="0"/>
                <a:ea typeface="Calibri"/>
              </a:rPr>
              <a:t>У</a:t>
            </a:r>
            <a:r>
              <a:rPr lang="uk-UA" sz="1400" b="1" dirty="0" smtClean="0">
                <a:latin typeface="Bahnschrift Light Condensed" pitchFamily="34" charset="0"/>
                <a:ea typeface="Calibri"/>
              </a:rPr>
              <a:t> </a:t>
            </a:r>
            <a:r>
              <a:rPr lang="uk-UA" sz="1400" b="1" dirty="0">
                <a:latin typeface="Bahnschrift Light Condensed" pitchFamily="34" charset="0"/>
                <a:ea typeface="Calibri"/>
              </a:rPr>
              <a:t>структуру навчального закладу входять:</a:t>
            </a:r>
            <a:endParaRPr lang="ru-RU" sz="1400" b="1" dirty="0">
              <a:latin typeface="Bahnschrift Light Condensed" pitchFamily="34" charset="0"/>
              <a:ea typeface="Times New Roman"/>
            </a:endParaRPr>
          </a:p>
          <a:p>
            <a:pPr algn="just">
              <a:lnSpc>
                <a:spcPct val="115000"/>
              </a:lnSpc>
              <a:spcAft>
                <a:spcPts val="0"/>
              </a:spcAft>
            </a:pPr>
            <a:r>
              <a:rPr lang="uk-UA" sz="1400" b="1" dirty="0">
                <a:latin typeface="Bahnschrift Light Condensed" pitchFamily="34" charset="0"/>
                <a:ea typeface="Calibri"/>
              </a:rPr>
              <a:t> начально-виробниче приміщення площею 832м</a:t>
            </a:r>
            <a:r>
              <a:rPr lang="uk-UA" sz="1400" b="1" baseline="30000" dirty="0">
                <a:latin typeface="Bahnschrift Light Condensed" pitchFamily="34" charset="0"/>
                <a:ea typeface="Calibri"/>
              </a:rPr>
              <a:t>2</a:t>
            </a:r>
            <a:r>
              <a:rPr lang="uk-UA" sz="1400" b="1" dirty="0">
                <a:latin typeface="Bahnschrift Light Condensed" pitchFamily="34" charset="0"/>
                <a:ea typeface="Calibri"/>
              </a:rPr>
              <a:t> у </a:t>
            </a:r>
            <a:r>
              <a:rPr lang="uk-UA" sz="1400" b="1" dirty="0" err="1" smtClean="0">
                <a:latin typeface="Bahnschrift Light Condensed" pitchFamily="34" charset="0"/>
                <a:ea typeface="Calibri"/>
              </a:rPr>
              <a:t>м.Городку</a:t>
            </a:r>
            <a:r>
              <a:rPr lang="uk-UA" sz="1400" b="1" dirty="0">
                <a:latin typeface="Bahnschrift Light Condensed" pitchFamily="34" charset="0"/>
                <a:ea typeface="Calibri"/>
              </a:rPr>
              <a:t>, яке знаходиться за адресою: </a:t>
            </a:r>
            <a:r>
              <a:rPr lang="uk-UA" sz="1400" b="1" dirty="0" err="1">
                <a:latin typeface="Bahnschrift Light Condensed" pitchFamily="34" charset="0"/>
                <a:ea typeface="Calibri"/>
              </a:rPr>
              <a:t>м.Городок</a:t>
            </a:r>
            <a:r>
              <a:rPr lang="uk-UA" sz="1400" b="1" dirty="0">
                <a:latin typeface="Bahnschrift Light Condensed" pitchFamily="34" charset="0"/>
                <a:ea typeface="Calibri"/>
              </a:rPr>
              <a:t>, вул. Кириченко,16;</a:t>
            </a:r>
            <a:endParaRPr lang="ru-RU" sz="1400" b="1" dirty="0">
              <a:latin typeface="Bahnschrift Light Condensed" pitchFamily="34" charset="0"/>
              <a:ea typeface="Times New Roman"/>
            </a:endParaRPr>
          </a:p>
          <a:p>
            <a:pPr algn="just">
              <a:lnSpc>
                <a:spcPct val="115000"/>
              </a:lnSpc>
              <a:spcAft>
                <a:spcPts val="0"/>
              </a:spcAft>
            </a:pPr>
            <a:r>
              <a:rPr lang="uk-UA" sz="1400" b="1" dirty="0">
                <a:latin typeface="Bahnschrift Light Condensed" pitchFamily="34" charset="0"/>
                <a:ea typeface="Calibri"/>
              </a:rPr>
              <a:t>  орендовані </a:t>
            </a:r>
            <a:r>
              <a:rPr lang="uk-UA" sz="1400" b="1" dirty="0" smtClean="0">
                <a:latin typeface="Bahnschrift Light Condensed" pitchFamily="34" charset="0"/>
                <a:ea typeface="Calibri"/>
              </a:rPr>
              <a:t>приміщення, у </a:t>
            </a:r>
            <a:r>
              <a:rPr lang="uk-UA" sz="1400" b="1" dirty="0">
                <a:latin typeface="Bahnschrift Light Condensed" pitchFamily="34" charset="0"/>
                <a:ea typeface="Calibri"/>
              </a:rPr>
              <a:t>яких розміщено навчально-виробничий корпус площею 236м</a:t>
            </a:r>
            <a:r>
              <a:rPr lang="uk-UA" sz="1400" b="1" baseline="30000" dirty="0">
                <a:latin typeface="Bahnschrift Light Condensed" pitchFamily="34" charset="0"/>
                <a:ea typeface="Calibri"/>
              </a:rPr>
              <a:t>2</a:t>
            </a:r>
            <a:r>
              <a:rPr lang="uk-UA" sz="1400" b="1" dirty="0">
                <a:latin typeface="Bahnschrift Light Condensed" pitchFamily="34" charset="0"/>
                <a:ea typeface="Calibri"/>
              </a:rPr>
              <a:t>  (4 кабінети, 2 майстерні), адреса </a:t>
            </a:r>
            <a:r>
              <a:rPr lang="uk-UA" sz="1400" b="1" dirty="0" err="1">
                <a:latin typeface="Bahnschrift Light Condensed" pitchFamily="34" charset="0"/>
                <a:ea typeface="Calibri"/>
              </a:rPr>
              <a:t>м.Городок</a:t>
            </a:r>
            <a:r>
              <a:rPr lang="uk-UA" sz="1400" b="1" dirty="0">
                <a:latin typeface="Bahnschrift Light Condensed" pitchFamily="34" charset="0"/>
                <a:ea typeface="Calibri"/>
              </a:rPr>
              <a:t>, </a:t>
            </a:r>
            <a:r>
              <a:rPr lang="uk-UA" sz="1400" b="1" dirty="0" err="1" smtClean="0">
                <a:latin typeface="Bahnschrift Light Condensed" pitchFamily="34" charset="0"/>
                <a:ea typeface="Calibri"/>
              </a:rPr>
              <a:t>вул.С</a:t>
            </a:r>
            <a:r>
              <a:rPr lang="uk-UA" sz="1400" b="1" dirty="0" smtClean="0">
                <a:latin typeface="Bahnschrift Light Condensed" pitchFamily="34" charset="0"/>
                <a:ea typeface="Calibri"/>
              </a:rPr>
              <a:t>. </a:t>
            </a:r>
            <a:r>
              <a:rPr lang="uk-UA" sz="1400" b="1" dirty="0" err="1" smtClean="0">
                <a:latin typeface="Bahnschrift Light Condensed" pitchFamily="34" charset="0"/>
                <a:ea typeface="Calibri"/>
              </a:rPr>
              <a:t>Виноградського</a:t>
            </a:r>
            <a:r>
              <a:rPr lang="uk-UA" sz="1400" b="1" dirty="0" smtClean="0">
                <a:latin typeface="Bahnschrift Light Condensed" pitchFamily="34" charset="0"/>
                <a:ea typeface="Calibri"/>
              </a:rPr>
              <a:t>.</a:t>
            </a:r>
          </a:p>
          <a:p>
            <a:pPr algn="just">
              <a:lnSpc>
                <a:spcPct val="115000"/>
              </a:lnSpc>
              <a:spcAft>
                <a:spcPts val="0"/>
              </a:spcAft>
            </a:pPr>
            <a:r>
              <a:rPr lang="uk-UA" sz="1400" b="1" dirty="0" smtClean="0">
                <a:latin typeface="Bahnschrift Light Condensed" pitchFamily="34" charset="0"/>
              </a:rPr>
              <a:t>До </a:t>
            </a:r>
            <a:r>
              <a:rPr lang="uk-UA" sz="1400" b="1" dirty="0">
                <a:latin typeface="Bahnschrift Light Condensed" pitchFamily="34" charset="0"/>
              </a:rPr>
              <a:t>складу ДНЗ «</a:t>
            </a:r>
            <a:r>
              <a:rPr lang="uk-UA" sz="1400" b="1" dirty="0" err="1">
                <a:latin typeface="Bahnschrift Light Condensed" pitchFamily="34" charset="0"/>
              </a:rPr>
              <a:t>Лісоводський</a:t>
            </a:r>
            <a:r>
              <a:rPr lang="uk-UA" sz="1400" b="1" dirty="0">
                <a:latin typeface="Bahnschrift Light Condensed" pitchFamily="34" charset="0"/>
              </a:rPr>
              <a:t> ПАЛ» входить також майновий комплекс у </a:t>
            </a:r>
            <a:r>
              <a:rPr lang="uk-UA" sz="1400" b="1" dirty="0" err="1">
                <a:latin typeface="Bahnschrift Light Condensed" pitchFamily="34" charset="0"/>
              </a:rPr>
              <a:t>с.Кутківці</a:t>
            </a:r>
            <a:r>
              <a:rPr lang="uk-UA" sz="1400" b="1" dirty="0">
                <a:latin typeface="Bahnschrift Light Condensed" pitchFamily="34" charset="0"/>
              </a:rPr>
              <a:t>, який на даний час у навчальному процесі не використовується.</a:t>
            </a:r>
            <a:endParaRPr lang="ru-RU" sz="1400" b="1" dirty="0">
              <a:latin typeface="Bahnschrift Light Condensed" pitchFamily="34" charset="0"/>
            </a:endParaRPr>
          </a:p>
          <a:p>
            <a:pPr algn="just">
              <a:lnSpc>
                <a:spcPct val="115000"/>
              </a:lnSpc>
              <a:spcAft>
                <a:spcPts val="0"/>
              </a:spcAft>
            </a:pPr>
            <a:endParaRPr lang="ru-RU" sz="1400" b="1" dirty="0">
              <a:latin typeface="Bahnschrift Light Condensed" pitchFamily="34" charset="0"/>
              <a:ea typeface="Times New Roman"/>
            </a:endParaRPr>
          </a:p>
          <a:p>
            <a:endParaRPr lang="ru-RU" sz="1400" b="1" dirty="0">
              <a:latin typeface="Bahnschrift Light Condensed" pitchFamily="34" charset="0"/>
            </a:endParaRPr>
          </a:p>
        </p:txBody>
      </p:sp>
      <p:sp>
        <p:nvSpPr>
          <p:cNvPr id="3" name="Заголовок 2"/>
          <p:cNvSpPr>
            <a:spLocks noGrp="1"/>
          </p:cNvSpPr>
          <p:nvPr>
            <p:ph type="title"/>
          </p:nvPr>
        </p:nvSpPr>
        <p:spPr>
          <a:xfrm>
            <a:off x="323528" y="0"/>
            <a:ext cx="8363272" cy="1591056"/>
          </a:xfrm>
        </p:spPr>
        <p:txBody>
          <a:bodyPr>
            <a:normAutofit/>
          </a:bodyPr>
          <a:lstStyle/>
          <a:p>
            <a:r>
              <a:rPr lang="ru-RU" sz="2000" b="1" dirty="0">
                <a:solidFill>
                  <a:srgbClr val="FFFF00"/>
                </a:solidFill>
                <a:latin typeface="Bahnschrift Light Condensed" pitchFamily="34" charset="0"/>
              </a:rPr>
              <a:t>Для </a:t>
            </a:r>
            <a:r>
              <a:rPr lang="ru-RU" sz="2000" b="1" dirty="0" err="1">
                <a:solidFill>
                  <a:srgbClr val="FFFF00"/>
                </a:solidFill>
                <a:latin typeface="Bahnschrift Light Condensed" pitchFamily="34" charset="0"/>
              </a:rPr>
              <a:t>забезпечення</a:t>
            </a:r>
            <a:r>
              <a:rPr lang="ru-RU" sz="2000" b="1" dirty="0">
                <a:solidFill>
                  <a:srgbClr val="FFFF00"/>
                </a:solidFill>
                <a:latin typeface="Bahnschrift Light Condensed" pitchFamily="34" charset="0"/>
              </a:rPr>
              <a:t> </a:t>
            </a:r>
            <a:r>
              <a:rPr lang="ru-RU" sz="2000" b="1" dirty="0" err="1">
                <a:solidFill>
                  <a:srgbClr val="FFFF00"/>
                </a:solidFill>
                <a:latin typeface="Bahnschrift Light Condensed" pitchFamily="34" charset="0"/>
              </a:rPr>
              <a:t>підготовки</a:t>
            </a:r>
            <a:r>
              <a:rPr lang="ru-RU" sz="2000" b="1" dirty="0">
                <a:solidFill>
                  <a:srgbClr val="FFFF00"/>
                </a:solidFill>
                <a:latin typeface="Bahnschrift Light Condensed" pitchFamily="34" charset="0"/>
              </a:rPr>
              <a:t>, </a:t>
            </a:r>
            <a:r>
              <a:rPr lang="ru-RU" sz="2000" b="1" dirty="0" err="1">
                <a:solidFill>
                  <a:srgbClr val="FFFF00"/>
                </a:solidFill>
                <a:latin typeface="Bahnschrift Light Condensed" pitchFamily="34" charset="0"/>
              </a:rPr>
              <a:t>перепідготовки</a:t>
            </a:r>
            <a:r>
              <a:rPr lang="ru-RU" sz="2000" b="1" dirty="0">
                <a:solidFill>
                  <a:srgbClr val="FFFF00"/>
                </a:solidFill>
                <a:latin typeface="Bahnschrift Light Condensed" pitchFamily="34" charset="0"/>
              </a:rPr>
              <a:t> і </a:t>
            </a:r>
            <a:r>
              <a:rPr lang="ru-RU" sz="2000" b="1" dirty="0" err="1">
                <a:solidFill>
                  <a:srgbClr val="FFFF00"/>
                </a:solidFill>
                <a:latin typeface="Bahnschrift Light Condensed" pitchFamily="34" charset="0"/>
              </a:rPr>
              <a:t>підвищення</a:t>
            </a:r>
            <a:r>
              <a:rPr lang="ru-RU" sz="2000" b="1" dirty="0">
                <a:solidFill>
                  <a:srgbClr val="FFFF00"/>
                </a:solidFill>
                <a:latin typeface="Bahnschrift Light Condensed" pitchFamily="34" charset="0"/>
              </a:rPr>
              <a:t> </a:t>
            </a:r>
            <a:r>
              <a:rPr lang="ru-RU" sz="2000" b="1" dirty="0" err="1">
                <a:solidFill>
                  <a:srgbClr val="FFFF00"/>
                </a:solidFill>
                <a:latin typeface="Bahnschrift Light Condensed" pitchFamily="34" charset="0"/>
              </a:rPr>
              <a:t>кваліфікації</a:t>
            </a:r>
            <a:r>
              <a:rPr lang="ru-RU" sz="2000" b="1" dirty="0">
                <a:solidFill>
                  <a:srgbClr val="FFFF00"/>
                </a:solidFill>
                <a:latin typeface="Bahnschrift Light Condensed" pitchFamily="34" charset="0"/>
              </a:rPr>
              <a:t> </a:t>
            </a:r>
            <a:r>
              <a:rPr lang="ru-RU" sz="2000" b="1" dirty="0" err="1">
                <a:solidFill>
                  <a:srgbClr val="FFFF00"/>
                </a:solidFill>
                <a:latin typeface="Bahnschrift Light Condensed" pitchFamily="34" charset="0"/>
              </a:rPr>
              <a:t>здобувачів</a:t>
            </a:r>
            <a:r>
              <a:rPr lang="ru-RU" sz="2000" b="1" dirty="0">
                <a:solidFill>
                  <a:srgbClr val="FFFF00"/>
                </a:solidFill>
                <a:latin typeface="Bahnschrift Light Condensed" pitchFamily="34" charset="0"/>
              </a:rPr>
              <a:t>  </a:t>
            </a:r>
            <a:r>
              <a:rPr lang="ru-RU" sz="2000" b="1" dirty="0" err="1" smtClean="0">
                <a:solidFill>
                  <a:srgbClr val="FFFF00"/>
                </a:solidFill>
                <a:latin typeface="Bahnschrift Light Condensed" pitchFamily="34" charset="0"/>
              </a:rPr>
              <a:t>освіти</a:t>
            </a:r>
            <a:r>
              <a:rPr lang="ru-RU" sz="2000" b="1" dirty="0" smtClean="0">
                <a:solidFill>
                  <a:srgbClr val="FFFF00"/>
                </a:solidFill>
                <a:latin typeface="Bahnschrift Light Condensed" pitchFamily="34" charset="0"/>
              </a:rPr>
              <a:t> </a:t>
            </a:r>
            <a:r>
              <a:rPr lang="ru-RU" sz="2000" b="1" dirty="0" err="1">
                <a:solidFill>
                  <a:srgbClr val="FFFF00"/>
                </a:solidFill>
                <a:latin typeface="Bahnschrift Light Condensed" pitchFamily="34" charset="0"/>
              </a:rPr>
              <a:t>ліцей</a:t>
            </a:r>
            <a:r>
              <a:rPr lang="ru-RU" sz="2000" b="1" dirty="0">
                <a:solidFill>
                  <a:srgbClr val="FFFF00"/>
                </a:solidFill>
                <a:latin typeface="Bahnschrift Light Condensed" pitchFamily="34" charset="0"/>
              </a:rPr>
              <a:t> </a:t>
            </a:r>
            <a:r>
              <a:rPr lang="ru-RU" sz="2000" b="1" dirty="0" err="1">
                <a:solidFill>
                  <a:srgbClr val="FFFF00"/>
                </a:solidFill>
                <a:latin typeface="Bahnschrift Light Condensed" pitchFamily="34" charset="0"/>
              </a:rPr>
              <a:t>має</a:t>
            </a:r>
            <a:r>
              <a:rPr lang="ru-RU" sz="2000" b="1" dirty="0">
                <a:solidFill>
                  <a:srgbClr val="FFFF00"/>
                </a:solidFill>
                <a:latin typeface="Bahnschrift Light Condensed" pitchFamily="34" charset="0"/>
              </a:rPr>
              <a:t> </a:t>
            </a:r>
            <a:r>
              <a:rPr lang="ru-RU" sz="2000" b="1" dirty="0" err="1">
                <a:solidFill>
                  <a:srgbClr val="FFFF00"/>
                </a:solidFill>
                <a:latin typeface="Bahnschrift Light Condensed" pitchFamily="34" charset="0"/>
              </a:rPr>
              <a:t>навчальний</a:t>
            </a:r>
            <a:r>
              <a:rPr lang="ru-RU" sz="2000" b="1" dirty="0">
                <a:solidFill>
                  <a:srgbClr val="FFFF00"/>
                </a:solidFill>
                <a:latin typeface="Bahnschrift Light Condensed" pitchFamily="34" charset="0"/>
              </a:rPr>
              <a:t> комплекс </a:t>
            </a:r>
            <a:r>
              <a:rPr lang="ru-RU" sz="2000" b="1" dirty="0" err="1">
                <a:solidFill>
                  <a:srgbClr val="FFFF00"/>
                </a:solidFill>
                <a:latin typeface="Bahnschrift Light Condensed" pitchFamily="34" charset="0"/>
              </a:rPr>
              <a:t>типової</a:t>
            </a:r>
            <a:r>
              <a:rPr lang="ru-RU" sz="2000" b="1" dirty="0">
                <a:solidFill>
                  <a:srgbClr val="FFFF00"/>
                </a:solidFill>
                <a:latin typeface="Bahnschrift Light Condensed" pitchFamily="34" charset="0"/>
              </a:rPr>
              <a:t> </a:t>
            </a:r>
            <a:r>
              <a:rPr lang="ru-RU" sz="2000" b="1" dirty="0" err="1">
                <a:solidFill>
                  <a:srgbClr val="FFFF00"/>
                </a:solidFill>
                <a:latin typeface="Bahnschrift Light Condensed" pitchFamily="34" charset="0"/>
              </a:rPr>
              <a:t>забудови</a:t>
            </a:r>
            <a:r>
              <a:rPr lang="ru-RU" sz="2000" b="1" dirty="0">
                <a:solidFill>
                  <a:srgbClr val="FFFF00"/>
                </a:solidFill>
                <a:latin typeface="Bahnschrift Light Condensed" pitchFamily="34" charset="0"/>
              </a:rPr>
              <a:t>, до складу </a:t>
            </a:r>
            <a:r>
              <a:rPr lang="ru-RU" sz="2000" b="1" dirty="0" err="1">
                <a:solidFill>
                  <a:srgbClr val="FFFF00"/>
                </a:solidFill>
                <a:latin typeface="Bahnschrift Light Condensed" pitchFamily="34" charset="0"/>
              </a:rPr>
              <a:t>якого</a:t>
            </a:r>
            <a:r>
              <a:rPr lang="ru-RU" sz="2000" b="1" dirty="0">
                <a:solidFill>
                  <a:srgbClr val="FFFF00"/>
                </a:solidFill>
                <a:latin typeface="Bahnschrift Light Condensed" pitchFamily="34" charset="0"/>
              </a:rPr>
              <a:t> </a:t>
            </a:r>
            <a:r>
              <a:rPr lang="ru-RU" sz="2000" b="1" dirty="0" err="1">
                <a:solidFill>
                  <a:srgbClr val="FFFF00"/>
                </a:solidFill>
                <a:latin typeface="Bahnschrift Light Condensed" pitchFamily="34" charset="0"/>
              </a:rPr>
              <a:t>входять</a:t>
            </a:r>
            <a:r>
              <a:rPr lang="ru-RU" sz="2000" b="1" dirty="0">
                <a:solidFill>
                  <a:srgbClr val="FFFF00"/>
                </a:solidFill>
                <a:latin typeface="Bahnschrift Light Condensed" pitchFamily="34" charset="0"/>
              </a:rPr>
              <a:t>: </a:t>
            </a:r>
          </a:p>
        </p:txBody>
      </p:sp>
    </p:spTree>
    <p:extLst>
      <p:ext uri="{BB962C8B-B14F-4D97-AF65-F5344CB8AC3E}">
        <p14:creationId xmlns:p14="http://schemas.microsoft.com/office/powerpoint/2010/main" val="4565825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849760" y="260648"/>
            <a:ext cx="8229600" cy="1252728"/>
          </a:xfrm>
        </p:spPr>
        <p:txBody>
          <a:bodyPr>
            <a:normAutofit fontScale="90000"/>
          </a:bodyPr>
          <a:lstStyle/>
          <a:p>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Натягнення</a:t>
            </a: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стелі</a:t>
            </a: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у читальному </a:t>
            </a:r>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залі</a:t>
            </a: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придбання</a:t>
            </a: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офісного</a:t>
            </a: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столу,50 </a:t>
            </a:r>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стільців,стенду</a:t>
            </a: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a:t>
            </a:r>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розвитку</a:t>
            </a:r>
            <a:r>
              <a:rPr lang="ru-RU"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кар</a:t>
            </a:r>
            <a:r>
              <a:rPr lang="en-US" sz="2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ru-RU" sz="28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єри</a:t>
            </a:r>
            <a:endParaRPr lang="ru-RU"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2050" name="Picture 2" descr="E:\різні фото\бібліотека\20240514_08380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777316"/>
            <a:ext cx="3960440" cy="2227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descr="E:\різні фото\бібліотека\20240514_0840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628800"/>
            <a:ext cx="4025480" cy="22643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E:\різні фото\бібліотека\20240514_0837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005064"/>
            <a:ext cx="4964560" cy="27925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3" name="Picture 5" descr="E:\різні фото\бібліотека\20240514_0840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195320" flipV="1">
            <a:off x="4883264" y="3737773"/>
            <a:ext cx="3559879" cy="26085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06442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338328"/>
            <a:ext cx="8219256" cy="858424"/>
          </a:xfrm>
        </p:spPr>
        <p:txBody>
          <a:bodyPr>
            <a:normAutofit fontScale="90000"/>
          </a:bodyPr>
          <a:lstStyle/>
          <a:p>
            <a:r>
              <a:rPr lang="uk-UA"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Ремонт та облаштування зварювальної майстерні</a:t>
            </a:r>
            <a:endParaRPr lang="ru-RU"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099" name="Picture 3" descr="F:\Фото для директора\IMG_194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95537" y="1244756"/>
            <a:ext cx="3384376" cy="225625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8194" name="Picture 2" descr="C:\Users\Адмiн\Desktop\Фото для директора\IMG_19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3728" y="3284984"/>
            <a:ext cx="4968552" cy="33123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195" name="Picture 3" descr="C:\Users\Адмiн\Desktop\Фото для директора\IMG_195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192935" flipV="1">
            <a:off x="5002695" y="1106422"/>
            <a:ext cx="3964154" cy="264276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0859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uk-UA"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Ремонт фасаду  майстерні</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72816"/>
            <a:ext cx="3951287" cy="263366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4098" name="Picture 2" descr="C:\Users\Адмiн\Desktop\Фото для директора\Новая папка\20240506_2025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1484784"/>
            <a:ext cx="4315705" cy="242758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9" name="Picture 3" descr="C:\Users\Адмiн\Desktop\Фото для директора\Новая папка\20240506_2049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59211" y="3906336"/>
            <a:ext cx="4828028" cy="271576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44169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pPr algn="l"/>
            <a:r>
              <a:rPr lang="uk-UA"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Заливка бетонних </a:t>
            </a:r>
            <a:r>
              <a:rPr lang="uk-UA" sz="3600"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відмосток</a:t>
            </a:r>
            <a:endParaRPr lang="ru-RU"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11266" name="Picture 2" descr="F:\Фото територія\IMG_1231.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79335" y="1484784"/>
            <a:ext cx="3988705" cy="26591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0" name="Picture 2" descr="C:\Users\Адмiн\Desktop\Фото для директора\Новая папка\20240506_202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01085" flipV="1">
            <a:off x="5447691" y="1062390"/>
            <a:ext cx="3808359" cy="232539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C:\Users\Адмiн\Desktop\Фото для директора\Новая папка\20240506_20263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374" y="4261453"/>
            <a:ext cx="3768666" cy="211987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2" name="Picture 4" descr="C:\Users\Адмiн\Desktop\Фото для директора\Новая папка\20240506_205231_mfn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125676">
            <a:off x="3506213" y="2975577"/>
            <a:ext cx="4572000" cy="25717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3" name="Picture 5" descr="C:\Users\Адмiн\Desktop\Фото для директора\Новая папка\20240506_205249_mfn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858397" y="3511316"/>
            <a:ext cx="3965588" cy="23906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0561639">
            <a:off x="3576806" y="4014765"/>
            <a:ext cx="1834110" cy="246115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461906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Autofit/>
          </a:bodyPr>
          <a:lstStyle/>
          <a:p>
            <a:r>
              <a:rPr lang="ru-RU" sz="2400" b="1" dirty="0" smtClean="0">
                <a:ln w="12700">
                  <a:solidFill>
                    <a:schemeClr val="tx2">
                      <a:satMod val="155000"/>
                    </a:schemeClr>
                  </a:solidFill>
                  <a:prstDash val="solid"/>
                </a:ln>
                <a:solidFill>
                  <a:schemeClr val="bg2">
                    <a:tint val="85000"/>
                    <a:satMod val="155000"/>
                  </a:schemeClr>
                </a:solidFill>
                <a:latin typeface="Bahnschrift Light Condensed" pitchFamily="34" charset="0"/>
              </a:rPr>
              <a:t>ДНЗ «</a:t>
            </a:r>
            <a:r>
              <a:rPr lang="ru-RU" sz="2400" b="1" dirty="0" err="1" smtClean="0">
                <a:ln w="12700">
                  <a:solidFill>
                    <a:schemeClr val="tx2">
                      <a:satMod val="155000"/>
                    </a:schemeClr>
                  </a:solidFill>
                  <a:prstDash val="solid"/>
                </a:ln>
                <a:solidFill>
                  <a:schemeClr val="bg2">
                    <a:tint val="85000"/>
                    <a:satMod val="155000"/>
                  </a:schemeClr>
                </a:solidFill>
                <a:latin typeface="Bahnschrift Light Condensed" pitchFamily="34" charset="0"/>
              </a:rPr>
              <a:t>Лісоводський</a:t>
            </a:r>
            <a:r>
              <a:rPr lang="ru-RU" sz="2400" b="1" dirty="0" smtClean="0">
                <a:ln w="12700">
                  <a:solidFill>
                    <a:schemeClr val="tx2">
                      <a:satMod val="155000"/>
                    </a:schemeClr>
                  </a:solidFill>
                  <a:prstDash val="solid"/>
                </a:ln>
                <a:solidFill>
                  <a:schemeClr val="bg2">
                    <a:tint val="85000"/>
                    <a:satMod val="155000"/>
                  </a:schemeClr>
                </a:solidFill>
                <a:latin typeface="Bahnschrift Light Condensed" pitchFamily="34" charset="0"/>
              </a:rPr>
              <a:t> ПАЛ» </a:t>
            </a:r>
            <a:r>
              <a:rPr lang="ru-RU" sz="2400" b="1" dirty="0" err="1" smtClean="0">
                <a:ln w="12700">
                  <a:solidFill>
                    <a:schemeClr val="tx2">
                      <a:satMod val="155000"/>
                    </a:schemeClr>
                  </a:solidFill>
                  <a:prstDash val="solid"/>
                </a:ln>
                <a:solidFill>
                  <a:schemeClr val="bg2">
                    <a:tint val="85000"/>
                    <a:satMod val="155000"/>
                  </a:schemeClr>
                </a:solidFill>
                <a:latin typeface="Bahnschrift Light Condensed" pitchFamily="34" charset="0"/>
              </a:rPr>
              <a:t>здійснює</a:t>
            </a:r>
            <a:r>
              <a:rPr lang="ru-RU" sz="2400" b="1" dirty="0" smtClean="0">
                <a:ln w="12700">
                  <a:solidFill>
                    <a:schemeClr val="tx2">
                      <a:satMod val="155000"/>
                    </a:schemeClr>
                  </a:solidFill>
                  <a:prstDash val="solid"/>
                </a:ln>
                <a:solidFill>
                  <a:schemeClr val="bg2">
                    <a:tint val="85000"/>
                    <a:satMod val="155000"/>
                  </a:schemeClr>
                </a:solidFill>
                <a:latin typeface="Bahnschrift Light Condensed" pitchFamily="34" charset="0"/>
              </a:rPr>
              <a:t> </a:t>
            </a:r>
            <a:r>
              <a:rPr lang="ru-RU" sz="2400" b="1" dirty="0" err="1" smtClean="0">
                <a:ln w="12700">
                  <a:solidFill>
                    <a:schemeClr val="tx2">
                      <a:satMod val="155000"/>
                    </a:schemeClr>
                  </a:solidFill>
                  <a:prstDash val="solid"/>
                </a:ln>
                <a:solidFill>
                  <a:schemeClr val="bg2">
                    <a:tint val="85000"/>
                    <a:satMod val="155000"/>
                  </a:schemeClr>
                </a:solidFill>
                <a:latin typeface="Bahnschrift Light Condensed" pitchFamily="34" charset="0"/>
              </a:rPr>
              <a:t>підготовку</a:t>
            </a:r>
            <a:r>
              <a:rPr lang="ru-RU" sz="2400" b="1" dirty="0" smtClean="0">
                <a:ln w="12700">
                  <a:solidFill>
                    <a:schemeClr val="tx2">
                      <a:satMod val="155000"/>
                    </a:schemeClr>
                  </a:solidFill>
                  <a:prstDash val="solid"/>
                </a:ln>
                <a:solidFill>
                  <a:schemeClr val="bg2">
                    <a:tint val="85000"/>
                    <a:satMod val="155000"/>
                  </a:schemeClr>
                </a:solidFill>
                <a:latin typeface="Bahnschrift Light Condensed" pitchFamily="34" charset="0"/>
              </a:rPr>
              <a:t>  </a:t>
            </a:r>
            <a:r>
              <a:rPr lang="ru-RU" sz="2400" b="1" dirty="0" err="1" smtClean="0">
                <a:ln w="12700">
                  <a:solidFill>
                    <a:schemeClr val="tx2">
                      <a:satMod val="155000"/>
                    </a:schemeClr>
                  </a:solidFill>
                  <a:prstDash val="solid"/>
                </a:ln>
                <a:solidFill>
                  <a:schemeClr val="bg2">
                    <a:tint val="85000"/>
                    <a:satMod val="155000"/>
                  </a:schemeClr>
                </a:solidFill>
                <a:latin typeface="Bahnschrift Light Condensed" pitchFamily="34" charset="0"/>
              </a:rPr>
              <a:t>робітничих</a:t>
            </a:r>
            <a:r>
              <a:rPr lang="ru-RU" sz="2400" b="1" dirty="0" smtClean="0">
                <a:ln w="12700">
                  <a:solidFill>
                    <a:schemeClr val="tx2">
                      <a:satMod val="155000"/>
                    </a:schemeClr>
                  </a:solidFill>
                  <a:prstDash val="solid"/>
                </a:ln>
                <a:solidFill>
                  <a:schemeClr val="bg2">
                    <a:tint val="85000"/>
                    <a:satMod val="155000"/>
                  </a:schemeClr>
                </a:solidFill>
                <a:latin typeface="Bahnschrift Light Condensed" pitchFamily="34" charset="0"/>
              </a:rPr>
              <a:t> </a:t>
            </a:r>
            <a:r>
              <a:rPr lang="ru-RU" sz="2400" b="1" dirty="0" err="1" smtClean="0">
                <a:ln w="12700">
                  <a:solidFill>
                    <a:schemeClr val="tx2">
                      <a:satMod val="155000"/>
                    </a:schemeClr>
                  </a:solidFill>
                  <a:prstDash val="solid"/>
                </a:ln>
                <a:solidFill>
                  <a:schemeClr val="bg2">
                    <a:tint val="85000"/>
                    <a:satMod val="155000"/>
                  </a:schemeClr>
                </a:solidFill>
                <a:latin typeface="Bahnschrift Light Condensed" pitchFamily="34" charset="0"/>
              </a:rPr>
              <a:t>кадрів</a:t>
            </a:r>
            <a:r>
              <a:rPr lang="ru-RU" sz="2400" b="1" dirty="0" smtClean="0">
                <a:ln w="12700">
                  <a:solidFill>
                    <a:schemeClr val="tx2">
                      <a:satMod val="155000"/>
                    </a:schemeClr>
                  </a:solidFill>
                  <a:prstDash val="solid"/>
                </a:ln>
                <a:solidFill>
                  <a:schemeClr val="bg2">
                    <a:tint val="85000"/>
                    <a:satMod val="155000"/>
                  </a:schemeClr>
                </a:solidFill>
                <a:latin typeface="Bahnschrift Light Condensed" pitchFamily="34" charset="0"/>
              </a:rPr>
              <a:t> з таких </a:t>
            </a:r>
            <a:r>
              <a:rPr lang="ru-RU" sz="2400" b="1" dirty="0" err="1" smtClean="0">
                <a:ln w="12700">
                  <a:solidFill>
                    <a:schemeClr val="tx2">
                      <a:satMod val="155000"/>
                    </a:schemeClr>
                  </a:solidFill>
                  <a:prstDash val="solid"/>
                </a:ln>
                <a:solidFill>
                  <a:schemeClr val="bg2">
                    <a:tint val="85000"/>
                    <a:satMod val="155000"/>
                  </a:schemeClr>
                </a:solidFill>
                <a:latin typeface="Bahnschrift Light Condensed" pitchFamily="34" charset="0"/>
              </a:rPr>
              <a:t>професій</a:t>
            </a:r>
            <a:endParaRPr lang="ru-RU" sz="2400" b="1" dirty="0">
              <a:ln w="12700">
                <a:solidFill>
                  <a:schemeClr val="tx2">
                    <a:satMod val="155000"/>
                  </a:schemeClr>
                </a:solidFill>
                <a:prstDash val="solid"/>
              </a:ln>
              <a:solidFill>
                <a:schemeClr val="bg2">
                  <a:tint val="85000"/>
                  <a:satMod val="155000"/>
                </a:schemeClr>
              </a:solidFill>
              <a:latin typeface="Bahnschrift Light Condensed" pitchFamily="34"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824" y="1628800"/>
            <a:ext cx="2395266" cy="1800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E:\різні фото\ковалі\IMG_20230308_102149.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13378" y="1340768"/>
            <a:ext cx="1494854" cy="19931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7" name="Picture 5" descr="E:\різні фото\Колекціі Городок\20240208_102843.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4313"/>
          <a:stretch/>
        </p:blipFill>
        <p:spPr bwMode="auto">
          <a:xfrm>
            <a:off x="6434120" y="1894766"/>
            <a:ext cx="2530367" cy="18805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8" name="Picture 6" descr="E:\різні фото\Конкурс кухар 2023 грудень\20231227_1205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439" y="4485061"/>
            <a:ext cx="3371143" cy="18962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945" y="3496231"/>
            <a:ext cx="2254684" cy="1691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descr="E:\різні фото\Урок Загродського А.в\20231107_095406_mfnr.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57" t="9427" r="1857" b="1415"/>
          <a:stretch/>
        </p:blipFill>
        <p:spPr bwMode="auto">
          <a:xfrm>
            <a:off x="6556343" y="4941168"/>
            <a:ext cx="2472291" cy="18804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rot="10800000" flipH="1" flipV="1">
            <a:off x="6858000" y="3859887"/>
            <a:ext cx="1981876" cy="984885"/>
          </a:xfrm>
          <a:prstGeom prst="rect">
            <a:avLst/>
          </a:prstGeom>
        </p:spPr>
        <p:txBody>
          <a:bodyPr wrap="square">
            <a:spAutoFit/>
          </a:bodyPr>
          <a:lstStyle/>
          <a:p>
            <a:pPr algn="ctr"/>
            <a:r>
              <a:rPr lang="ru-RU" sz="1600" b="1" dirty="0" err="1">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Bahnschrift Light Condensed" pitchFamily="34" charset="0"/>
              </a:rPr>
              <a:t>П</a:t>
            </a:r>
            <a:r>
              <a:rPr lang="ru-RU" sz="1600" b="1" dirty="0" err="1"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Bahnschrift Light Condensed" pitchFamily="34" charset="0"/>
              </a:rPr>
              <a:t>рофесія</a:t>
            </a:r>
            <a:r>
              <a:rPr lang="ru-RU" sz="1600" b="1" dirty="0" smtClean="0">
                <a:solidFill>
                  <a:schemeClr val="accent1">
                    <a:lumMod val="75000"/>
                  </a:schemeClr>
                </a:solidFill>
                <a:latin typeface="Bahnschrift Light Condensed" pitchFamily="34" charset="0"/>
              </a:rPr>
              <a:t>: </a:t>
            </a:r>
          </a:p>
          <a:p>
            <a:pPr algn="ctr"/>
            <a:r>
              <a:rPr lang="ru-RU" sz="1400" b="1" dirty="0" smtClean="0">
                <a:solidFill>
                  <a:schemeClr val="tx2"/>
                </a:solidFill>
                <a:latin typeface="Bahnschrift Light Condensed" pitchFamily="34" charset="0"/>
              </a:rPr>
              <a:t>Штукатур</a:t>
            </a:r>
            <a:r>
              <a:rPr lang="ru-RU" sz="1400" b="1" dirty="0">
                <a:solidFill>
                  <a:schemeClr val="tx2"/>
                </a:solidFill>
                <a:latin typeface="Bahnschrift Light Condensed" pitchFamily="34" charset="0"/>
              </a:rPr>
              <a:t>; </a:t>
            </a:r>
            <a:r>
              <a:rPr lang="ru-RU" sz="1400" b="1" dirty="0" err="1">
                <a:solidFill>
                  <a:schemeClr val="tx2"/>
                </a:solidFill>
                <a:latin typeface="Bahnschrift Light Condensed" pitchFamily="34" charset="0"/>
              </a:rPr>
              <a:t>лицювальник</a:t>
            </a:r>
            <a:r>
              <a:rPr lang="ru-RU" sz="1400" b="1" dirty="0">
                <a:solidFill>
                  <a:schemeClr val="tx2"/>
                </a:solidFill>
                <a:latin typeface="Bahnschrift Light Condensed" pitchFamily="34" charset="0"/>
              </a:rPr>
              <a:t>-плиточник</a:t>
            </a:r>
            <a:endParaRPr lang="ru-RU" sz="1400" dirty="0">
              <a:solidFill>
                <a:schemeClr val="tx2"/>
              </a:solidFill>
              <a:latin typeface="Bahnschrift Light Condensed" pitchFamily="34" charset="0"/>
            </a:endParaRPr>
          </a:p>
        </p:txBody>
      </p:sp>
      <p:sp>
        <p:nvSpPr>
          <p:cNvPr id="5" name="Прямоугольник 4"/>
          <p:cNvSpPr/>
          <p:nvPr/>
        </p:nvSpPr>
        <p:spPr>
          <a:xfrm>
            <a:off x="6820504" y="1340768"/>
            <a:ext cx="2323496" cy="553998"/>
          </a:xfrm>
          <a:prstGeom prst="rect">
            <a:avLst/>
          </a:prstGeom>
        </p:spPr>
        <p:txBody>
          <a:bodyPr wrap="square">
            <a:spAutoFit/>
          </a:bodyPr>
          <a:lstStyle/>
          <a:p>
            <a:pPr algn="ctr"/>
            <a:r>
              <a:rPr lang="ru-RU" sz="1600" b="1" dirty="0" err="1">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Bahnschrift Light Condensed" pitchFamily="34" charset="0"/>
              </a:rPr>
              <a:t>Професія</a:t>
            </a:r>
            <a:r>
              <a:rPr lang="ru-RU" sz="1600" b="1" dirty="0">
                <a:solidFill>
                  <a:schemeClr val="tx2"/>
                </a:solidFill>
                <a:latin typeface="Bahnschrift Light Condensed" pitchFamily="34" charset="0"/>
              </a:rPr>
              <a:t> </a:t>
            </a:r>
            <a:endParaRPr lang="ru-RU" sz="1600" b="1" dirty="0" smtClean="0">
              <a:solidFill>
                <a:schemeClr val="tx2"/>
              </a:solidFill>
              <a:latin typeface="Bahnschrift Light Condensed" pitchFamily="34" charset="0"/>
            </a:endParaRPr>
          </a:p>
          <a:p>
            <a:pPr algn="ctr"/>
            <a:r>
              <a:rPr lang="ru-RU" sz="1400" b="1" dirty="0" err="1" smtClean="0">
                <a:solidFill>
                  <a:schemeClr val="tx2"/>
                </a:solidFill>
                <a:latin typeface="Bahnschrift Light Condensed" pitchFamily="34" charset="0"/>
              </a:rPr>
              <a:t>Кравець</a:t>
            </a:r>
            <a:endParaRPr lang="ru-RU" sz="1400" b="1" dirty="0">
              <a:solidFill>
                <a:schemeClr val="tx2"/>
              </a:solidFill>
              <a:latin typeface="Bahnschrift Light Condensed" pitchFamily="34" charset="0"/>
            </a:endParaRPr>
          </a:p>
        </p:txBody>
      </p:sp>
      <p:sp>
        <p:nvSpPr>
          <p:cNvPr id="6" name="Прямоугольник 5"/>
          <p:cNvSpPr/>
          <p:nvPr/>
        </p:nvSpPr>
        <p:spPr>
          <a:xfrm>
            <a:off x="2467708" y="1798076"/>
            <a:ext cx="2176299" cy="1846659"/>
          </a:xfrm>
          <a:prstGeom prst="rect">
            <a:avLst/>
          </a:prstGeom>
        </p:spPr>
        <p:txBody>
          <a:bodyPr wrap="square">
            <a:spAutoFit/>
          </a:bodyPr>
          <a:lstStyle/>
          <a:p>
            <a:pPr algn="ctr"/>
            <a:r>
              <a:rPr lang="ru-RU" sz="1600" b="1" dirty="0" err="1"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Bahnschrift Light Condensed" pitchFamily="34" charset="0"/>
              </a:rPr>
              <a:t>Професія</a:t>
            </a:r>
            <a:r>
              <a:rPr lang="ru-RU" sz="1600" b="1" dirty="0"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Bahnschrift Light Condensed" pitchFamily="34" charset="0"/>
              </a:rPr>
              <a:t>: </a:t>
            </a:r>
            <a:r>
              <a:rPr lang="ru-RU" sz="1400" b="1" dirty="0" err="1" smtClean="0">
                <a:solidFill>
                  <a:schemeClr val="tx2"/>
                </a:solidFill>
                <a:latin typeface="Bahnschrift Light Condensed" pitchFamily="34" charset="0"/>
              </a:rPr>
              <a:t>Електрозварник</a:t>
            </a:r>
            <a:r>
              <a:rPr lang="ru-RU" sz="1400" b="1" dirty="0" smtClean="0">
                <a:solidFill>
                  <a:schemeClr val="tx2"/>
                </a:solidFill>
                <a:latin typeface="Bahnschrift Light Condensed" pitchFamily="34" charset="0"/>
              </a:rPr>
              <a:t> </a:t>
            </a:r>
            <a:r>
              <a:rPr lang="ru-RU" sz="1400" b="1" dirty="0">
                <a:solidFill>
                  <a:schemeClr val="tx2"/>
                </a:solidFill>
                <a:latin typeface="Bahnschrift Light Condensed" pitchFamily="34" charset="0"/>
              </a:rPr>
              <a:t>ручного </a:t>
            </a:r>
            <a:r>
              <a:rPr lang="ru-RU" sz="1400" b="1" dirty="0" err="1">
                <a:solidFill>
                  <a:schemeClr val="tx2"/>
                </a:solidFill>
                <a:latin typeface="Bahnschrift Light Condensed" pitchFamily="34" charset="0"/>
              </a:rPr>
              <a:t>зварювання</a:t>
            </a:r>
            <a:r>
              <a:rPr lang="ru-RU" sz="1400" b="1" dirty="0">
                <a:solidFill>
                  <a:schemeClr val="tx2"/>
                </a:solidFill>
                <a:latin typeface="Bahnschrift Light Condensed" pitchFamily="34" charset="0"/>
              </a:rPr>
              <a:t>; </a:t>
            </a:r>
            <a:endParaRPr lang="ru-RU" sz="1400" b="1" dirty="0" smtClean="0">
              <a:solidFill>
                <a:schemeClr val="tx2"/>
              </a:solidFill>
              <a:latin typeface="Bahnschrift Light Condensed" pitchFamily="34" charset="0"/>
            </a:endParaRPr>
          </a:p>
          <a:p>
            <a:pPr algn="ctr"/>
            <a:r>
              <a:rPr lang="ru-RU" sz="1400" b="1" dirty="0" err="1" smtClean="0">
                <a:solidFill>
                  <a:schemeClr val="tx2"/>
                </a:solidFill>
                <a:latin typeface="Bahnschrift Light Condensed" pitchFamily="34" charset="0"/>
              </a:rPr>
              <a:t>водій</a:t>
            </a:r>
            <a:r>
              <a:rPr lang="ru-RU" sz="1400" b="1" dirty="0" smtClean="0">
                <a:solidFill>
                  <a:schemeClr val="tx2"/>
                </a:solidFill>
                <a:latin typeface="Bahnschrift Light Condensed" pitchFamily="34" charset="0"/>
              </a:rPr>
              <a:t> </a:t>
            </a:r>
            <a:r>
              <a:rPr lang="ru-RU" sz="1400" b="1" dirty="0" err="1">
                <a:solidFill>
                  <a:schemeClr val="tx2"/>
                </a:solidFill>
                <a:latin typeface="Bahnschrift Light Condensed" pitchFamily="34" charset="0"/>
              </a:rPr>
              <a:t>автотранспортних</a:t>
            </a:r>
            <a:r>
              <a:rPr lang="ru-RU" sz="1400" b="1" dirty="0">
                <a:solidFill>
                  <a:schemeClr val="tx2"/>
                </a:solidFill>
                <a:latin typeface="Bahnschrift Light Condensed" pitchFamily="34" charset="0"/>
              </a:rPr>
              <a:t> </a:t>
            </a:r>
            <a:r>
              <a:rPr lang="ru-RU" sz="1400" b="1" dirty="0" err="1">
                <a:solidFill>
                  <a:schemeClr val="tx2"/>
                </a:solidFill>
                <a:latin typeface="Bahnschrift Light Condensed" pitchFamily="34" charset="0"/>
              </a:rPr>
              <a:t>засобів</a:t>
            </a:r>
            <a:r>
              <a:rPr lang="ru-RU" sz="1400" b="1" dirty="0">
                <a:solidFill>
                  <a:schemeClr val="tx2"/>
                </a:solidFill>
                <a:latin typeface="Bahnschrift Light Condensed" pitchFamily="34" charset="0"/>
              </a:rPr>
              <a:t>, кат</a:t>
            </a:r>
            <a:r>
              <a:rPr lang="ru-RU" sz="1400" b="1" dirty="0" smtClean="0">
                <a:solidFill>
                  <a:schemeClr val="tx2"/>
                </a:solidFill>
                <a:latin typeface="Bahnschrift Light Condensed" pitchFamily="34" charset="0"/>
              </a:rPr>
              <a:t>. С;</a:t>
            </a:r>
          </a:p>
          <a:p>
            <a:pPr algn="ctr"/>
            <a:r>
              <a:rPr lang="ru-RU" sz="1400" b="1" dirty="0" smtClean="0">
                <a:solidFill>
                  <a:schemeClr val="tx2"/>
                </a:solidFill>
                <a:latin typeface="Bahnschrift Light Condensed" pitchFamily="34" charset="0"/>
              </a:rPr>
              <a:t> </a:t>
            </a:r>
            <a:r>
              <a:rPr lang="ru-RU" sz="1400" b="1" dirty="0">
                <a:solidFill>
                  <a:schemeClr val="tx2"/>
                </a:solidFill>
                <a:latin typeface="Bahnschrift Light Condensed" pitchFamily="34" charset="0"/>
              </a:rPr>
              <a:t>коваль ручного </a:t>
            </a:r>
            <a:r>
              <a:rPr lang="ru-RU" sz="1400" b="1" dirty="0" err="1">
                <a:solidFill>
                  <a:schemeClr val="tx2"/>
                </a:solidFill>
                <a:latin typeface="Bahnschrift Light Condensed" pitchFamily="34" charset="0"/>
              </a:rPr>
              <a:t>кування</a:t>
            </a:r>
            <a:endParaRPr lang="ru-RU" sz="1400" b="1" dirty="0">
              <a:solidFill>
                <a:schemeClr val="tx2"/>
              </a:solidFill>
              <a:latin typeface="Bahnschrift Light Condensed" pitchFamily="34" charset="0"/>
            </a:endParaRPr>
          </a:p>
        </p:txBody>
      </p:sp>
      <p:sp>
        <p:nvSpPr>
          <p:cNvPr id="7" name="Прямоугольник 6"/>
          <p:cNvSpPr/>
          <p:nvPr/>
        </p:nvSpPr>
        <p:spPr>
          <a:xfrm rot="10800000" flipV="1">
            <a:off x="4067942" y="5190401"/>
            <a:ext cx="2585727" cy="1631216"/>
          </a:xfrm>
          <a:prstGeom prst="rect">
            <a:avLst/>
          </a:prstGeom>
        </p:spPr>
        <p:txBody>
          <a:bodyPr wrap="square">
            <a:spAutoFit/>
          </a:bodyPr>
          <a:lstStyle/>
          <a:p>
            <a:pPr algn="ctr"/>
            <a:r>
              <a:rPr lang="ru-RU" sz="1600" b="1" dirty="0" err="1"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Bahnschrift Light Condensed" pitchFamily="34" charset="0"/>
              </a:rPr>
              <a:t>Професія</a:t>
            </a:r>
            <a:r>
              <a:rPr lang="ru-RU" sz="1600" b="1" dirty="0"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Bahnschrift Light Condensed" pitchFamily="34" charset="0"/>
              </a:rPr>
              <a:t>:</a:t>
            </a:r>
          </a:p>
          <a:p>
            <a:pPr algn="ctr"/>
            <a:r>
              <a:rPr lang="ru-RU" sz="1400" b="1" dirty="0" smtClean="0">
                <a:solidFill>
                  <a:schemeClr val="tx2"/>
                </a:solidFill>
                <a:latin typeface="Bahnschrift Light Condensed" pitchFamily="34" charset="0"/>
              </a:rPr>
              <a:t>Тракторист-</a:t>
            </a:r>
            <a:r>
              <a:rPr lang="ru-RU" sz="1400" b="1" dirty="0" err="1" smtClean="0">
                <a:solidFill>
                  <a:schemeClr val="tx2"/>
                </a:solidFill>
                <a:latin typeface="Bahnschrift Light Condensed" pitchFamily="34" charset="0"/>
              </a:rPr>
              <a:t>машиніст</a:t>
            </a:r>
            <a:r>
              <a:rPr lang="ru-RU" sz="1400" b="1" dirty="0" smtClean="0">
                <a:solidFill>
                  <a:schemeClr val="tx2"/>
                </a:solidFill>
                <a:latin typeface="Bahnschrift Light Condensed" pitchFamily="34" charset="0"/>
              </a:rPr>
              <a:t> </a:t>
            </a:r>
            <a:r>
              <a:rPr lang="ru-RU" sz="1400" b="1" dirty="0">
                <a:solidFill>
                  <a:schemeClr val="tx2"/>
                </a:solidFill>
                <a:latin typeface="Bahnschrift Light Condensed" pitchFamily="34" charset="0"/>
              </a:rPr>
              <a:t>с/г </a:t>
            </a:r>
            <a:r>
              <a:rPr lang="ru-RU" sz="1400" b="1" dirty="0" err="1">
                <a:solidFill>
                  <a:schemeClr val="tx2"/>
                </a:solidFill>
                <a:latin typeface="Bahnschrift Light Condensed" pitchFamily="34" charset="0"/>
              </a:rPr>
              <a:t>виробництва</a:t>
            </a:r>
            <a:r>
              <a:rPr lang="ru-RU" sz="1400" b="1" dirty="0" smtClean="0">
                <a:solidFill>
                  <a:schemeClr val="tx2"/>
                </a:solidFill>
                <a:latin typeface="Bahnschrift Light Condensed" pitchFamily="34" charset="0"/>
              </a:rPr>
              <a:t>;</a:t>
            </a:r>
          </a:p>
          <a:p>
            <a:pPr algn="ctr"/>
            <a:r>
              <a:rPr lang="ru-RU" sz="1400" b="1" dirty="0" smtClean="0">
                <a:solidFill>
                  <a:schemeClr val="tx2"/>
                </a:solidFill>
                <a:latin typeface="Bahnschrift Light Condensed" pitchFamily="34" charset="0"/>
              </a:rPr>
              <a:t> </a:t>
            </a:r>
            <a:r>
              <a:rPr lang="ru-RU" sz="1400" b="1" dirty="0" err="1">
                <a:solidFill>
                  <a:schemeClr val="tx2"/>
                </a:solidFill>
                <a:latin typeface="Bahnschrift Light Condensed" pitchFamily="34" charset="0"/>
              </a:rPr>
              <a:t>слюсар</a:t>
            </a:r>
            <a:r>
              <a:rPr lang="ru-RU" sz="1400" b="1" dirty="0">
                <a:solidFill>
                  <a:schemeClr val="tx2"/>
                </a:solidFill>
                <a:latin typeface="Bahnschrift Light Condensed" pitchFamily="34" charset="0"/>
              </a:rPr>
              <a:t> з ремонту с/г </a:t>
            </a:r>
            <a:r>
              <a:rPr lang="ru-RU" sz="1400" b="1" dirty="0" err="1">
                <a:solidFill>
                  <a:schemeClr val="tx2"/>
                </a:solidFill>
                <a:latin typeface="Bahnschrift Light Condensed" pitchFamily="34" charset="0"/>
              </a:rPr>
              <a:t>техніки</a:t>
            </a:r>
            <a:r>
              <a:rPr lang="ru-RU" sz="1400" b="1" dirty="0">
                <a:solidFill>
                  <a:schemeClr val="tx2"/>
                </a:solidFill>
                <a:latin typeface="Bahnschrift Light Condensed" pitchFamily="34" charset="0"/>
              </a:rPr>
              <a:t> та </a:t>
            </a:r>
            <a:r>
              <a:rPr lang="ru-RU" sz="1400" b="1" dirty="0" err="1">
                <a:solidFill>
                  <a:schemeClr val="tx2"/>
                </a:solidFill>
                <a:latin typeface="Bahnschrift Light Condensed" pitchFamily="34" charset="0"/>
              </a:rPr>
              <a:t>устаткування</a:t>
            </a:r>
            <a:r>
              <a:rPr lang="ru-RU" sz="1400" b="1" dirty="0">
                <a:solidFill>
                  <a:schemeClr val="tx2"/>
                </a:solidFill>
                <a:latin typeface="Bahnschrift Light Condensed" pitchFamily="34" charset="0"/>
              </a:rPr>
              <a:t>; </a:t>
            </a:r>
            <a:endParaRPr lang="ru-RU" sz="1400" b="1" dirty="0" smtClean="0">
              <a:solidFill>
                <a:schemeClr val="tx2"/>
              </a:solidFill>
              <a:latin typeface="Bahnschrift Light Condensed" pitchFamily="34" charset="0"/>
            </a:endParaRPr>
          </a:p>
          <a:p>
            <a:pPr algn="ctr"/>
            <a:r>
              <a:rPr lang="ru-RU" sz="1400" b="1" dirty="0" err="1" smtClean="0">
                <a:solidFill>
                  <a:schemeClr val="tx2"/>
                </a:solidFill>
                <a:latin typeface="Bahnschrift Light Condensed" pitchFamily="34" charset="0"/>
              </a:rPr>
              <a:t>водій</a:t>
            </a:r>
            <a:r>
              <a:rPr lang="ru-RU" sz="1400" b="1" dirty="0" smtClean="0">
                <a:solidFill>
                  <a:schemeClr val="tx2"/>
                </a:solidFill>
                <a:latin typeface="Bahnschrift Light Condensed" pitchFamily="34" charset="0"/>
              </a:rPr>
              <a:t> </a:t>
            </a:r>
            <a:r>
              <a:rPr lang="ru-RU" sz="1400" b="1" dirty="0" err="1">
                <a:solidFill>
                  <a:schemeClr val="tx2"/>
                </a:solidFill>
                <a:latin typeface="Bahnschrift Light Condensed" pitchFamily="34" charset="0"/>
              </a:rPr>
              <a:t>автотранспортних</a:t>
            </a:r>
            <a:r>
              <a:rPr lang="ru-RU" sz="1400" b="1" dirty="0">
                <a:solidFill>
                  <a:schemeClr val="tx2"/>
                </a:solidFill>
                <a:latin typeface="Bahnschrift Light Condensed" pitchFamily="34" charset="0"/>
              </a:rPr>
              <a:t> </a:t>
            </a:r>
            <a:r>
              <a:rPr lang="ru-RU" sz="1400" b="1" dirty="0" err="1">
                <a:solidFill>
                  <a:schemeClr val="tx2"/>
                </a:solidFill>
                <a:latin typeface="Bahnschrift Light Condensed" pitchFamily="34" charset="0"/>
              </a:rPr>
              <a:t>засобів</a:t>
            </a:r>
            <a:r>
              <a:rPr lang="ru-RU" sz="1400" b="1" dirty="0">
                <a:solidFill>
                  <a:schemeClr val="tx2"/>
                </a:solidFill>
                <a:latin typeface="Bahnschrift Light Condensed" pitchFamily="34" charset="0"/>
              </a:rPr>
              <a:t>, </a:t>
            </a:r>
            <a:r>
              <a:rPr lang="ru-RU" sz="1400" b="1" dirty="0" err="1">
                <a:solidFill>
                  <a:schemeClr val="tx2"/>
                </a:solidFill>
                <a:latin typeface="Bahnschrift Light Condensed" pitchFamily="34" charset="0"/>
              </a:rPr>
              <a:t>кат.С</a:t>
            </a:r>
            <a:endParaRPr lang="ru-RU" sz="1400" b="1" dirty="0">
              <a:solidFill>
                <a:schemeClr val="tx2"/>
              </a:solidFill>
              <a:latin typeface="Bahnschrift Light Condensed" pitchFamily="34" charset="0"/>
            </a:endParaRPr>
          </a:p>
        </p:txBody>
      </p:sp>
      <p:sp>
        <p:nvSpPr>
          <p:cNvPr id="8" name="Прямоугольник 7"/>
          <p:cNvSpPr/>
          <p:nvPr/>
        </p:nvSpPr>
        <p:spPr>
          <a:xfrm>
            <a:off x="323529" y="3429000"/>
            <a:ext cx="3096344" cy="800219"/>
          </a:xfrm>
          <a:prstGeom prst="rect">
            <a:avLst/>
          </a:prstGeom>
        </p:spPr>
        <p:txBody>
          <a:bodyPr wrap="square">
            <a:spAutoFit/>
          </a:bodyPr>
          <a:lstStyle/>
          <a:p>
            <a:pPr algn="ctr"/>
            <a:endParaRPr lang="ru-RU" sz="1600" b="1" dirty="0"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Bahnschrift Light Condensed" pitchFamily="34" charset="0"/>
            </a:endParaRPr>
          </a:p>
          <a:p>
            <a:pPr algn="ctr"/>
            <a:r>
              <a:rPr lang="ru-RU" sz="1600" b="1" dirty="0" err="1"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Bahnschrift Light Condensed" pitchFamily="34" charset="0"/>
              </a:rPr>
              <a:t>Професія</a:t>
            </a:r>
            <a:r>
              <a:rPr lang="ru-RU" sz="1600" b="1" dirty="0" smtClean="0">
                <a:ln w="12700">
                  <a:solidFill>
                    <a:schemeClr val="tx2">
                      <a:satMod val="155000"/>
                    </a:schemeClr>
                  </a:solidFill>
                  <a:prstDash val="solid"/>
                </a:ln>
                <a:solidFill>
                  <a:schemeClr val="accent1">
                    <a:lumMod val="75000"/>
                  </a:schemeClr>
                </a:solidFill>
                <a:effectLst>
                  <a:outerShdw blurRad="41275" dist="20320" dir="1800000" algn="tl" rotWithShape="0">
                    <a:srgbClr val="000000">
                      <a:alpha val="40000"/>
                    </a:srgbClr>
                  </a:outerShdw>
                </a:effectLst>
                <a:latin typeface="Bahnschrift Light Condensed" pitchFamily="34" charset="0"/>
              </a:rPr>
              <a:t>: </a:t>
            </a:r>
          </a:p>
          <a:p>
            <a:pPr algn="ctr"/>
            <a:r>
              <a:rPr lang="ru-RU" sz="1400" b="1" dirty="0" smtClean="0">
                <a:solidFill>
                  <a:schemeClr val="tx2"/>
                </a:solidFill>
                <a:latin typeface="Bahnschrift Light Condensed" pitchFamily="34" charset="0"/>
              </a:rPr>
              <a:t>Кухар</a:t>
            </a:r>
            <a:r>
              <a:rPr lang="ru-RU" sz="1400" b="1" dirty="0">
                <a:solidFill>
                  <a:schemeClr val="tx2"/>
                </a:solidFill>
                <a:latin typeface="Bahnschrift Light Condensed" pitchFamily="34" charset="0"/>
              </a:rPr>
              <a:t>; кондитер</a:t>
            </a:r>
            <a:endParaRPr lang="ru-RU" sz="1400" dirty="0"/>
          </a:p>
        </p:txBody>
      </p:sp>
    </p:spTree>
    <p:extLst>
      <p:ext uri="{BB962C8B-B14F-4D97-AF65-F5344CB8AC3E}">
        <p14:creationId xmlns:p14="http://schemas.microsoft.com/office/powerpoint/2010/main" val="7199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additive="base">
                                        <p:cTn id="2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wipe(down)">
                                      <p:cBhvr>
                                        <p:cTn id="27" dur="500"/>
                                        <p:tgtEl>
                                          <p:spTgt spid="307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 calcmode="lin" valueType="num">
                                      <p:cBhvr additive="base">
                                        <p:cTn id="3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8">
                                            <p:txEl>
                                              <p:pRg st="1" end="1"/>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 calcmode="lin" valueType="num">
                                      <p:cBhvr additive="base">
                                        <p:cTn id="3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78"/>
                                        </p:tgtEl>
                                        <p:attrNameLst>
                                          <p:attrName>style.visibility</p:attrName>
                                        </p:attrNameLst>
                                      </p:cBhvr>
                                      <p:to>
                                        <p:strVal val="visible"/>
                                      </p:to>
                                    </p:set>
                                    <p:animEffect transition="in" filter="wipe(down)">
                                      <p:cBhvr>
                                        <p:cTn id="42" dur="500"/>
                                        <p:tgtEl>
                                          <p:spTgt spid="307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76"/>
                                        </p:tgtEl>
                                        <p:attrNameLst>
                                          <p:attrName>style.visibility</p:attrName>
                                        </p:attrNameLst>
                                      </p:cBhvr>
                                      <p:to>
                                        <p:strVal val="visible"/>
                                      </p:to>
                                    </p:set>
                                    <p:animEffect transition="in" filter="fade">
                                      <p:cBhvr>
                                        <p:cTn id="47" dur="1000"/>
                                        <p:tgtEl>
                                          <p:spTgt spid="3076"/>
                                        </p:tgtEl>
                                      </p:cBhvr>
                                    </p:animEffect>
                                    <p:anim calcmode="lin" valueType="num">
                                      <p:cBhvr>
                                        <p:cTn id="48" dur="1000" fill="hold"/>
                                        <p:tgtEl>
                                          <p:spTgt spid="3076"/>
                                        </p:tgtEl>
                                        <p:attrNameLst>
                                          <p:attrName>ppt_x</p:attrName>
                                        </p:attrNameLst>
                                      </p:cBhvr>
                                      <p:tavLst>
                                        <p:tav tm="0">
                                          <p:val>
                                            <p:strVal val="#ppt_x"/>
                                          </p:val>
                                        </p:tav>
                                        <p:tav tm="100000">
                                          <p:val>
                                            <p:strVal val="#ppt_x"/>
                                          </p:val>
                                        </p:tav>
                                      </p:tavLst>
                                    </p:anim>
                                    <p:anim calcmode="lin" valueType="num">
                                      <p:cBhvr>
                                        <p:cTn id="49"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ppt_x"/>
                                          </p:val>
                                        </p:tav>
                                        <p:tav tm="100000">
                                          <p:val>
                                            <p:strVal val="#ppt_x"/>
                                          </p:val>
                                        </p:tav>
                                      </p:tavLst>
                                    </p:anim>
                                    <p:anim calcmode="lin" valueType="num">
                                      <p:cBhvr additive="base">
                                        <p:cTn id="5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3079"/>
                                        </p:tgtEl>
                                        <p:attrNameLst>
                                          <p:attrName>style.visibility</p:attrName>
                                        </p:attrNameLst>
                                      </p:cBhvr>
                                      <p:to>
                                        <p:strVal val="visible"/>
                                      </p:to>
                                    </p:set>
                                    <p:animEffect transition="in" filter="wipe(down)">
                                      <p:cBhvr>
                                        <p:cTn id="60" dur="500"/>
                                        <p:tgtEl>
                                          <p:spTgt spid="3079"/>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3077"/>
                                        </p:tgtEl>
                                        <p:attrNameLst>
                                          <p:attrName>style.visibility</p:attrName>
                                        </p:attrNameLst>
                                      </p:cBhvr>
                                      <p:to>
                                        <p:strVal val="visible"/>
                                      </p:to>
                                    </p:set>
                                    <p:animEffect transition="in" filter="wipe(down)">
                                      <p:cBhvr>
                                        <p:cTn id="71" dur="500"/>
                                        <p:tgtEl>
                                          <p:spTgt spid="3077"/>
                                        </p:tgtEl>
                                      </p:cBhvr>
                                    </p:animEffect>
                                  </p:childTnLst>
                                </p:cTn>
                              </p:par>
                            </p:childTnLst>
                          </p:cTn>
                        </p:par>
                      </p:childTnLst>
                    </p:cTn>
                  </p:par>
                  <p:par>
                    <p:cTn id="72" fill="hold">
                      <p:stCondLst>
                        <p:cond delay="indefinite"/>
                      </p:stCondLst>
                      <p:childTnLst>
                        <p:par>
                          <p:cTn id="73" fill="hold">
                            <p:stCondLst>
                              <p:cond delay="0"/>
                            </p:stCondLst>
                            <p:childTnLst>
                              <p:par>
                                <p:cTn id="74" presetID="2" presetClass="entr" presetSubtype="4"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additive="base">
                                        <p:cTn id="76" dur="500" fill="hold"/>
                                        <p:tgtEl>
                                          <p:spTgt spid="4"/>
                                        </p:tgtEl>
                                        <p:attrNameLst>
                                          <p:attrName>ppt_x</p:attrName>
                                        </p:attrNameLst>
                                      </p:cBhvr>
                                      <p:tavLst>
                                        <p:tav tm="0">
                                          <p:val>
                                            <p:strVal val="#ppt_x"/>
                                          </p:val>
                                        </p:tav>
                                        <p:tav tm="100000">
                                          <p:val>
                                            <p:strVal val="#ppt_x"/>
                                          </p:val>
                                        </p:tav>
                                      </p:tavLst>
                                    </p:anim>
                                    <p:anim calcmode="lin" valueType="num">
                                      <p:cBhvr additive="base">
                                        <p:cTn id="7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080"/>
                                        </p:tgtEl>
                                        <p:attrNameLst>
                                          <p:attrName>style.visibility</p:attrName>
                                        </p:attrNameLst>
                                      </p:cBhvr>
                                      <p:to>
                                        <p:strVal val="visible"/>
                                      </p:to>
                                    </p:set>
                                    <p:animEffect transition="in" filter="wipe(down)">
                                      <p:cBhvr>
                                        <p:cTn id="82"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95536" y="0"/>
            <a:ext cx="8291264" cy="1340768"/>
          </a:xfrm>
        </p:spPr>
        <p:txBody>
          <a:bodyPr>
            <a:normAutofit/>
          </a:bodyPr>
          <a:lstStyle/>
          <a:p>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t>КОЛО СПІВПРАЦІ</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ndParaRPr>
          </a:p>
        </p:txBody>
      </p:sp>
      <p:sp>
        <p:nvSpPr>
          <p:cNvPr id="4" name="Прямоугольник 3"/>
          <p:cNvSpPr/>
          <p:nvPr/>
        </p:nvSpPr>
        <p:spPr>
          <a:xfrm>
            <a:off x="4067944" y="2564904"/>
            <a:ext cx="1512168" cy="1176219"/>
          </a:xfrm>
          <a:prstGeom prst="rect">
            <a:avLst/>
          </a:prstGeom>
        </p:spPr>
        <p:txBody>
          <a:bodyPr wrap="square">
            <a:spAutoFit/>
          </a:bodyPr>
          <a:lstStyle/>
          <a:p>
            <a:pPr algn="ctr">
              <a:lnSpc>
                <a:spcPct val="115000"/>
              </a:lnSpc>
              <a:spcAft>
                <a:spcPts val="1000"/>
              </a:spcAft>
            </a:pPr>
            <a:endParaRPr lang="ru-RU" dirty="0" smtClean="0">
              <a:latin typeface="Times New Roman"/>
              <a:ea typeface="Calibri"/>
              <a:cs typeface="Times New Roman"/>
            </a:endParaRPr>
          </a:p>
          <a:p>
            <a:pPr algn="ctr">
              <a:lnSpc>
                <a:spcPct val="115000"/>
              </a:lnSpc>
              <a:spcAft>
                <a:spcPts val="1000"/>
              </a:spcAft>
            </a:pPr>
            <a:r>
              <a:rPr lang="ru-RU" b="1" dirty="0" err="1" smtClean="0">
                <a:solidFill>
                  <a:schemeClr val="tx2">
                    <a:lumMod val="75000"/>
                  </a:schemeClr>
                </a:solidFill>
                <a:latin typeface="Bahnschrift Light Condensed" pitchFamily="34" charset="0"/>
                <a:ea typeface="Calibri"/>
                <a:cs typeface="Times New Roman"/>
              </a:rPr>
              <a:t>Благодійні</a:t>
            </a:r>
            <a:r>
              <a:rPr lang="ru-RU" b="1" dirty="0" smtClean="0">
                <a:solidFill>
                  <a:schemeClr val="tx2">
                    <a:lumMod val="75000"/>
                  </a:schemeClr>
                </a:solidFill>
                <a:latin typeface="Bahnschrift Light Condensed" pitchFamily="34" charset="0"/>
                <a:ea typeface="Calibri"/>
                <a:cs typeface="Times New Roman"/>
              </a:rPr>
              <a:t> </a:t>
            </a:r>
            <a:r>
              <a:rPr lang="ru-RU" b="1" dirty="0" err="1">
                <a:solidFill>
                  <a:schemeClr val="tx2">
                    <a:lumMod val="75000"/>
                  </a:schemeClr>
                </a:solidFill>
                <a:latin typeface="Bahnschrift Light Condensed" pitchFamily="34" charset="0"/>
                <a:ea typeface="Calibri"/>
                <a:cs typeface="Times New Roman"/>
              </a:rPr>
              <a:t>фонди</a:t>
            </a:r>
            <a:endParaRPr lang="ru-RU" sz="1400" b="1" dirty="0">
              <a:solidFill>
                <a:schemeClr val="tx2">
                  <a:lumMod val="75000"/>
                </a:schemeClr>
              </a:solidFill>
              <a:effectLst/>
              <a:latin typeface="Bahnschrift Light Condensed" pitchFamily="34" charset="0"/>
              <a:ea typeface="Calibri"/>
              <a:cs typeface="Times New Roman"/>
            </a:endParaRPr>
          </a:p>
        </p:txBody>
      </p:sp>
      <p:sp>
        <p:nvSpPr>
          <p:cNvPr id="5" name="Прямоугольник 4"/>
          <p:cNvSpPr/>
          <p:nvPr/>
        </p:nvSpPr>
        <p:spPr>
          <a:xfrm>
            <a:off x="2267744" y="3244334"/>
            <a:ext cx="1728191" cy="1200329"/>
          </a:xfrm>
          <a:prstGeom prst="rect">
            <a:avLst/>
          </a:prstGeom>
        </p:spPr>
        <p:txBody>
          <a:bodyPr wrap="square">
            <a:spAutoFit/>
          </a:bodyPr>
          <a:lstStyle/>
          <a:p>
            <a:pPr algn="ctr"/>
            <a:endParaRPr lang="ru-RU" b="1" dirty="0" smtClean="0">
              <a:solidFill>
                <a:schemeClr val="tx2">
                  <a:lumMod val="75000"/>
                </a:schemeClr>
              </a:solidFill>
              <a:latin typeface="Bahnschrift Light Condensed" pitchFamily="34" charset="0"/>
            </a:endParaRPr>
          </a:p>
          <a:p>
            <a:pPr algn="ctr"/>
            <a:endParaRPr lang="ru-RU" b="1" dirty="0">
              <a:solidFill>
                <a:schemeClr val="tx2">
                  <a:lumMod val="75000"/>
                </a:schemeClr>
              </a:solidFill>
              <a:latin typeface="Bahnschrift Light Condensed" pitchFamily="34" charset="0"/>
            </a:endParaRPr>
          </a:p>
          <a:p>
            <a:pPr algn="ctr"/>
            <a:r>
              <a:rPr lang="ru-RU" b="1" dirty="0" err="1" smtClean="0">
                <a:solidFill>
                  <a:schemeClr val="tx2">
                    <a:lumMod val="75000"/>
                  </a:schemeClr>
                </a:solidFill>
                <a:latin typeface="Bahnschrift Light Condensed" pitchFamily="34" charset="0"/>
              </a:rPr>
              <a:t>Міжнародні</a:t>
            </a:r>
            <a:r>
              <a:rPr lang="ru-RU" b="1" dirty="0" smtClean="0">
                <a:solidFill>
                  <a:schemeClr val="tx2">
                    <a:lumMod val="75000"/>
                  </a:schemeClr>
                </a:solidFill>
                <a:latin typeface="Bahnschrift Light Condensed" pitchFamily="34" charset="0"/>
              </a:rPr>
              <a:t> </a:t>
            </a:r>
            <a:r>
              <a:rPr lang="ru-RU" b="1" dirty="0" err="1">
                <a:solidFill>
                  <a:schemeClr val="tx2">
                    <a:lumMod val="75000"/>
                  </a:schemeClr>
                </a:solidFill>
                <a:latin typeface="Bahnschrift Light Condensed" pitchFamily="34" charset="0"/>
              </a:rPr>
              <a:t>партнери</a:t>
            </a:r>
            <a:r>
              <a:rPr lang="ru-RU" b="1" dirty="0">
                <a:solidFill>
                  <a:schemeClr val="tx2">
                    <a:lumMod val="75000"/>
                  </a:schemeClr>
                </a:solidFill>
                <a:latin typeface="Bahnschrift Light Condensed" pitchFamily="34" charset="0"/>
              </a:rPr>
              <a:t> </a:t>
            </a:r>
          </a:p>
        </p:txBody>
      </p:sp>
      <p:sp>
        <p:nvSpPr>
          <p:cNvPr id="6" name="Прямоугольник 5"/>
          <p:cNvSpPr/>
          <p:nvPr/>
        </p:nvSpPr>
        <p:spPr>
          <a:xfrm>
            <a:off x="2627784" y="1124744"/>
            <a:ext cx="3315617" cy="523220"/>
          </a:xfrm>
          <a:prstGeom prst="rect">
            <a:avLst/>
          </a:prstGeom>
        </p:spPr>
        <p:txBody>
          <a:bodyPr wrap="square">
            <a:spAutoFit/>
          </a:bodyPr>
          <a:lstStyle/>
          <a:p>
            <a:pPr algn="ctr"/>
            <a:r>
              <a:rPr lang="ru-RU" sz="2800" b="1" dirty="0">
                <a:solidFill>
                  <a:schemeClr val="tx2"/>
                </a:solidFill>
                <a:latin typeface="Bahnschrift SemiLight Condensed" pitchFamily="34" charset="0"/>
                <a:ea typeface="Calibri"/>
              </a:rPr>
              <a:t>НАВЧАЛЬНИЙ ЗАКЛАД</a:t>
            </a:r>
            <a:endParaRPr lang="ru-RU" sz="2800" b="1" dirty="0">
              <a:solidFill>
                <a:schemeClr val="tx2"/>
              </a:solidFill>
              <a:latin typeface="Bahnschrift SemiLight Condensed" pitchFamily="34" charset="0"/>
            </a:endParaRPr>
          </a:p>
        </p:txBody>
      </p:sp>
      <p:pic>
        <p:nvPicPr>
          <p:cNvPr id="41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932960" flipH="1">
            <a:off x="2231691" y="1494124"/>
            <a:ext cx="235114" cy="1457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558" y="1888937"/>
            <a:ext cx="228290" cy="1618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5379406">
            <a:off x="5508141" y="2145069"/>
            <a:ext cx="1787762" cy="991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rotWithShape="1">
          <a:blip r:embed="rId4">
            <a:extLst>
              <a:ext uri="{28A0092B-C50C-407E-A947-70E740481C1C}">
                <a14:useLocalDpi xmlns:a14="http://schemas.microsoft.com/office/drawing/2010/main" val="0"/>
              </a:ext>
            </a:extLst>
          </a:blip>
          <a:srcRect l="6683" t="4333" r="9586" b="13362"/>
          <a:stretch/>
        </p:blipFill>
        <p:spPr bwMode="auto">
          <a:xfrm rot="408494">
            <a:off x="2123727" y="3494522"/>
            <a:ext cx="1794453" cy="1763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Прямоугольник 11"/>
          <p:cNvSpPr/>
          <p:nvPr/>
        </p:nvSpPr>
        <p:spPr>
          <a:xfrm rot="10800000" flipV="1">
            <a:off x="2307859" y="3935029"/>
            <a:ext cx="1335397" cy="923330"/>
          </a:xfrm>
          <a:prstGeom prst="rect">
            <a:avLst/>
          </a:prstGeom>
        </p:spPr>
        <p:txBody>
          <a:bodyPr wrap="square">
            <a:spAutoFit/>
          </a:bodyPr>
          <a:lstStyle/>
          <a:p>
            <a:pPr lvl="0" algn="ctr"/>
            <a:r>
              <a:rPr lang="ru-RU" b="1" dirty="0" err="1">
                <a:solidFill>
                  <a:srgbClr val="444D26">
                    <a:lumMod val="75000"/>
                  </a:srgbClr>
                </a:solidFill>
                <a:latin typeface="Bahnschrift Light Condensed" pitchFamily="34" charset="0"/>
              </a:rPr>
              <a:t>Міжнародні</a:t>
            </a:r>
            <a:r>
              <a:rPr lang="ru-RU" b="1" dirty="0">
                <a:solidFill>
                  <a:srgbClr val="444D26">
                    <a:lumMod val="75000"/>
                  </a:srgbClr>
                </a:solidFill>
                <a:latin typeface="Bahnschrift Light Condensed" pitchFamily="34" charset="0"/>
              </a:rPr>
              <a:t> </a:t>
            </a:r>
            <a:r>
              <a:rPr lang="ru-RU" b="1" dirty="0" err="1">
                <a:solidFill>
                  <a:srgbClr val="444D26">
                    <a:lumMod val="75000"/>
                  </a:srgbClr>
                </a:solidFill>
                <a:latin typeface="Bahnschrift Light Condensed" pitchFamily="34" charset="0"/>
              </a:rPr>
              <a:t>партнери</a:t>
            </a:r>
            <a:r>
              <a:rPr lang="ru-RU" b="1" dirty="0">
                <a:solidFill>
                  <a:srgbClr val="444D26">
                    <a:lumMod val="75000"/>
                  </a:srgbClr>
                </a:solidFill>
                <a:latin typeface="Bahnschrift Light Condensed" pitchFamily="34" charset="0"/>
              </a:rPr>
              <a:t> </a:t>
            </a:r>
          </a:p>
        </p:txBody>
      </p:sp>
      <p:pic>
        <p:nvPicPr>
          <p:cNvPr id="4108"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t="-1" b="-10508"/>
          <a:stretch/>
        </p:blipFill>
        <p:spPr bwMode="auto">
          <a:xfrm>
            <a:off x="268731" y="2768157"/>
            <a:ext cx="1710982" cy="1859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Объект 12"/>
          <p:cNvSpPr>
            <a:spLocks noGrp="1"/>
          </p:cNvSpPr>
          <p:nvPr>
            <p:ph idx="1"/>
          </p:nvPr>
        </p:nvSpPr>
        <p:spPr>
          <a:xfrm>
            <a:off x="323528" y="2872836"/>
            <a:ext cx="1872208" cy="971661"/>
          </a:xfrm>
        </p:spPr>
        <p:txBody>
          <a:bodyPr>
            <a:normAutofit lnSpcReduction="10000"/>
          </a:bodyPr>
          <a:lstStyle/>
          <a:p>
            <a:endParaRPr lang="ru-RU" sz="1800" dirty="0" smtClean="0"/>
          </a:p>
          <a:p>
            <a:endParaRPr lang="ru-RU" sz="1800" b="1" dirty="0" smtClean="0">
              <a:latin typeface="Bahnschrift Condensed" pitchFamily="34" charset="0"/>
            </a:endParaRPr>
          </a:p>
          <a:p>
            <a:pPr marL="0" indent="0">
              <a:buNone/>
            </a:pPr>
            <a:r>
              <a:rPr lang="ru-RU" sz="1800" b="1" dirty="0" err="1" smtClean="0">
                <a:latin typeface="Bahnschrift Condensed" pitchFamily="34" charset="0"/>
              </a:rPr>
              <a:t>Роботодавці</a:t>
            </a:r>
            <a:endParaRPr lang="ru-RU" sz="1800" b="1" dirty="0">
              <a:latin typeface="Bahnschrift Condensed" pitchFamily="34" charset="0"/>
            </a:endParaRPr>
          </a:p>
        </p:txBody>
      </p:sp>
      <p:pic>
        <p:nvPicPr>
          <p:cNvPr id="410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9" y="2996952"/>
            <a:ext cx="1870644"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07738" y="2578511"/>
            <a:ext cx="1798637"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1"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6446" y="4328198"/>
            <a:ext cx="1895874"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4139952" y="3392439"/>
            <a:ext cx="1440160" cy="702372"/>
          </a:xfrm>
          <a:prstGeom prst="rect">
            <a:avLst/>
          </a:prstGeom>
        </p:spPr>
        <p:txBody>
          <a:bodyPr wrap="square">
            <a:spAutoFit/>
          </a:bodyPr>
          <a:lstStyle/>
          <a:p>
            <a:pPr algn="ctr">
              <a:lnSpc>
                <a:spcPct val="115000"/>
              </a:lnSpc>
              <a:spcAft>
                <a:spcPts val="1000"/>
              </a:spcAft>
            </a:pPr>
            <a:r>
              <a:rPr lang="ru-RU" b="1" dirty="0" err="1" smtClean="0">
                <a:solidFill>
                  <a:schemeClr val="tx2"/>
                </a:solidFill>
                <a:latin typeface="Bahnschrift Light Condensed" pitchFamily="34" charset="0"/>
                <a:ea typeface="Calibri"/>
                <a:cs typeface="Times New Roman"/>
              </a:rPr>
              <a:t>Благодійні</a:t>
            </a:r>
            <a:r>
              <a:rPr lang="ru-RU" b="1" dirty="0" smtClean="0">
                <a:solidFill>
                  <a:schemeClr val="tx2"/>
                </a:solidFill>
                <a:latin typeface="Bahnschrift Light Condensed" pitchFamily="34" charset="0"/>
                <a:ea typeface="Calibri"/>
                <a:cs typeface="Times New Roman"/>
              </a:rPr>
              <a:t> </a:t>
            </a:r>
            <a:r>
              <a:rPr lang="ru-RU" b="1" dirty="0" err="1">
                <a:solidFill>
                  <a:schemeClr val="tx2"/>
                </a:solidFill>
                <a:latin typeface="Bahnschrift Light Condensed" pitchFamily="34" charset="0"/>
                <a:ea typeface="Calibri"/>
                <a:cs typeface="Times New Roman"/>
              </a:rPr>
              <a:t>фонди</a:t>
            </a:r>
            <a:endParaRPr lang="ru-RU" sz="1400" b="1" dirty="0">
              <a:solidFill>
                <a:schemeClr val="tx2"/>
              </a:solidFill>
              <a:effectLst/>
              <a:latin typeface="Bahnschrift Light Condensed" pitchFamily="34" charset="0"/>
              <a:ea typeface="Calibri"/>
              <a:cs typeface="Times New Roman"/>
            </a:endParaRPr>
          </a:p>
        </p:txBody>
      </p:sp>
      <p:sp>
        <p:nvSpPr>
          <p:cNvPr id="15" name="Прямоугольник 14"/>
          <p:cNvSpPr/>
          <p:nvPr/>
        </p:nvSpPr>
        <p:spPr>
          <a:xfrm>
            <a:off x="6876255" y="3158633"/>
            <a:ext cx="1800201" cy="378822"/>
          </a:xfrm>
          <a:prstGeom prst="rect">
            <a:avLst/>
          </a:prstGeom>
        </p:spPr>
        <p:txBody>
          <a:bodyPr wrap="square">
            <a:spAutoFit/>
          </a:bodyPr>
          <a:lstStyle/>
          <a:p>
            <a:pPr algn="ctr">
              <a:lnSpc>
                <a:spcPct val="115000"/>
              </a:lnSpc>
              <a:spcAft>
                <a:spcPts val="1000"/>
              </a:spcAft>
            </a:pPr>
            <a:r>
              <a:rPr lang="ru-RU" b="1" dirty="0" err="1" smtClean="0">
                <a:solidFill>
                  <a:schemeClr val="tx2"/>
                </a:solidFill>
                <a:latin typeface="Bahnschrift SemiLight Condensed" pitchFamily="34" charset="0"/>
                <a:ea typeface="Calibri"/>
                <a:cs typeface="Times New Roman"/>
              </a:rPr>
              <a:t>Заклади</a:t>
            </a:r>
            <a:r>
              <a:rPr lang="ru-RU" b="1" dirty="0" smtClean="0">
                <a:solidFill>
                  <a:schemeClr val="tx2"/>
                </a:solidFill>
                <a:latin typeface="Bahnschrift SemiLight Condensed" pitchFamily="34" charset="0"/>
                <a:ea typeface="Calibri"/>
                <a:cs typeface="Times New Roman"/>
              </a:rPr>
              <a:t> </a:t>
            </a:r>
            <a:r>
              <a:rPr lang="ru-RU" b="1" dirty="0" err="1">
                <a:solidFill>
                  <a:schemeClr val="tx2"/>
                </a:solidFill>
                <a:latin typeface="Bahnschrift SemiLight Condensed" pitchFamily="34" charset="0"/>
                <a:ea typeface="Calibri"/>
                <a:cs typeface="Times New Roman"/>
              </a:rPr>
              <a:t>освіти</a:t>
            </a:r>
            <a:endParaRPr lang="ru-RU" sz="1400" b="1" dirty="0">
              <a:solidFill>
                <a:schemeClr val="tx2"/>
              </a:solidFill>
              <a:effectLst/>
              <a:latin typeface="Bahnschrift SemiLight Condensed" pitchFamily="34" charset="0"/>
              <a:ea typeface="Calibri"/>
              <a:cs typeface="Times New Roman"/>
            </a:endParaRPr>
          </a:p>
        </p:txBody>
      </p:sp>
      <p:sp>
        <p:nvSpPr>
          <p:cNvPr id="16" name="Прямоугольник 15"/>
          <p:cNvSpPr/>
          <p:nvPr/>
        </p:nvSpPr>
        <p:spPr>
          <a:xfrm rot="10800000" flipV="1">
            <a:off x="5394486" y="3621104"/>
            <a:ext cx="2381869" cy="2198038"/>
          </a:xfrm>
          <a:prstGeom prst="rect">
            <a:avLst/>
          </a:prstGeom>
        </p:spPr>
        <p:txBody>
          <a:bodyPr wrap="square">
            <a:spAutoFit/>
          </a:bodyPr>
          <a:lstStyle/>
          <a:p>
            <a:pPr algn="just">
              <a:lnSpc>
                <a:spcPct val="115000"/>
              </a:lnSpc>
              <a:spcAft>
                <a:spcPts val="1000"/>
              </a:spcAft>
            </a:pPr>
            <a:endParaRPr lang="ru-RU" dirty="0" smtClean="0">
              <a:latin typeface="Times New Roman"/>
              <a:ea typeface="Calibri"/>
              <a:cs typeface="Times New Roman"/>
            </a:endParaRPr>
          </a:p>
          <a:p>
            <a:pPr algn="just">
              <a:lnSpc>
                <a:spcPct val="115000"/>
              </a:lnSpc>
              <a:spcAft>
                <a:spcPts val="1000"/>
              </a:spcAft>
            </a:pPr>
            <a:endParaRPr lang="ru-RU" dirty="0">
              <a:latin typeface="Times New Roman"/>
              <a:ea typeface="Calibri"/>
              <a:cs typeface="Times New Roman"/>
            </a:endParaRPr>
          </a:p>
          <a:p>
            <a:pPr algn="just">
              <a:lnSpc>
                <a:spcPct val="115000"/>
              </a:lnSpc>
              <a:spcAft>
                <a:spcPts val="1000"/>
              </a:spcAft>
            </a:pPr>
            <a:endParaRPr lang="ru-RU" dirty="0" smtClean="0">
              <a:latin typeface="Times New Roman"/>
              <a:ea typeface="Calibri"/>
              <a:cs typeface="Times New Roman"/>
            </a:endParaRPr>
          </a:p>
          <a:p>
            <a:pPr algn="ctr">
              <a:lnSpc>
                <a:spcPct val="115000"/>
              </a:lnSpc>
              <a:spcAft>
                <a:spcPts val="1000"/>
              </a:spcAft>
            </a:pPr>
            <a:r>
              <a:rPr lang="ru-RU" b="1" dirty="0" err="1" smtClean="0">
                <a:solidFill>
                  <a:schemeClr val="tx2"/>
                </a:solidFill>
                <a:latin typeface="Bahnschrift SemiLight Condensed" pitchFamily="34" charset="0"/>
                <a:ea typeface="Calibri"/>
                <a:cs typeface="Times New Roman"/>
              </a:rPr>
              <a:t>Органи</a:t>
            </a:r>
            <a:r>
              <a:rPr lang="ru-RU" b="1" dirty="0" smtClean="0">
                <a:solidFill>
                  <a:schemeClr val="tx2"/>
                </a:solidFill>
                <a:latin typeface="Bahnschrift SemiLight Condensed" pitchFamily="34" charset="0"/>
                <a:ea typeface="Calibri"/>
                <a:cs typeface="Times New Roman"/>
              </a:rPr>
              <a:t> </a:t>
            </a:r>
          </a:p>
          <a:p>
            <a:pPr algn="ctr">
              <a:lnSpc>
                <a:spcPct val="115000"/>
              </a:lnSpc>
              <a:spcAft>
                <a:spcPts val="1000"/>
              </a:spcAft>
            </a:pPr>
            <a:r>
              <a:rPr lang="ru-RU" b="1" dirty="0" err="1" smtClean="0">
                <a:solidFill>
                  <a:schemeClr val="tx2"/>
                </a:solidFill>
                <a:latin typeface="Bahnschrift SemiLight Condensed" pitchFamily="34" charset="0"/>
                <a:ea typeface="Calibri"/>
                <a:cs typeface="Times New Roman"/>
              </a:rPr>
              <a:t>влади</a:t>
            </a:r>
            <a:endParaRPr lang="ru-RU" sz="1400" b="1" dirty="0">
              <a:solidFill>
                <a:schemeClr val="tx2"/>
              </a:solidFill>
              <a:effectLst/>
              <a:latin typeface="Bahnschrift SemiLight Condensed" pitchFamily="34" charset="0"/>
              <a:ea typeface="Calibri"/>
              <a:cs typeface="Times New Roman"/>
            </a:endParaRPr>
          </a:p>
        </p:txBody>
      </p:sp>
      <p:pic>
        <p:nvPicPr>
          <p:cNvPr id="4114"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5470" y="2043409"/>
            <a:ext cx="273781" cy="104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5"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67404">
            <a:off x="5016130" y="1582855"/>
            <a:ext cx="1472803" cy="3102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805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3">
                                            <p:txEl>
                                              <p:pRg st="2" end="2"/>
                                            </p:txEl>
                                          </p:spTgt>
                                        </p:tgtEl>
                                        <p:attrNameLst>
                                          <p:attrName>style.visibility</p:attrName>
                                        </p:attrNameLst>
                                      </p:cBhvr>
                                      <p:to>
                                        <p:strVal val="visible"/>
                                      </p:to>
                                    </p:set>
                                    <p:animEffect transition="in" filter="barn(inVertical)">
                                      <p:cBhvr>
                                        <p:cTn id="16" dur="500"/>
                                        <p:tgtEl>
                                          <p:spTgt spid="1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barn(inVertical)">
                                      <p:cBhvr>
                                        <p:cTn id="21" dur="500"/>
                                        <p:tgtEl>
                                          <p:spTgt spid="1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xEl>
                                              <p:pRg st="0" end="0"/>
                                            </p:txEl>
                                          </p:spTgt>
                                        </p:tgtEl>
                                        <p:attrNameLst>
                                          <p:attrName>style.visibility</p:attrName>
                                        </p:attrNameLst>
                                      </p:cBhvr>
                                      <p:to>
                                        <p:strVal val="visible"/>
                                      </p:to>
                                    </p:set>
                                    <p:animEffect transition="in" filter="barn(inVertical)">
                                      <p:cBhvr>
                                        <p:cTn id="26" dur="500"/>
                                        <p:tgtEl>
                                          <p:spTgt spid="1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barn(inVertical)">
                                      <p:cBhvr>
                                        <p:cTn id="31" dur="500"/>
                                        <p:tgtEl>
                                          <p:spTgt spid="1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xEl>
                                              <p:pRg st="3" end="3"/>
                                            </p:txEl>
                                          </p:spTgt>
                                        </p:tgtEl>
                                        <p:attrNameLst>
                                          <p:attrName>style.visibility</p:attrName>
                                        </p:attrNameLst>
                                      </p:cBhvr>
                                      <p:to>
                                        <p:strVal val="visible"/>
                                      </p:to>
                                    </p:set>
                                    <p:animEffect transition="in" filter="wipe(down)">
                                      <p:cBhvr>
                                        <p:cTn id="36" dur="500"/>
                                        <p:tgtEl>
                                          <p:spTgt spid="16">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6">
                                            <p:txEl>
                                              <p:pRg st="4" end="4"/>
                                            </p:txEl>
                                          </p:spTgt>
                                        </p:tgtEl>
                                        <p:attrNameLst>
                                          <p:attrName>style.visibility</p:attrName>
                                        </p:attrNameLst>
                                      </p:cBhvr>
                                      <p:to>
                                        <p:strVal val="visible"/>
                                      </p:to>
                                    </p:set>
                                    <p:animEffect transition="in" filter="wipe(down)">
                                      <p:cBhvr>
                                        <p:cTn id="41"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a:bodyPr>
          <a:lstStyle/>
          <a:p>
            <a:r>
              <a:rPr lang="ru-RU"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rPr>
              <a:t>ПРІОРІТЕТНІ НАПРЯМКИ ДІЯЛЬНОСТІ </a:t>
            </a:r>
            <a:endParaRPr lang="ru-RU"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Light Condensed" pitchFamily="34" charset="0"/>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1916832"/>
            <a:ext cx="2097206" cy="195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5"/>
          <p:cNvSpPr>
            <a:spLocks noChangeArrowheads="1"/>
          </p:cNvSpPr>
          <p:nvPr/>
        </p:nvSpPr>
        <p:spPr bwMode="auto">
          <a:xfrm>
            <a:off x="2094480" y="3753814"/>
            <a:ext cx="2089150" cy="1944687"/>
          </a:xfrm>
          <a:prstGeom prst="rect">
            <a:avLst/>
          </a:prstGeom>
          <a:solidFill>
            <a:srgbClr val="53F21A"/>
          </a:solidFill>
          <a:ln w="9525">
            <a:solidFill>
              <a:sysClr val="windowText" lastClr="000000"/>
            </a:solidFill>
            <a:miter lim="800000"/>
            <a:headEnd/>
            <a:tailEnd/>
          </a:ln>
          <a:effectLst/>
        </p:spPr>
        <p:txBody>
          <a:bodyPr wrap="none" anchor="ctr"/>
          <a:lstStyle/>
          <a:p>
            <a:pPr lvl="0" algn="ctr"/>
            <a:r>
              <a:rPr lang="ru-RU" sz="2000" b="1" dirty="0" smtClean="0">
                <a:solidFill>
                  <a:schemeClr val="tx2">
                    <a:lumMod val="75000"/>
                  </a:schemeClr>
                </a:solidFill>
                <a:latin typeface="Bahnschrift Light Condensed" pitchFamily="34" charset="0"/>
                <a:ea typeface="Calibri"/>
              </a:rPr>
              <a:t>ЛІЦЕЙ </a:t>
            </a:r>
          </a:p>
          <a:p>
            <a:pPr lvl="0" algn="ctr"/>
            <a:r>
              <a:rPr lang="ru-RU" sz="2000" b="1" dirty="0" smtClean="0">
                <a:solidFill>
                  <a:schemeClr val="tx2">
                    <a:lumMod val="75000"/>
                  </a:schemeClr>
                </a:solidFill>
                <a:latin typeface="Bahnschrift Light Condensed" pitchFamily="34" charset="0"/>
                <a:ea typeface="Calibri"/>
              </a:rPr>
              <a:t>ПРАЦЮЄ НА </a:t>
            </a:r>
          </a:p>
          <a:p>
            <a:pPr lvl="0" algn="ctr"/>
            <a:r>
              <a:rPr lang="ru-RU" sz="2000" b="1" dirty="0" smtClean="0">
                <a:solidFill>
                  <a:schemeClr val="tx2">
                    <a:lumMod val="75000"/>
                  </a:schemeClr>
                </a:solidFill>
                <a:latin typeface="Bahnschrift Light Condensed" pitchFamily="34" charset="0"/>
                <a:ea typeface="Calibri"/>
              </a:rPr>
              <a:t>ПЕРСПЕКТИВУ</a:t>
            </a:r>
            <a:endParaRPr kumimoji="0" lang="ru-RU" sz="2000" b="1" i="0" u="none" strike="noStrike" kern="0" cap="none" spc="0" normalizeH="0" baseline="0" noProof="0" dirty="0">
              <a:ln>
                <a:noFill/>
              </a:ln>
              <a:solidFill>
                <a:schemeClr val="tx2">
                  <a:lumMod val="75000"/>
                </a:schemeClr>
              </a:solidFill>
              <a:effectLst/>
              <a:uLnTx/>
              <a:uFillTx/>
              <a:latin typeface="Bahnschrift Light Condensed" pitchFamily="34" charset="0"/>
            </a:endParaRPr>
          </a:p>
        </p:txBody>
      </p:sp>
      <p:sp>
        <p:nvSpPr>
          <p:cNvPr id="6" name="Rectangle 5"/>
          <p:cNvSpPr>
            <a:spLocks noChangeArrowheads="1"/>
          </p:cNvSpPr>
          <p:nvPr/>
        </p:nvSpPr>
        <p:spPr bwMode="auto">
          <a:xfrm>
            <a:off x="4211960" y="3068960"/>
            <a:ext cx="2232248" cy="1944687"/>
          </a:xfrm>
          <a:prstGeom prst="rect">
            <a:avLst/>
          </a:prstGeom>
          <a:solidFill>
            <a:srgbClr val="53F21A"/>
          </a:solidFill>
          <a:ln w="9525">
            <a:solidFill>
              <a:sysClr val="windowText" lastClr="000000"/>
            </a:solidFill>
            <a:miter lim="800000"/>
            <a:headEnd/>
            <a:tailEnd/>
          </a:ln>
          <a:effectLst/>
        </p:spPr>
        <p:txBody>
          <a:bodyPr wrap="none" anchor="ctr"/>
          <a:lstStyle/>
          <a:p>
            <a:pPr algn="ctr">
              <a:lnSpc>
                <a:spcPct val="115000"/>
              </a:lnSpc>
              <a:spcAft>
                <a:spcPts val="1000"/>
              </a:spcAft>
            </a:pPr>
            <a:r>
              <a:rPr lang="ru-RU" b="1" dirty="0" smtClean="0">
                <a:solidFill>
                  <a:schemeClr val="tx2">
                    <a:lumMod val="75000"/>
                  </a:schemeClr>
                </a:solidFill>
                <a:latin typeface="Bahnschrift Light Condensed" pitchFamily="34" charset="0"/>
                <a:ea typeface="Calibri"/>
                <a:cs typeface="Times New Roman"/>
              </a:rPr>
              <a:t>ЛІЦЕЙ ВОЛОДІЄ</a:t>
            </a:r>
          </a:p>
          <a:p>
            <a:pPr algn="ctr">
              <a:lnSpc>
                <a:spcPct val="115000"/>
              </a:lnSpc>
              <a:spcAft>
                <a:spcPts val="1000"/>
              </a:spcAft>
            </a:pPr>
            <a:r>
              <a:rPr lang="ru-RU" b="1" dirty="0" smtClean="0">
                <a:solidFill>
                  <a:schemeClr val="tx2">
                    <a:lumMod val="75000"/>
                  </a:schemeClr>
                </a:solidFill>
                <a:latin typeface="Bahnschrift Light Condensed" pitchFamily="34" charset="0"/>
                <a:ea typeface="Calibri"/>
                <a:cs typeface="Times New Roman"/>
              </a:rPr>
              <a:t> ЗНАННЯМИ </a:t>
            </a:r>
          </a:p>
          <a:p>
            <a:pPr algn="ctr">
              <a:lnSpc>
                <a:spcPct val="115000"/>
              </a:lnSpc>
              <a:spcAft>
                <a:spcPts val="1000"/>
              </a:spcAft>
            </a:pPr>
            <a:r>
              <a:rPr lang="ru-RU" b="1" dirty="0" smtClean="0">
                <a:solidFill>
                  <a:schemeClr val="tx2">
                    <a:lumMod val="75000"/>
                  </a:schemeClr>
                </a:solidFill>
                <a:latin typeface="Bahnschrift Light Condensed" pitchFamily="34" charset="0"/>
                <a:ea typeface="Calibri"/>
                <a:cs typeface="Times New Roman"/>
              </a:rPr>
              <a:t>НОВОГО ЗМІСТУ</a:t>
            </a:r>
            <a:endParaRPr lang="ru-RU" b="1" dirty="0">
              <a:solidFill>
                <a:schemeClr val="tx2">
                  <a:lumMod val="75000"/>
                </a:schemeClr>
              </a:solidFill>
              <a:latin typeface="Bahnschrift Light Condensed" pitchFamily="34" charset="0"/>
              <a:ea typeface="Calibri"/>
            </a:endParaRPr>
          </a:p>
          <a:p>
            <a:pPr algn="ctr">
              <a:lnSpc>
                <a:spcPct val="115000"/>
              </a:lnSpc>
              <a:spcAft>
                <a:spcPts val="1000"/>
              </a:spcAft>
            </a:pPr>
            <a:r>
              <a:rPr lang="ru-RU" b="1" dirty="0" smtClean="0">
                <a:solidFill>
                  <a:schemeClr val="tx2">
                    <a:lumMod val="75000"/>
                  </a:schemeClr>
                </a:solidFill>
                <a:latin typeface="Bahnschrift Light Condensed" pitchFamily="34" charset="0"/>
                <a:ea typeface="Calibri"/>
              </a:rPr>
              <a:t>РЕФОРМ В ОСВІТІ</a:t>
            </a:r>
            <a:r>
              <a:rPr lang="ru-RU" dirty="0" smtClean="0">
                <a:latin typeface="Times New Roman"/>
                <a:ea typeface="Calibri"/>
              </a:rPr>
              <a:t> </a:t>
            </a:r>
            <a:endParaRPr kumimoji="0" lang="ru-RU" sz="1800" b="0" i="0" u="none" strike="noStrike" kern="0" cap="none" spc="0" normalizeH="0" baseline="0" noProof="0" dirty="0">
              <a:ln>
                <a:noFill/>
              </a:ln>
              <a:solidFill>
                <a:sysClr val="windowText" lastClr="000000"/>
              </a:solidFill>
              <a:effectLst/>
              <a:uLnTx/>
              <a:uFillTx/>
            </a:endParaRPr>
          </a:p>
        </p:txBody>
      </p:sp>
      <p:sp>
        <p:nvSpPr>
          <p:cNvPr id="4" name="Прямоугольник 3"/>
          <p:cNvSpPr/>
          <p:nvPr/>
        </p:nvSpPr>
        <p:spPr>
          <a:xfrm>
            <a:off x="1331640" y="2132856"/>
            <a:ext cx="2160240" cy="1323439"/>
          </a:xfrm>
          <a:prstGeom prst="rect">
            <a:avLst/>
          </a:prstGeom>
        </p:spPr>
        <p:txBody>
          <a:bodyPr wrap="square">
            <a:spAutoFit/>
          </a:bodyPr>
          <a:lstStyle/>
          <a:p>
            <a:pPr algn="ctr"/>
            <a:r>
              <a:rPr lang="ru-RU" sz="2000" b="1" dirty="0" smtClean="0">
                <a:solidFill>
                  <a:schemeClr val="tx2">
                    <a:lumMod val="75000"/>
                  </a:schemeClr>
                </a:solidFill>
                <a:latin typeface="Bahnschrift Light Condensed" pitchFamily="34" charset="0"/>
              </a:rPr>
              <a:t>ЛІЦЕЙ ПРАГНЕ ЖИТИ ЗА ЗАКОНАМИ</a:t>
            </a:r>
          </a:p>
          <a:p>
            <a:pPr algn="ctr"/>
            <a:r>
              <a:rPr lang="ru-RU" sz="2000" b="1" dirty="0" smtClean="0">
                <a:solidFill>
                  <a:schemeClr val="tx2">
                    <a:lumMod val="75000"/>
                  </a:schemeClr>
                </a:solidFill>
                <a:latin typeface="Bahnschrift Light Condensed" pitchFamily="34" charset="0"/>
              </a:rPr>
              <a:t>МАЙБУТНЬОГО</a:t>
            </a:r>
            <a:endParaRPr lang="ru-RU" sz="2000" b="1" dirty="0">
              <a:solidFill>
                <a:schemeClr val="tx2">
                  <a:lumMod val="75000"/>
                </a:schemeClr>
              </a:solidFill>
              <a:latin typeface="Bahnschrift Light Condensed" pitchFamily="34" charset="0"/>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9102" y="1396142"/>
            <a:ext cx="2097087"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рямоугольник 6"/>
          <p:cNvSpPr/>
          <p:nvPr/>
        </p:nvSpPr>
        <p:spPr>
          <a:xfrm>
            <a:off x="6161521" y="1809690"/>
            <a:ext cx="2232248" cy="646331"/>
          </a:xfrm>
          <a:prstGeom prst="rect">
            <a:avLst/>
          </a:prstGeom>
        </p:spPr>
        <p:txBody>
          <a:bodyPr wrap="square">
            <a:spAutoFit/>
          </a:bodyPr>
          <a:lstStyle/>
          <a:p>
            <a:pPr algn="ctr"/>
            <a:r>
              <a:rPr lang="ru-RU" b="1" dirty="0" smtClean="0">
                <a:solidFill>
                  <a:schemeClr val="tx2">
                    <a:lumMod val="75000"/>
                  </a:schemeClr>
                </a:solidFill>
                <a:latin typeface="Bahnschrift Light Condensed" pitchFamily="34" charset="0"/>
              </a:rPr>
              <a:t>ЛІЦЕЙ СТВОРЮЄ НОВЕ ОСВІТНЄ СЕРЕДОВИЩЕ</a:t>
            </a:r>
            <a:endParaRPr lang="ru-RU" b="1" dirty="0">
              <a:solidFill>
                <a:schemeClr val="tx2">
                  <a:lumMod val="75000"/>
                </a:schemeClr>
              </a:solidFill>
              <a:latin typeface="Bahnschrift Light Condensed" pitchFamily="34" charset="0"/>
            </a:endParaRPr>
          </a:p>
        </p:txBody>
      </p:sp>
    </p:spTree>
    <p:extLst>
      <p:ext uri="{BB962C8B-B14F-4D97-AF65-F5344CB8AC3E}">
        <p14:creationId xmlns:p14="http://schemas.microsoft.com/office/powerpoint/2010/main" val="3765904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Effect transition="in" filter="fade">
                                      <p:cBhvr>
                                        <p:cTn id="24" dur="1000"/>
                                        <p:tgtEl>
                                          <p:spTgt spid="5">
                                            <p:txEl>
                                              <p:pRg st="0" end="0"/>
                                            </p:txEl>
                                          </p:spTgt>
                                        </p:tgtEl>
                                      </p:cBhvr>
                                    </p:animEffect>
                                    <p:anim calcmode="lin" valueType="num">
                                      <p:cBhvr>
                                        <p:cTn id="2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1000"/>
                                        <p:tgtEl>
                                          <p:spTgt spid="5">
                                            <p:txEl>
                                              <p:pRg st="1" end="1"/>
                                            </p:txEl>
                                          </p:spTgt>
                                        </p:tgtEl>
                                      </p:cBhvr>
                                    </p:animEffect>
                                    <p:anim calcmode="lin" valueType="num">
                                      <p:cBhvr>
                                        <p:cTn id="3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Effect transition="in" filter="fade">
                                      <p:cBhvr>
                                        <p:cTn id="34" dur="1000"/>
                                        <p:tgtEl>
                                          <p:spTgt spid="5">
                                            <p:txEl>
                                              <p:pRg st="2" end="2"/>
                                            </p:txEl>
                                          </p:spTgt>
                                        </p:tgtEl>
                                      </p:cBhvr>
                                    </p:animEffect>
                                    <p:anim calcmode="lin" valueType="num">
                                      <p:cBhvr>
                                        <p:cTn id="3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
                                            <p:txEl>
                                              <p:pRg st="0" end="0"/>
                                            </p:txEl>
                                          </p:spTgt>
                                        </p:tgtEl>
                                        <p:attrNameLst>
                                          <p:attrName>style.visibility</p:attrName>
                                        </p:attrNameLst>
                                      </p:cBhvr>
                                      <p:to>
                                        <p:strVal val="visible"/>
                                      </p:to>
                                    </p:set>
                                    <p:animEffect transition="in" filter="fade">
                                      <p:cBhvr>
                                        <p:cTn id="41" dur="1000"/>
                                        <p:tgtEl>
                                          <p:spTgt spid="6">
                                            <p:txEl>
                                              <p:pRg st="0" end="0"/>
                                            </p:txEl>
                                          </p:spTgt>
                                        </p:tgtEl>
                                      </p:cBhvr>
                                    </p:animEffect>
                                    <p:anim calcmode="lin" valueType="num">
                                      <p:cBhvr>
                                        <p:cTn id="4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Effect transition="in" filter="fade">
                                      <p:cBhvr>
                                        <p:cTn id="46" dur="1000"/>
                                        <p:tgtEl>
                                          <p:spTgt spid="6">
                                            <p:txEl>
                                              <p:pRg st="1" end="1"/>
                                            </p:txEl>
                                          </p:spTgt>
                                        </p:tgtEl>
                                      </p:cBhvr>
                                    </p:animEffect>
                                    <p:anim calcmode="lin" valueType="num">
                                      <p:cBhvr>
                                        <p:cTn id="4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6">
                                            <p:txEl>
                                              <p:pRg st="1" end="1"/>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6">
                                            <p:txEl>
                                              <p:pRg st="2" end="2"/>
                                            </p:txEl>
                                          </p:spTgt>
                                        </p:tgtEl>
                                        <p:attrNameLst>
                                          <p:attrName>style.visibility</p:attrName>
                                        </p:attrNameLst>
                                      </p:cBhvr>
                                      <p:to>
                                        <p:strVal val="visible"/>
                                      </p:to>
                                    </p:set>
                                    <p:animEffect transition="in" filter="fade">
                                      <p:cBhvr>
                                        <p:cTn id="51" dur="1000"/>
                                        <p:tgtEl>
                                          <p:spTgt spid="6">
                                            <p:txEl>
                                              <p:pRg st="2" end="2"/>
                                            </p:txEl>
                                          </p:spTgt>
                                        </p:tgtEl>
                                      </p:cBhvr>
                                    </p:animEffect>
                                    <p:anim calcmode="lin" valueType="num">
                                      <p:cBhvr>
                                        <p:cTn id="5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3" dur="1000" fill="hold"/>
                                        <p:tgtEl>
                                          <p:spTgt spid="6">
                                            <p:txEl>
                                              <p:pRg st="2" end="2"/>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6">
                                            <p:txEl>
                                              <p:pRg st="3" end="3"/>
                                            </p:txEl>
                                          </p:spTgt>
                                        </p:tgtEl>
                                        <p:attrNameLst>
                                          <p:attrName>style.visibility</p:attrName>
                                        </p:attrNameLst>
                                      </p:cBhvr>
                                      <p:to>
                                        <p:strVal val="visible"/>
                                      </p:to>
                                    </p:set>
                                    <p:animEffect transition="in" filter="fade">
                                      <p:cBhvr>
                                        <p:cTn id="56" dur="1000"/>
                                        <p:tgtEl>
                                          <p:spTgt spid="6">
                                            <p:txEl>
                                              <p:pRg st="3" end="3"/>
                                            </p:txEl>
                                          </p:spTgt>
                                        </p:tgtEl>
                                      </p:cBhvr>
                                    </p:animEffect>
                                    <p:anim calcmode="lin" valueType="num">
                                      <p:cBhvr>
                                        <p:cTn id="5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xEl>
                                              <p:pRg st="0" end="0"/>
                                            </p:txEl>
                                          </p:spTgt>
                                        </p:tgtEl>
                                        <p:attrNameLst>
                                          <p:attrName>style.visibility</p:attrName>
                                        </p:attrNameLst>
                                      </p:cBhvr>
                                      <p:to>
                                        <p:strVal val="visible"/>
                                      </p:to>
                                    </p:set>
                                    <p:animEffect transition="in" filter="fade">
                                      <p:cBhvr>
                                        <p:cTn id="63" dur="1000"/>
                                        <p:tgtEl>
                                          <p:spTgt spid="7">
                                            <p:txEl>
                                              <p:pRg st="0" end="0"/>
                                            </p:txEl>
                                          </p:spTgt>
                                        </p:tgtEl>
                                      </p:cBhvr>
                                    </p:animEffect>
                                    <p:anim calcmode="lin" valueType="num">
                                      <p:cBhvr>
                                        <p:cTn id="64"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normAutofit fontScale="90000"/>
          </a:bodyPr>
          <a:lstStyle/>
          <a:p>
            <a:pPr lvl="0" defTabSz="457200">
              <a:spcBef>
                <a:spcPts val="0"/>
              </a:spcBef>
            </a:pPr>
            <a:r>
              <a:rPr lang="uk-UA" sz="49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Bahnschrift Condensed" pitchFamily="34" charset="0"/>
                <a:ea typeface="+mn-ea"/>
                <a:cs typeface="+mn-cs"/>
              </a:rPr>
              <a:t>Наші цінності </a:t>
            </a:r>
            <a:r>
              <a:rPr lang="uk-UA" u="sng" dirty="0">
                <a:solidFill>
                  <a:srgbClr val="C3986D">
                    <a:lumMod val="50000"/>
                  </a:srgbClr>
                </a:solidFill>
                <a:effectLst>
                  <a:outerShdw blurRad="38100" dist="38100" dir="2700000" algn="tl">
                    <a:srgbClr val="000000">
                      <a:alpha val="43137"/>
                    </a:srgbClr>
                  </a:outerShdw>
                </a:effectLst>
                <a:latin typeface="Trebuchet MS"/>
                <a:ea typeface="+mn-ea"/>
                <a:cs typeface="+mn-cs"/>
              </a:rPr>
              <a:t/>
            </a:r>
            <a:br>
              <a:rPr lang="uk-UA" u="sng" dirty="0">
                <a:solidFill>
                  <a:srgbClr val="C3986D">
                    <a:lumMod val="50000"/>
                  </a:srgbClr>
                </a:solidFill>
                <a:effectLst>
                  <a:outerShdw blurRad="38100" dist="38100" dir="2700000" algn="tl">
                    <a:srgbClr val="000000">
                      <a:alpha val="43137"/>
                    </a:srgbClr>
                  </a:outerShdw>
                </a:effectLst>
                <a:latin typeface="Trebuchet MS"/>
                <a:ea typeface="+mn-ea"/>
                <a:cs typeface="+mn-cs"/>
              </a:rPr>
            </a:br>
            <a:endParaRPr lang="ru-RU"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277699" y="934234"/>
            <a:ext cx="2822693" cy="2432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4926" y="4078583"/>
            <a:ext cx="2822575"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71" y="3264039"/>
            <a:ext cx="2580969" cy="2223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1841" y="1988840"/>
            <a:ext cx="2664296" cy="2295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60" y="4077072"/>
            <a:ext cx="2822575" cy="243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1441" y="1664073"/>
            <a:ext cx="1958951" cy="972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rot="10800000" flipV="1">
            <a:off x="4499992" y="4018857"/>
            <a:ext cx="3974702" cy="2031325"/>
          </a:xfrm>
          <a:prstGeom prst="rect">
            <a:avLst/>
          </a:prstGeom>
        </p:spPr>
        <p:txBody>
          <a:bodyPr wrap="square">
            <a:spAutoFit/>
          </a:bodyPr>
          <a:lstStyle/>
          <a:p>
            <a:pPr algn="ctr"/>
            <a:endParaRPr lang="uk-UA" b="1" dirty="0" smtClean="0"/>
          </a:p>
          <a:p>
            <a:pPr algn="ctr"/>
            <a:endParaRPr lang="uk-UA" b="1" dirty="0"/>
          </a:p>
          <a:p>
            <a:pPr algn="ctr"/>
            <a:endParaRPr lang="uk-UA" b="1" dirty="0" smtClean="0"/>
          </a:p>
          <a:p>
            <a:pPr algn="ctr"/>
            <a:endParaRPr lang="uk-UA" b="1" dirty="0"/>
          </a:p>
          <a:p>
            <a:pPr algn="ctr"/>
            <a:endParaRPr lang="uk-UA" b="1" dirty="0" smtClean="0"/>
          </a:p>
          <a:p>
            <a:pPr algn="ctr"/>
            <a:r>
              <a:rPr lang="uk-UA" b="1" dirty="0" smtClean="0"/>
              <a:t>Ефективність </a:t>
            </a:r>
            <a:endParaRPr lang="uk-UA" b="1" dirty="0"/>
          </a:p>
          <a:p>
            <a:pPr algn="ctr"/>
            <a:r>
              <a:rPr lang="uk-UA" b="1" dirty="0"/>
              <a:t> успішність</a:t>
            </a:r>
          </a:p>
        </p:txBody>
      </p:sp>
    </p:spTree>
    <p:extLst>
      <p:ext uri="{BB962C8B-B14F-4D97-AF65-F5344CB8AC3E}">
        <p14:creationId xmlns:p14="http://schemas.microsoft.com/office/powerpoint/2010/main" val="172789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circle(in)">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circle(in)">
                                      <p:cBhvr>
                                        <p:cTn id="17" dur="20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circle(in)">
                                      <p:cBhvr>
                                        <p:cTn id="22" dur="20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circle(in)">
                                      <p:cBhvr>
                                        <p:cTn id="27" dur="20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31"/>
                                        </p:tgtEl>
                                        <p:attrNameLst>
                                          <p:attrName>style.visibility</p:attrName>
                                        </p:attrNameLst>
                                      </p:cBhvr>
                                      <p:to>
                                        <p:strVal val="visible"/>
                                      </p:to>
                                    </p:set>
                                    <p:animEffect transition="in" filter="fade">
                                      <p:cBhvr>
                                        <p:cTn id="32" dur="1000"/>
                                        <p:tgtEl>
                                          <p:spTgt spid="1031"/>
                                        </p:tgtEl>
                                      </p:cBhvr>
                                    </p:animEffect>
                                    <p:anim calcmode="lin" valueType="num">
                                      <p:cBhvr>
                                        <p:cTn id="33" dur="1000" fill="hold"/>
                                        <p:tgtEl>
                                          <p:spTgt spid="1031"/>
                                        </p:tgtEl>
                                        <p:attrNameLst>
                                          <p:attrName>ppt_x</p:attrName>
                                        </p:attrNameLst>
                                      </p:cBhvr>
                                      <p:tavLst>
                                        <p:tav tm="0">
                                          <p:val>
                                            <p:strVal val="#ppt_x"/>
                                          </p:val>
                                        </p:tav>
                                        <p:tav tm="100000">
                                          <p:val>
                                            <p:strVal val="#ppt_x"/>
                                          </p:val>
                                        </p:tav>
                                      </p:tavLst>
                                    </p:anim>
                                    <p:anim calcmode="lin" valueType="num">
                                      <p:cBhvr>
                                        <p:cTn id="34"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circle(in)">
                                      <p:cBhvr>
                                        <p:cTn id="39" dur="2000"/>
                                        <p:tgtEl>
                                          <p:spTgt spid="102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xEl>
                                              <p:pRg st="5" end="5"/>
                                            </p:txEl>
                                          </p:spTgt>
                                        </p:tgtEl>
                                        <p:attrNameLst>
                                          <p:attrName>style.visibility</p:attrName>
                                        </p:attrNameLst>
                                      </p:cBhvr>
                                      <p:to>
                                        <p:strVal val="visible"/>
                                      </p:to>
                                    </p:set>
                                    <p:animEffect transition="in" filter="barn(inVertical)">
                                      <p:cBhvr>
                                        <p:cTn id="44" dur="500"/>
                                        <p:tgtEl>
                                          <p:spTgt spid="4">
                                            <p:txEl>
                                              <p:pRg st="5" end="5"/>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barn(inVertical)">
                                      <p:cBhvr>
                                        <p:cTn id="4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Волна">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Кнопка">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2322</TotalTime>
  <Words>7629</Words>
  <Application>Microsoft Office PowerPoint</Application>
  <PresentationFormat>Экран (4:3)</PresentationFormat>
  <Paragraphs>685</Paragraphs>
  <Slides>53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53</vt:i4>
      </vt:variant>
    </vt:vector>
  </HeadingPairs>
  <TitlesOfParts>
    <vt:vector size="54" baseType="lpstr">
      <vt:lpstr>Волна</vt:lpstr>
      <vt:lpstr>        ЗВІТ ДИРЕКТОРА Державного навчального  закладу   «Лісоводський професійний аграрний ліцей» РОМАНЧУКА СЕРГІЯ ПЕТРОВИЧА         </vt:lpstr>
      <vt:lpstr>КОНТАКТНА ІНФОРМАЦІЯ</vt:lpstr>
      <vt:lpstr>І. Загальна інформація</vt:lpstr>
      <vt:lpstr>Презентация PowerPoint</vt:lpstr>
      <vt:lpstr>Для забезпечення підготовки, перепідготовки і підвищення кваліфікації здобувачів  освіти ліцей має навчальний комплекс типової забудови, до складу якого входять: </vt:lpstr>
      <vt:lpstr>ДНЗ «Лісоводський ПАЛ» здійснює підготовку  робітничих кадрів з таких професій</vt:lpstr>
      <vt:lpstr>КОЛО СПІВПРАЦІ</vt:lpstr>
      <vt:lpstr>ПРІОРІТЕТНІ НАПРЯМКИ ДІЯЛЬНОСТІ </vt:lpstr>
      <vt:lpstr>Наші цінності  </vt:lpstr>
      <vt:lpstr> Розвиток міжнародної співпраці</vt:lpstr>
      <vt:lpstr>Благодійництво</vt:lpstr>
      <vt:lpstr>       Мотиваційний аспект навчання у   ЗП(ПТ)О Популяризуємо та будемо популяризувати навчальний заклад, тим самим створюючи мотиваційний аспект  П(ПТ)О в цілому Дні відкритих дверей; Конкурси професійної майстерності  серед учнів ліцею; Екскурсії у господарства кластерів,  на підприємства; Майстер-класи; Участь у Всеукраїнських, міжнародних, регіональних  проєктах, виставках;  Функціонування веб-сайту,  сторінка у Фейсбуці; Виставки творчих робіт; Методичні місячники; Тижні професій; Профорієнтаційні стріми     </vt:lpstr>
      <vt:lpstr>ІІ.Формування контингенту здобувачів освіти</vt:lpstr>
      <vt:lpstr>              Контингент учнів і слухачів  у 2023-2024 н. р. становив  612 осіб,  з них  за контрактом – 19 здобувачів освіти  </vt:lpstr>
      <vt:lpstr>ІІІ. Організація навчально-виробничої діяльності</vt:lpstr>
      <vt:lpstr> Згідно плану роботи ліцею на 2023-2024 н. рік було заплановано і проведено конкурси фахової майстерності  з професій: Кравець; Штукатур; ; Тракторист-машиніст с/г виробництва,  категорія А1; Кухар;  Зварник ручного зварювання. Упродовж навчального року здобувачі освіти ліцею брали участь у різних  обласних заходах змагальницького характеру: - Григор’єв Іван, учень 31 групи брав участь в обласному конкурсі фахової майстерності серед здобувачів освіти закладів професійної (професійно-технічної) освіти з професії «Тракторист-машиніст сільськогосподарського виробництва»;   - здобувач освіти Кісільовський Костянтин та керівник Вільчинський Олександр взяли участь у виставці «Техно-арт галереї» в номінації «Архітектура та будівництво» та нагороджені Дипломом І ступеня; - випускники групи 22 – Г разом з керівничкою Кобилянською Катериною  взяли участь у Двотуровому міжнародному багатожанровому дистанційному фестивалі-конкурсі мистецтв «Ти- майбутнє України» з колекцією одягу «Національна спадщина» та нагороджені Дипломами за перше місце та кубком; - команда учнів разом із керівничкою Кобилянською Катериною  взяли участь у Всеукраїнському творчому конкурсі "До 32-ї річниці Незалежності України" з колекцією «Незалежна» - нагороджені Дипломом І ступеня; - 24 здобувачі освіти взяли  участь у Міжнародній Економічній Олімпіаді 2023-2024, яку проводив Центр Бендукідзе у партнерстві ЕFI.– Отримали Сертифікат учасників ; - здобувачі освіти разом з викладачкою Боровик Н.В.  брали участь у Міжнародному конкурсі Navigate Your Future Tides Global Online Innovation Camp 2024. (Глобальний онлайн-інноваційний табір «Навігація у майбутнє») –  отримали Сертифікати;  учасниці з ДНЗ «Лісоводський ПАЛ» Оксана Леньга, Наталія Гуцалюк, Алла Зюбрій були об’єднані з командою з Філіппін, де представили SnapSafe.- Отримали Сертифікати;  - учасники  проєкту «Student Bakery» «Випікання  домашньої випічки» брали участь  у Ярмарці молодіжного підприємництва Junior Expo та участь в авторському майстер-класі «Flavorful fantasy» - оздоблення випічки, яка відбулася 14.04.2024  р. у парку Чекмана, м. Хмельницькому.  Учасники проєкту: Леньга О., Гуцалюк Н., Ромах О., Козачишена Х.; - Коробейко Василь, учень 32 групи презентував свою творчу роботу «Виготовлення кованого декору   до композиції  фотозони «Мальовнича Україна – сучасні традиції  Лісоводчини» на обласній виставці творчих робіт. Питання організації виробничого навчання та виробничої практики, виконання планів навчально-виробничої діяльності розглядалися на засіданнях педагогічної ради.  </vt:lpstr>
      <vt:lpstr>Презентация PowerPoint</vt:lpstr>
      <vt:lpstr>ІV. Організація навчально-виховної діяльності, соціального захисту учасників освітнього  процесу</vt:lpstr>
      <vt:lpstr>Презентация PowerPoint</vt:lpstr>
      <vt:lpstr>Презентация PowerPoint</vt:lpstr>
      <vt:lpstr>Упродовж навчального року наші здобувачі освіти були активними учасниками різних обласних конкурсів з виховної роботи, у багатьох з яких посіли призові місця. А саме: </vt:lpstr>
      <vt:lpstr>Презентация PowerPoint</vt:lpstr>
      <vt:lpstr>Презентация PowerPoint</vt:lpstr>
      <vt:lpstr>Презентация PowerPoint</vt:lpstr>
      <vt:lpstr>Презентация PowerPoint</vt:lpstr>
      <vt:lpstr>V. Організація навчально-методичної роботи</vt:lpstr>
      <vt:lpstr>Презентация PowerPoint</vt:lpstr>
      <vt:lpstr>Презентация PowerPoint</vt:lpstr>
      <vt:lpstr>Презентация PowerPoint</vt:lpstr>
      <vt:lpstr>     МК суспільно-гуманітарних дисциплін, класних керівників   2023-2024 навчальний рік для МК суспільно-гуманітарних дисциплін та класних керівників був досить насиченим та вдалим. </vt:lpstr>
      <vt:lpstr>МК природничо – математичних дисциплін</vt:lpstr>
      <vt:lpstr>МК ІПП професії: Електрозварник ручного зварювання; коваль ручного кування</vt:lpstr>
      <vt:lpstr>    МК ІПП будівельних професій та сфери послуг   Методична робота з педагогічними працівниками була спрямована на реалізацію  методичної проблеми  «Ефективність впровадження інноваційних здоров’я зберігаючих технологій на уроках професійно-теоретичної та професійно-практичної підготовки».       29-30 серпня відбувся Всеукраїнський творчий конкурс "До 32-ї річниці Незалежності України«, на якому була представлена колекцієя «Незалежна» - нагородженні Дипломом І ступення.      Члени МК брали участь у розробці та оформленні навчально-плануючої документації з професії «Кравець»  за новим стандартом.      У листопаді проведено відкриті уроки під час методичного місячника. Як підсумок методичного місячника проведенно засідання методичної комісії у вигляді "Педагогічного квесту".   </vt:lpstr>
      <vt:lpstr>МК ІПП професії: Тракторист-машиніст с/г виробництва; слюсар з ремонту с/г техніки та устаткування; водій автотранспортних засобів, кат. С </vt:lpstr>
      <vt:lpstr>VІ.Організація безпеки життєдіяльності учасників освітнього  процесу </vt:lpstr>
      <vt:lpstr>Презентация PowerPoint</vt:lpstr>
      <vt:lpstr>VІ. Матеріально-технічна база  </vt:lpstr>
      <vt:lpstr>VІІ. Організація  фінансово-господарської та   виробничо-комерційної діяльності </vt:lpstr>
      <vt:lpstr>Презентация PowerPoint</vt:lpstr>
      <vt:lpstr>Презентация PowerPoint</vt:lpstr>
      <vt:lpstr>Презентация PowerPoint</vt:lpstr>
      <vt:lpstr>Презентация PowerPoint</vt:lpstr>
      <vt:lpstr>Впродовж 2023-2024 н.р.  у навчальному закладі проведені наступні роботи та заходи  </vt:lpstr>
      <vt:lpstr>Ремонт фойє гуртожитку</vt:lpstr>
      <vt:lpstr>Ремонт та облаштування кухонь у гуртожитку</vt:lpstr>
      <vt:lpstr>Ремонт та облаштування санвузлів</vt:lpstr>
      <vt:lpstr>Перекриття частини даху гуртожитку</vt:lpstr>
      <vt:lpstr>Монтаж дверей</vt:lpstr>
      <vt:lpstr>Ремонт та придбання меблів для кабінету заступника директора з НВР</vt:lpstr>
      <vt:lpstr>Натягнення стелі у читальному залі, придбання офісного столу,50 стільців,стенду розвитку кар’єри</vt:lpstr>
      <vt:lpstr>Ремонт та облаштування зварювальної майстерні</vt:lpstr>
      <vt:lpstr>Ремонт фасаду  майстерні</vt:lpstr>
      <vt:lpstr>Заливка бетонних відмосток</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ПРОГРАМА РОЗВИТКУ Державного навчального закладу  «Лісоводський професійний аграрний ліцей» на середньострокову перспективу        </dc:title>
  <dc:creator>Байзан О</dc:creator>
  <cp:lastModifiedBy>Байзан О</cp:lastModifiedBy>
  <cp:revision>323</cp:revision>
  <cp:lastPrinted>2024-07-09T13:25:20Z</cp:lastPrinted>
  <dcterms:created xsi:type="dcterms:W3CDTF">2024-04-19T10:54:48Z</dcterms:created>
  <dcterms:modified xsi:type="dcterms:W3CDTF">2024-07-13T08:23:19Z</dcterms:modified>
</cp:coreProperties>
</file>