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266" r:id="rId3"/>
    <p:sldId id="267" r:id="rId4"/>
    <p:sldId id="268" r:id="rId5"/>
    <p:sldId id="269" r:id="rId6"/>
    <p:sldId id="256" r:id="rId7"/>
    <p:sldId id="257" r:id="rId8"/>
    <p:sldId id="258" r:id="rId9"/>
    <p:sldId id="279" r:id="rId10"/>
    <p:sldId id="259" r:id="rId11"/>
    <p:sldId id="271" r:id="rId12"/>
    <p:sldId id="272" r:id="rId13"/>
    <p:sldId id="270" r:id="rId14"/>
    <p:sldId id="262" r:id="rId15"/>
    <p:sldId id="278" r:id="rId16"/>
    <p:sldId id="273" r:id="rId17"/>
    <p:sldId id="274" r:id="rId18"/>
    <p:sldId id="275" r:id="rId19"/>
    <p:sldId id="276" r:id="rId20"/>
    <p:sldId id="280" r:id="rId21"/>
    <p:sldId id="281" r:id="rId22"/>
  </p:sldIdLst>
  <p:sldSz cx="9144000" cy="6858000" type="screen4x3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5394" autoAdjust="0"/>
  </p:normalViewPr>
  <p:slideViewPr>
    <p:cSldViewPr>
      <p:cViewPr>
        <p:scale>
          <a:sx n="66" d="100"/>
          <a:sy n="66" d="100"/>
        </p:scale>
        <p:origin x="-127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997" cy="510515"/>
          </a:xfrm>
          <a:prstGeom prst="rect">
            <a:avLst/>
          </a:prstGeom>
        </p:spPr>
        <p:txBody>
          <a:bodyPr vert="horz" lIns="192646" tIns="96323" rIns="192646" bIns="96323" rtlCol="0"/>
          <a:lstStyle>
            <a:lvl1pPr algn="l">
              <a:defRPr sz="25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130" y="1"/>
            <a:ext cx="3082521" cy="510515"/>
          </a:xfrm>
          <a:prstGeom prst="rect">
            <a:avLst/>
          </a:prstGeom>
        </p:spPr>
        <p:txBody>
          <a:bodyPr vert="horz" lIns="192646" tIns="96323" rIns="192646" bIns="96323" rtlCol="0"/>
          <a:lstStyle>
            <a:lvl1pPr algn="r">
              <a:defRPr sz="2500"/>
            </a:lvl1pPr>
          </a:lstStyle>
          <a:p>
            <a:fld id="{AD54303F-7787-40E9-BD87-C3C2522421D0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725629"/>
            <a:ext cx="3078997" cy="510515"/>
          </a:xfrm>
          <a:prstGeom prst="rect">
            <a:avLst/>
          </a:prstGeom>
        </p:spPr>
        <p:txBody>
          <a:bodyPr vert="horz" lIns="192646" tIns="96323" rIns="192646" bIns="96323" rtlCol="0" anchor="b"/>
          <a:lstStyle>
            <a:lvl1pPr algn="l">
              <a:defRPr sz="25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130" y="9725629"/>
            <a:ext cx="3082521" cy="510515"/>
          </a:xfrm>
          <a:prstGeom prst="rect">
            <a:avLst/>
          </a:prstGeom>
        </p:spPr>
        <p:txBody>
          <a:bodyPr vert="horz" lIns="192646" tIns="96323" rIns="192646" bIns="96323" rtlCol="0" anchor="b"/>
          <a:lstStyle>
            <a:lvl1pPr algn="r">
              <a:defRPr sz="2500"/>
            </a:lvl1pPr>
          </a:lstStyle>
          <a:p>
            <a:fld id="{DFAF4603-6B41-4078-B626-039F47EAFC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958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997" cy="510515"/>
          </a:xfrm>
          <a:prstGeom prst="rect">
            <a:avLst/>
          </a:prstGeom>
        </p:spPr>
        <p:txBody>
          <a:bodyPr vert="horz" lIns="192646" tIns="96323" rIns="192646" bIns="96323" rtlCol="0"/>
          <a:lstStyle>
            <a:lvl1pPr algn="l">
              <a:defRPr sz="25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130" y="1"/>
            <a:ext cx="3082521" cy="510515"/>
          </a:xfrm>
          <a:prstGeom prst="rect">
            <a:avLst/>
          </a:prstGeom>
        </p:spPr>
        <p:txBody>
          <a:bodyPr vert="horz" lIns="192646" tIns="96323" rIns="192646" bIns="96323" rtlCol="0"/>
          <a:lstStyle>
            <a:lvl1pPr algn="r">
              <a:defRPr sz="2500"/>
            </a:lvl1pPr>
          </a:lstStyle>
          <a:p>
            <a:fld id="{F247A20D-0279-4BA8-B7E4-D85DDCF7F77F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2646" tIns="96323" rIns="192646" bIns="963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622" y="4862816"/>
            <a:ext cx="5682406" cy="4607557"/>
          </a:xfrm>
          <a:prstGeom prst="rect">
            <a:avLst/>
          </a:prstGeom>
        </p:spPr>
        <p:txBody>
          <a:bodyPr vert="horz" lIns="192646" tIns="96323" rIns="192646" bIns="963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5629"/>
            <a:ext cx="3078997" cy="510515"/>
          </a:xfrm>
          <a:prstGeom prst="rect">
            <a:avLst/>
          </a:prstGeom>
        </p:spPr>
        <p:txBody>
          <a:bodyPr vert="horz" lIns="192646" tIns="96323" rIns="192646" bIns="96323" rtlCol="0" anchor="b"/>
          <a:lstStyle>
            <a:lvl1pPr algn="l">
              <a:defRPr sz="25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130" y="9725629"/>
            <a:ext cx="3082521" cy="510515"/>
          </a:xfrm>
          <a:prstGeom prst="rect">
            <a:avLst/>
          </a:prstGeom>
        </p:spPr>
        <p:txBody>
          <a:bodyPr vert="horz" lIns="192646" tIns="96323" rIns="192646" bIns="96323" rtlCol="0" anchor="b"/>
          <a:lstStyle>
            <a:lvl1pPr algn="r">
              <a:defRPr sz="2500"/>
            </a:lvl1pPr>
          </a:lstStyle>
          <a:p>
            <a:fld id="{C6CE235A-4E50-410F-8DE2-8F5B093D68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875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E235A-4E50-410F-8DE2-8F5B093D68B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521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E235A-4E50-410F-8DE2-8F5B093D68B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781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E235A-4E50-410F-8DE2-8F5B093D68B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97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E235A-4E50-410F-8DE2-8F5B093D68B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20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E235A-4E50-410F-8DE2-8F5B093D68B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397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Міністерство  освіти і науки  України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Державний навчальний заклад 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“Лісоводський професійний аграрний ліцей”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148263" y="4652962"/>
            <a:ext cx="3616325" cy="129631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Вихователя гуртожитку: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1800" b="1" dirty="0" err="1" smtClean="0">
                <a:solidFill>
                  <a:schemeClr val="tx2">
                    <a:lumMod val="75000"/>
                  </a:schemeClr>
                </a:solidFill>
              </a:rPr>
              <a:t>Здоровик</a:t>
            </a:r>
            <a:r>
              <a:rPr lang="uk-UA" sz="1800" b="1" dirty="0" smtClean="0">
                <a:solidFill>
                  <a:schemeClr val="tx2">
                    <a:lumMod val="75000"/>
                  </a:schemeClr>
                </a:solidFill>
              </a:rPr>
              <a:t> Світлани Василівни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3203575" y="5805488"/>
            <a:ext cx="1943100" cy="71913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600" b="1" dirty="0" err="1" smtClean="0">
                <a:solidFill>
                  <a:schemeClr val="tx1">
                    <a:lumMod val="95000"/>
                  </a:schemeClr>
                </a:solidFill>
              </a:rPr>
              <a:t>с.Лісоводи</a:t>
            </a:r>
            <a:endParaRPr lang="uk-UA" sz="16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1600" b="1" dirty="0" smtClean="0">
                <a:solidFill>
                  <a:schemeClr val="tx1">
                    <a:lumMod val="95000"/>
                  </a:schemeClr>
                </a:solidFill>
              </a:rPr>
              <a:t>20</a:t>
            </a:r>
            <a:r>
              <a:rPr lang="en-US" sz="1600" b="1" dirty="0" smtClean="0">
                <a:solidFill>
                  <a:schemeClr val="tx1">
                    <a:lumMod val="95000"/>
                  </a:schemeClr>
                </a:solidFill>
              </a:rPr>
              <a:t>20</a:t>
            </a:r>
            <a:endParaRPr lang="ru-RU" sz="1600" b="1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6809" name="WordArt 9"/>
          <p:cNvSpPr>
            <a:spLocks noChangeArrowheads="1" noChangeShapeType="1" noTextEdit="1"/>
          </p:cNvSpPr>
          <p:nvPr/>
        </p:nvSpPr>
        <p:spPr bwMode="auto">
          <a:xfrm>
            <a:off x="1547813" y="2205038"/>
            <a:ext cx="5905500" cy="214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досвіду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роботи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960403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Правильно організувати побут –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гарно жити в гуртожитку.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071670" y="731520"/>
            <a:ext cx="4500594" cy="348329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8" name="Picture 2" descr="F:\ЗОРОВИК СВІТЛАНА ФОТО\20210322_105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714356"/>
            <a:ext cx="6019703" cy="3386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057228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Побутові проблеми.</a:t>
            </a:r>
            <a:b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Вихователь завжди допоможе.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928794" y="731520"/>
            <a:ext cx="5072098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F:\ЗОРОВИК СВІТЛАНА ФОТО\20210322_11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1438"/>
            <a:ext cx="4857784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Задушевні бесіди з вихователем – години, які люблять учні 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здоровик світлана вас\ФОТО СВІТЛАНИ\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14356"/>
            <a:ext cx="5048286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90947" y="332656"/>
            <a:ext cx="3246720" cy="67480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>
                <a:latin typeface="Monotype Corsiva" pitchFamily="66" charset="0"/>
              </a:rPr>
              <a:t>Цікаве</a:t>
            </a:r>
            <a:r>
              <a:rPr lang="ru-RU" sz="3200" b="1" dirty="0">
                <a:latin typeface="Monotype Corsiva" pitchFamily="66" charset="0"/>
              </a:rPr>
              <a:t> і </a:t>
            </a:r>
            <a:r>
              <a:rPr lang="ru-RU" sz="3200" b="1" dirty="0" err="1">
                <a:latin typeface="Monotype Corsiva" pitchFamily="66" charset="0"/>
              </a:rPr>
              <a:t>змістовне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дозвілля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 smtClean="0">
                <a:latin typeface="Monotype Corsiva" pitchFamily="66" charset="0"/>
              </a:rPr>
              <a:t>учнів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– </a:t>
            </a:r>
            <a:r>
              <a:rPr lang="ru-RU" sz="3200" b="1" dirty="0" err="1">
                <a:latin typeface="Monotype Corsiva" pitchFamily="66" charset="0"/>
              </a:rPr>
              <a:t>запорука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формування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правильних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життєвих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навичків</a:t>
            </a:r>
            <a:r>
              <a:rPr lang="ru-RU" sz="3200" b="1" dirty="0">
                <a:latin typeface="Monotype Corsiva" pitchFamily="66" charset="0"/>
              </a:rPr>
              <a:t>. </a:t>
            </a:r>
            <a:r>
              <a:rPr lang="ru-RU" sz="3200" b="1" dirty="0" err="1">
                <a:latin typeface="Monotype Corsiva" pitchFamily="66" charset="0"/>
              </a:rPr>
              <a:t>Важливо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направити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учня</a:t>
            </a:r>
            <a:r>
              <a:rPr lang="ru-RU" sz="3200" b="1" dirty="0">
                <a:latin typeface="Monotype Corsiva" pitchFamily="66" charset="0"/>
              </a:rPr>
              <a:t> і </a:t>
            </a:r>
            <a:r>
              <a:rPr lang="ru-RU" sz="3200" b="1" dirty="0" err="1">
                <a:latin typeface="Monotype Corsiva" pitchFamily="66" charset="0"/>
              </a:rPr>
              <a:t>допомогти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зробити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правильний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вибір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 smtClean="0">
                <a:latin typeface="Monotype Corsiva" pitchFamily="66" charset="0"/>
              </a:rPr>
              <a:t>дозвілля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146" name="Picture 2" descr="F:\ЗОРОВИК СВІТЛАНА ФОТО\20210322_104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908" y="1142984"/>
            <a:ext cx="5724697" cy="414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37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Волонтерська діяльність. Малюнки та листи – учасникам АТО.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357554" y="731520"/>
            <a:ext cx="3429024" cy="326898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1266" name="Picture 2" descr="D:\Новая папка (32)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71480"/>
            <a:ext cx="4071966" cy="3449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914352"/>
          </a:xfrm>
        </p:spPr>
        <p:txBody>
          <a:bodyPr/>
          <a:lstStyle/>
          <a:p>
            <a:pPr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Погруддя Бориса Сугерова –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героя Великої Вітчизняної війни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єкт уваги усіх, хто живе в гуртожитку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14678" y="642918"/>
            <a:ext cx="4143404" cy="3420446"/>
          </a:xfrm>
        </p:spPr>
        <p:txBody>
          <a:bodyPr/>
          <a:lstStyle/>
          <a:p>
            <a:pPr algn="ctr">
              <a:buNone/>
            </a:pPr>
            <a:endParaRPr lang="ru-RU" dirty="0"/>
          </a:p>
        </p:txBody>
      </p:sp>
      <p:pic>
        <p:nvPicPr>
          <p:cNvPr id="5122" name="Picture 2" descr="D:\Новая папка (32)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642918"/>
            <a:ext cx="4143403" cy="3488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699906"/>
          </a:xfrm>
        </p:spPr>
        <p:txBody>
          <a:bodyPr/>
          <a:lstStyle/>
          <a:p>
            <a:pPr algn="ctr">
              <a:buNone/>
            </a:pP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тими, кому віддаєш серце. 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71736" y="731520"/>
            <a:ext cx="4286280" cy="35547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D:\Новая папка (32)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14356"/>
            <a:ext cx="4286280" cy="3561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Цікава стаття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Новая папка (32)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71480"/>
            <a:ext cx="4357718" cy="3471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Прибирання території ліцею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Новая папка (32)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2"/>
            <a:ext cx="5286412" cy="3591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ЗОРОВИК СВІТЛАНА ФОТО\20210322_104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9029" y="0"/>
            <a:ext cx="9513029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1400" b="1" i="1" smtClean="0"/>
              <a:t/>
            </a:r>
            <a:br>
              <a:rPr lang="uk-UA" sz="1400" b="1" i="1" smtClean="0"/>
            </a:br>
            <a:endParaRPr lang="ru-RU" sz="1400" b="1" i="1" smtClean="0"/>
          </a:p>
        </p:txBody>
      </p:sp>
      <p:sp>
        <p:nvSpPr>
          <p:cNvPr id="3082" name="WordArt 10"/>
          <p:cNvSpPr>
            <a:spLocks noChangeArrowheads="1" noChangeShapeType="1" noTextEdit="1"/>
          </p:cNvSpPr>
          <p:nvPr/>
        </p:nvSpPr>
        <p:spPr bwMode="auto">
          <a:xfrm>
            <a:off x="1187450" y="188913"/>
            <a:ext cx="6392863" cy="103663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Державний навчальний заклад:</a:t>
            </a: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971550" y="5300663"/>
            <a:ext cx="7777163" cy="1087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"Лісоводський професійний </a:t>
            </a:r>
          </a:p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аграрний ліцей"</a:t>
            </a: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4060825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33600"/>
            <a:ext cx="4103688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113929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ЗОРОВИК СВІТЛАНА ФОТО\20210322_105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 flipH="1">
            <a:off x="1492644" y="620526"/>
            <a:ext cx="6730215" cy="557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500563" y="1412874"/>
            <a:ext cx="4464050" cy="51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2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Посада:</a:t>
            </a:r>
            <a:r>
              <a:rPr lang="uk-UA" sz="2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uk-UA" sz="22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вихователь гуртожитку</a:t>
            </a:r>
            <a:endParaRPr lang="uk-UA" sz="22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2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Освіта:</a:t>
            </a:r>
            <a:r>
              <a:rPr lang="uk-UA" sz="2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uk-UA" sz="22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середня-спеціальна</a:t>
            </a:r>
            <a:endParaRPr lang="uk-UA" sz="22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uk-UA" sz="22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2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Спеціальність:</a:t>
            </a:r>
            <a:r>
              <a:rPr lang="uk-UA" sz="2200" b="1" i="1" u="sng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uk-UA" sz="22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технік - плановик</a:t>
            </a:r>
            <a:endParaRPr lang="uk-UA" sz="22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2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Навчальний заклад:</a:t>
            </a:r>
            <a:r>
              <a:rPr lang="uk-UA" sz="22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400" b="1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Шепетівський</a:t>
            </a:r>
            <a:r>
              <a:rPr lang="uk-UA" sz="2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с/г технікум бух. обліку</a:t>
            </a:r>
            <a:endParaRPr lang="uk-UA" sz="24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2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Педагогічний стаж роботи: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uk-UA" sz="2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			</a:t>
            </a:r>
            <a:r>
              <a:rPr lang="en-US" sz="22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31</a:t>
            </a:r>
            <a:r>
              <a:rPr lang="uk-UA" sz="22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р</a:t>
            </a:r>
            <a:r>
              <a:rPr lang="en-US" sz="2200" b="1" i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ik</a:t>
            </a:r>
            <a:endParaRPr lang="ru-RU" sz="22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539750" y="260350"/>
            <a:ext cx="7848674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FF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Здоровик </a:t>
            </a:r>
            <a:r>
              <a:rPr lang="ru-RU" sz="3600" b="1" i="1" kern="10" dirty="0" err="1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FF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Світлана</a:t>
            </a:r>
            <a:r>
              <a:rPr lang="ru-RU" sz="3600" b="1" i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FF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i="1" kern="10" dirty="0" err="1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00CC00"/>
                    </a:gs>
                    <a:gs pos="100000">
                      <a:srgbClr val="FF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Василівна</a:t>
            </a:r>
            <a:endParaRPr lang="ru-RU" sz="3600" b="1" i="1" kern="10" dirty="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00CC00"/>
                  </a:gs>
                  <a:gs pos="100000">
                    <a:srgbClr val="FFFF00"/>
                  </a:gs>
                </a:gsLst>
                <a:lin ang="189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3" descr="H:\101___12\IMG_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9750" y="1379084"/>
            <a:ext cx="3817257" cy="48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1389879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Group 26"/>
          <p:cNvGrpSpPr>
            <a:grpSpLocks/>
          </p:cNvGrpSpPr>
          <p:nvPr/>
        </p:nvGrpSpPr>
        <p:grpSpPr bwMode="auto">
          <a:xfrm>
            <a:off x="3000364" y="214290"/>
            <a:ext cx="4000528" cy="6286568"/>
            <a:chOff x="1237" y="1570"/>
            <a:chExt cx="9976" cy="12060"/>
          </a:xfrm>
        </p:grpSpPr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1237" y="5890"/>
              <a:ext cx="2820" cy="284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3. Співпраця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(з медичною сестрою, керівником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фіз. виховання,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майстрами в/н, класними керівниками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 flipH="1" flipV="1">
              <a:off x="4117" y="6610"/>
              <a:ext cx="72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077" name="Group 29"/>
            <p:cNvGrpSpPr>
              <a:grpSpLocks/>
            </p:cNvGrpSpPr>
            <p:nvPr/>
          </p:nvGrpSpPr>
          <p:grpSpPr bwMode="auto">
            <a:xfrm>
              <a:off x="1417" y="1570"/>
              <a:ext cx="9796" cy="12060"/>
              <a:chOff x="1417" y="1570"/>
              <a:chExt cx="9796" cy="12060"/>
            </a:xfrm>
          </p:grpSpPr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2317" y="1570"/>
                <a:ext cx="8100" cy="160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400" b="1" i="0" u="none" strike="noStrike" cap="none" normalizeH="0" baseline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Calibri" pitchFamily="34" charset="0"/>
                    <a:cs typeface="Arial" pitchFamily="34" charset="0"/>
                  </a:rPr>
                  <a:t>Виховна робота в гуртожитку та формування в учнів навиків здорового способу життя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079" name="Group 31"/>
              <p:cNvGrpSpPr>
                <a:grpSpLocks/>
              </p:cNvGrpSpPr>
              <p:nvPr/>
            </p:nvGrpSpPr>
            <p:grpSpPr bwMode="auto">
              <a:xfrm>
                <a:off x="1417" y="4090"/>
                <a:ext cx="9796" cy="9540"/>
                <a:chOff x="1417" y="4090"/>
                <a:chExt cx="9796" cy="9540"/>
              </a:xfrm>
            </p:grpSpPr>
            <p:sp>
              <p:nvSpPr>
                <p:cNvPr id="2080" name="Rectangle 32"/>
                <p:cNvSpPr>
                  <a:spLocks noChangeArrowheads="1"/>
                </p:cNvSpPr>
                <p:nvPr/>
              </p:nvSpPr>
              <p:spPr bwMode="auto">
                <a:xfrm>
                  <a:off x="1417" y="8875"/>
                  <a:ext cx="2820" cy="1146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2. Індивідуальна робота з учнями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81" name="Rectangle 33"/>
                <p:cNvSpPr>
                  <a:spLocks noChangeArrowheads="1"/>
                </p:cNvSpPr>
                <p:nvPr/>
              </p:nvSpPr>
              <p:spPr bwMode="auto">
                <a:xfrm>
                  <a:off x="1597" y="10393"/>
                  <a:ext cx="2820" cy="209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1. Вивчення особових справ, медичних показників здоров’я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82" name="Rectangle 34"/>
                <p:cNvSpPr>
                  <a:spLocks noChangeArrowheads="1"/>
                </p:cNvSpPr>
                <p:nvPr/>
              </p:nvSpPr>
              <p:spPr bwMode="auto">
                <a:xfrm>
                  <a:off x="8393" y="10192"/>
                  <a:ext cx="2820" cy="1576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9. Моральне заохочення як стимул до самореалізації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83" name="Rectangle 35"/>
                <p:cNvSpPr>
                  <a:spLocks noChangeArrowheads="1"/>
                </p:cNvSpPr>
                <p:nvPr/>
              </p:nvSpPr>
              <p:spPr bwMode="auto">
                <a:xfrm>
                  <a:off x="4837" y="12010"/>
                  <a:ext cx="2820" cy="162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Анкетування –аналіз –моніторинг здорового способу життя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84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397" y="8410"/>
                  <a:ext cx="1800" cy="19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85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4297" y="8410"/>
                  <a:ext cx="54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grpSp>
              <p:nvGrpSpPr>
                <p:cNvPr id="2086" name="Group 38"/>
                <p:cNvGrpSpPr>
                  <a:grpSpLocks/>
                </p:cNvGrpSpPr>
                <p:nvPr/>
              </p:nvGrpSpPr>
              <p:grpSpPr bwMode="auto">
                <a:xfrm>
                  <a:off x="1597" y="4090"/>
                  <a:ext cx="9480" cy="4813"/>
                  <a:chOff x="1597" y="4090"/>
                  <a:chExt cx="9480" cy="4813"/>
                </a:xfrm>
              </p:grpSpPr>
              <p:sp>
                <p:nvSpPr>
                  <p:cNvPr id="2087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8077" y="6070"/>
                    <a:ext cx="2820" cy="125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8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7. Система виховних заходів</a:t>
                    </a:r>
                    <a:endParaRPr kumimoji="0" lang="ru-RU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8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8257" y="7870"/>
                    <a:ext cx="2820" cy="103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8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8. Організація здорового побуту</a:t>
                    </a:r>
                    <a:endParaRPr kumimoji="0" lang="ru-RU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8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4837" y="7510"/>
                    <a:ext cx="2820" cy="1078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Виховна</a:t>
                    </a: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робота</a:t>
                    </a:r>
                    <a:endParaRPr kumimoji="0" lang="ru-RU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209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597" y="4090"/>
                    <a:ext cx="9300" cy="3420"/>
                    <a:chOff x="1597" y="4090"/>
                    <a:chExt cx="9300" cy="3420"/>
                  </a:xfrm>
                </p:grpSpPr>
                <p:sp>
                  <p:nvSpPr>
                    <p:cNvPr id="2091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7" y="4090"/>
                      <a:ext cx="2820" cy="84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8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. Планування виховної роботи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2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37" y="4090"/>
                      <a:ext cx="2820" cy="108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8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5.Пропаганда здорового способу життя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3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77" y="4090"/>
                      <a:ext cx="2820" cy="16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8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6. Практична діяльність спрямована на формування навичок здорового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способу життя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457" y="5170"/>
                      <a:ext cx="0" cy="23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095" name="Line 4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297" y="4990"/>
                      <a:ext cx="1440" cy="2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2096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77" y="5710"/>
                    <a:ext cx="1080" cy="18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097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717" y="7442"/>
                    <a:ext cx="497" cy="42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2098" name="Line 50"/>
                <p:cNvSpPr>
                  <a:spLocks noChangeShapeType="1"/>
                </p:cNvSpPr>
                <p:nvPr/>
              </p:nvSpPr>
              <p:spPr bwMode="auto">
                <a:xfrm>
                  <a:off x="7177" y="8410"/>
                  <a:ext cx="2160" cy="18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99" name="Line 51"/>
                <p:cNvSpPr>
                  <a:spLocks noChangeShapeType="1"/>
                </p:cNvSpPr>
                <p:nvPr/>
              </p:nvSpPr>
              <p:spPr bwMode="auto">
                <a:xfrm>
                  <a:off x="5377" y="8410"/>
                  <a:ext cx="720" cy="36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10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6457" y="8410"/>
                  <a:ext cx="540" cy="36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11506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4230" y="4347100"/>
            <a:ext cx="3939770" cy="25109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Організувати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самопідготовку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– </a:t>
            </a:r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одне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із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правил </a:t>
            </a:r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щоденної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діяльності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Monotype Corsiva" pitchFamily="66" charset="0"/>
              </a:rPr>
              <a:t>вихователя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3200" dirty="0">
                <a:latin typeface="Monotype Corsiva" pitchFamily="66" charset="0"/>
              </a:rPr>
              <a:t> </a:t>
            </a:r>
          </a:p>
        </p:txBody>
      </p:sp>
      <p:pic>
        <p:nvPicPr>
          <p:cNvPr id="1026" name="Picture 2" descr="C:\Documents and Settings\User\Рабочий стол\Новая папка\100_4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4289"/>
            <a:ext cx="4646320" cy="348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Новая папка\100_4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143248"/>
            <a:ext cx="4714876" cy="35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3347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150870" algn="l"/>
              </a:tabLst>
            </a:pPr>
            <a:r>
              <a:rPr lang="uk-UA" sz="2800" b="1" dirty="0">
                <a:latin typeface="Monotype Corsiva" pitchFamily="66" charset="0"/>
                <a:ea typeface="Times New Roman"/>
              </a:rPr>
              <a:t>Кімната самопідготовки в гуртожитку – місце, де продовжується навчальна </a:t>
            </a:r>
            <a:r>
              <a:rPr lang="uk-UA" sz="2800" b="1" dirty="0" smtClean="0">
                <a:latin typeface="Monotype Corsiva" pitchFamily="66" charset="0"/>
                <a:ea typeface="Times New Roman"/>
              </a:rPr>
              <a:t>робота</a:t>
            </a:r>
            <a:endParaRPr lang="ru-RU" sz="2800" b="1" dirty="0">
              <a:effectLst/>
              <a:latin typeface="Monotype Corsiva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9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6322714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  <a:tabLst>
                <a:tab pos="3150870" algn="l"/>
              </a:tabLst>
            </a:pP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Дні </a:t>
            </a:r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добрих справ – волонтерський </a:t>
            </a: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рух, </a:t>
            </a:r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яким охоплено багато учнів. Інформація про добрі справи – теж при участі </a:t>
            </a: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вихователя</a:t>
            </a:r>
            <a:r>
              <a:rPr lang="ru-RU" sz="3100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/>
            </a:r>
            <a:br>
              <a:rPr lang="ru-RU" sz="3100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</a:br>
            <a:endParaRPr lang="ru-RU" sz="31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User\Рабочий стол\Новая папка\100_4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89735"/>
            <a:ext cx="4071967" cy="3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User\Рабочий стол\Новая папка\100_4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095779" cy="30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77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101___12\IMG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51520" y="620688"/>
            <a:ext cx="459651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8864" y="1359023"/>
            <a:ext cx="3816424" cy="233975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Основний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напрямок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педагогічної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діяльності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сприяти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самореалізації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підлітків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64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800" dirty="0"/>
          </a:p>
        </p:txBody>
      </p:sp>
      <p:pic>
        <p:nvPicPr>
          <p:cNvPr id="3074" name="Picture 2" descr="F:\ЗОРОВИК СВІТЛАНА ФОТО\20210322_11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71866" y="-357214"/>
            <a:ext cx="19040418" cy="75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2" y="2588396"/>
            <a:ext cx="4000498" cy="41529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Порядок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вартий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того,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щоб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йому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служити</a:t>
            </a:r>
            <a:r>
              <a:rPr lang="ru-RU" sz="36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–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важливо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щоб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кожен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учень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розумів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і практично </a:t>
            </a:r>
            <a:r>
              <a:rPr lang="ru-RU" sz="3600" b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прагнув</a:t>
            </a:r>
            <a:r>
              <a:rPr lang="ru-RU" sz="3600" b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до </a:t>
            </a:r>
            <a:r>
              <a:rPr lang="ru-RU" sz="36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порядку</a:t>
            </a:r>
            <a:endParaRPr lang="ru-RU" sz="36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C:\Documents and Settings\User\Рабочий стол\Новая папка\100_4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3905" y="1238229"/>
            <a:ext cx="5905498" cy="44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20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275</Words>
  <Application>Microsoft Office PowerPoint</Application>
  <PresentationFormat>Экран (4:3)</PresentationFormat>
  <Paragraphs>56</Paragraphs>
  <Slides>20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Бумажная</vt:lpstr>
      <vt:lpstr>Воздушный поток</vt:lpstr>
      <vt:lpstr>Міністерство  освіти і науки  України Державний навчальний заклад  “Лісоводський професійний аграрний ліцей”</vt:lpstr>
      <vt:lpstr> </vt:lpstr>
      <vt:lpstr>Слайд 3</vt:lpstr>
      <vt:lpstr>Слайд 4</vt:lpstr>
      <vt:lpstr>Слайд 5</vt:lpstr>
      <vt:lpstr>Дні добрих справ – волонтерський рух, яким охоплено багато учнів. Інформація про добрі справи – теж при участі вихователя </vt:lpstr>
      <vt:lpstr>Основний напрямок педагогічної діяльності – сприяти самореалізації підлітків</vt:lpstr>
      <vt:lpstr>Слайд 8</vt:lpstr>
      <vt:lpstr>Порядок вартий того, щоб йому служити, – важливо, щоб кожен учень це розумів і практично прагнув до порядку</vt:lpstr>
      <vt:lpstr>Правильно організувати побут –  гарно жити в гуртожитку.</vt:lpstr>
      <vt:lpstr>  Побутові проблеми. Вихователь завжди допоможе.</vt:lpstr>
      <vt:lpstr> Задушевні бесіди з вихователем – години, які люблять учні </vt:lpstr>
      <vt:lpstr>Слайд 13</vt:lpstr>
      <vt:lpstr>Волонтерська діяльність. Малюнки та листи – учасникам АТО.</vt:lpstr>
      <vt:lpstr>Погруддя Бориса Сугерова –  героя Великої Вітчизняної війни об’єкт уваги усіх, хто живе в гуртожитку </vt:lpstr>
      <vt:lpstr>З тими, кому віддаєш серце. </vt:lpstr>
      <vt:lpstr>Цікава стаття</vt:lpstr>
      <vt:lpstr>Прибирання території ліцею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39</cp:revision>
  <cp:lastPrinted>2013-03-25T20:18:46Z</cp:lastPrinted>
  <dcterms:modified xsi:type="dcterms:W3CDTF">2021-03-25T06:58:06Z</dcterms:modified>
</cp:coreProperties>
</file>