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0"/>
  </p:notesMasterIdLst>
  <p:sldIdLst>
    <p:sldId id="257" r:id="rId2"/>
    <p:sldId id="313" r:id="rId3"/>
    <p:sldId id="258" r:id="rId4"/>
    <p:sldId id="259" r:id="rId5"/>
    <p:sldId id="262" r:id="rId6"/>
    <p:sldId id="261" r:id="rId7"/>
    <p:sldId id="263" r:id="rId8"/>
    <p:sldId id="317" r:id="rId9"/>
    <p:sldId id="264" r:id="rId10"/>
    <p:sldId id="269" r:id="rId11"/>
    <p:sldId id="316" r:id="rId12"/>
    <p:sldId id="270" r:id="rId13"/>
    <p:sldId id="268" r:id="rId14"/>
    <p:sldId id="271" r:id="rId15"/>
    <p:sldId id="272" r:id="rId16"/>
    <p:sldId id="273" r:id="rId17"/>
    <p:sldId id="274" r:id="rId18"/>
    <p:sldId id="325" r:id="rId19"/>
    <p:sldId id="311" r:id="rId20"/>
    <p:sldId id="278" r:id="rId21"/>
    <p:sldId id="312" r:id="rId22"/>
    <p:sldId id="286" r:id="rId23"/>
    <p:sldId id="318" r:id="rId24"/>
    <p:sldId id="319" r:id="rId25"/>
    <p:sldId id="279" r:id="rId26"/>
    <p:sldId id="277" r:id="rId27"/>
    <p:sldId id="276" r:id="rId28"/>
    <p:sldId id="284" r:id="rId29"/>
    <p:sldId id="320" r:id="rId30"/>
    <p:sldId id="321" r:id="rId31"/>
    <p:sldId id="287" r:id="rId32"/>
    <p:sldId id="323" r:id="rId33"/>
    <p:sldId id="296" r:id="rId34"/>
    <p:sldId id="324" r:id="rId35"/>
    <p:sldId id="297" r:id="rId36"/>
    <p:sldId id="298" r:id="rId37"/>
    <p:sldId id="322" r:id="rId38"/>
    <p:sldId id="299" r:id="rId39"/>
    <p:sldId id="301" r:id="rId40"/>
    <p:sldId id="294" r:id="rId41"/>
    <p:sldId id="292" r:id="rId42"/>
    <p:sldId id="293" r:id="rId43"/>
    <p:sldId id="288" r:id="rId44"/>
    <p:sldId id="289" r:id="rId45"/>
    <p:sldId id="291" r:id="rId46"/>
    <p:sldId id="282" r:id="rId47"/>
    <p:sldId id="280" r:id="rId48"/>
    <p:sldId id="310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8" autoAdjust="0"/>
    <p:restoredTop sz="94660"/>
  </p:normalViewPr>
  <p:slideViewPr>
    <p:cSldViewPr>
      <p:cViewPr varScale="1">
        <p:scale>
          <a:sx n="101" d="100"/>
          <a:sy n="101" d="100"/>
        </p:scale>
        <p:origin x="-1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9A6814-9138-4125-9D6F-51B6D0FA8B2B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886679-1B22-4858-9C5E-9D4CAD20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5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3711B-8224-468E-8F6F-00664BBC815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00407-9BFC-4A66-A0C8-4BE17AB72DE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E0687-5489-4E3E-8D87-F161B49B4A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7E9DC-3FFF-4092-A7A8-C7241A6CC3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друк</a:t>
            </a:r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9B0014-E1D8-4BA5-9A67-66BE3E2517C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7336B-9ECF-4108-A6A6-3F0867A70C3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друк</a:t>
            </a:r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D4786-C6CA-406B-9D22-ACF38E8356E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Друк </a:t>
            </a:r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461B40-573A-43B8-B483-4FAF6AA5D6D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5C027-D763-40BA-938A-5ABEAD1F7A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A9E08-1610-44A6-B655-48B3F5EF825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друк</a:t>
            </a: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329831-C7ED-4EB3-93F1-A232FFADB18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DE29C9-E23E-4251-B77A-40967C317A5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B0E95-474E-405A-A8D8-208125077D7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5090D-00A4-484E-95E1-32EC6C82509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3D4495-1FAE-4191-8EF4-EBD52277401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друк</a:t>
            </a: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51D8CE-81F4-4EEE-9C25-83F72966E6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6F146-05F8-4D00-980B-4602A37F9F72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78B4-3267-4027-A30E-2CD67A75C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6B9F1-5C86-49A3-B434-28DCBF3534CE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4E6E0-430E-41DF-94B7-112FE8E33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94529-ABD6-4051-8B79-17D2BB3D801B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E55EC-6370-4609-A89E-E3528C978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4716C-4D0C-4E42-B33B-A608D1EA63B4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3546-86D5-4698-8F26-34AEFE05E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2111E-32B2-4016-8ED1-5DA6DB0F947F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98FA-A7DE-414B-8674-2C66C5242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BADC6-DB2A-4C48-B9A4-27276A464B23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3D523-8468-4E36-BD52-9B6401AD4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D0918-77BB-4DE1-B66D-EA1D278B00B5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B9AD-27AB-4441-B574-48278AD0C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DE7D-68C7-484A-83E2-8F1B6A323731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14F4E-1132-4771-B2FF-9E9164473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A11C8-8846-4BA3-BAF1-53B8A03D0A86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92FC-3E21-4F97-B400-80081EEEE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A4AA-7F58-40C9-82D5-1F118EDAA57D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BC4D-5E66-45A1-9EAD-783CD7155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B1B92-C034-42A8-A4AB-50EBE38F9CEC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671E0-889E-4ADC-8810-81764DE9F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6E4AF3-6000-4FF7-B0EE-AE6755DF20B7}" type="datetimeFigureOut">
              <a:rPr lang="ru-RU"/>
              <a:pPr>
                <a:defRPr/>
              </a:pPr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4154B9-F20C-4A49-88F7-A3F75EC68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ЛІСОВОДСЬКИЙ ПРОФЕСІЙНИЙ 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  <a:r>
              <a:rPr lang="uk-UA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АГРАРНИЙ ЛІЦЕЙ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Досвід. М. Г.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Здоровика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uk-UA" sz="9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Алгоритм досвіду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 noChangeAspect="1"/>
          </p:cNvGrpSpPr>
          <p:nvPr/>
        </p:nvGrpSpPr>
        <p:grpSpPr bwMode="auto">
          <a:xfrm>
            <a:off x="3286116" y="1500174"/>
            <a:ext cx="2505941" cy="1469756"/>
            <a:chOff x="4379" y="4122"/>
            <a:chExt cx="2229" cy="1739"/>
          </a:xfrm>
        </p:grpSpPr>
        <p:sp>
          <p:nvSpPr>
            <p:cNvPr id="12313" name="AutoShape 14"/>
            <p:cNvSpPr>
              <a:spLocks noChangeAspect="1" noChangeArrowheads="1" noTextEdit="1"/>
            </p:cNvSpPr>
            <p:nvPr/>
          </p:nvSpPr>
          <p:spPr bwMode="auto">
            <a:xfrm>
              <a:off x="4379" y="4122"/>
              <a:ext cx="2174" cy="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4" name="Oval 13"/>
            <p:cNvSpPr>
              <a:spLocks noChangeArrowheads="1"/>
            </p:cNvSpPr>
            <p:nvPr/>
          </p:nvSpPr>
          <p:spPr bwMode="auto">
            <a:xfrm>
              <a:off x="4570" y="4376"/>
              <a:ext cx="2038" cy="148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400" b="1" dirty="0">
                  <a:latin typeface="Calibri" pitchFamily="34" charset="0"/>
                  <a:cs typeface="Times New Roman" pitchFamily="18" charset="0"/>
                </a:rPr>
                <a:t>Українська</a:t>
              </a:r>
              <a:endParaRPr lang="ru-RU" sz="800" dirty="0">
                <a:latin typeface="Calibri" pitchFamily="34" charset="0"/>
              </a:endParaRPr>
            </a:p>
            <a:p>
              <a:pPr algn="ctr" eaLnBrk="0" hangingPunct="0"/>
              <a:r>
                <a:rPr lang="uk-UA" sz="1400" b="1" dirty="0">
                  <a:latin typeface="Calibri" pitchFamily="34" charset="0"/>
                  <a:cs typeface="Times New Roman" pitchFamily="18" charset="0"/>
                </a:rPr>
                <a:t>народна</a:t>
              </a:r>
              <a:endParaRPr lang="ru-RU" sz="800" dirty="0">
                <a:latin typeface="Calibri" pitchFamily="34" charset="0"/>
              </a:endParaRPr>
            </a:p>
            <a:p>
              <a:pPr algn="ctr" eaLnBrk="0" hangingPunct="0"/>
              <a:r>
                <a:rPr lang="uk-UA" sz="1400" b="1" dirty="0">
                  <a:latin typeface="Calibri" pitchFamily="34" charset="0"/>
                  <a:cs typeface="Times New Roman" pitchFamily="18" charset="0"/>
                </a:rPr>
                <a:t>пісня</a:t>
              </a:r>
              <a:endParaRPr lang="uk-UA" dirty="0">
                <a:latin typeface="Calibri" pitchFamily="34" charset="0"/>
              </a:endParaRPr>
            </a:p>
          </p:txBody>
        </p:sp>
      </p:grpSp>
      <p:grpSp>
        <p:nvGrpSpPr>
          <p:cNvPr id="12291" name="Group 3"/>
          <p:cNvGrpSpPr>
            <a:grpSpLocks noChangeAspect="1"/>
          </p:cNvGrpSpPr>
          <p:nvPr/>
        </p:nvGrpSpPr>
        <p:grpSpPr bwMode="auto">
          <a:xfrm>
            <a:off x="1286086" y="2928934"/>
            <a:ext cx="6408737" cy="3132137"/>
            <a:chOff x="2012" y="3852"/>
            <a:chExt cx="7064" cy="3780"/>
          </a:xfrm>
        </p:grpSpPr>
        <p:sp>
          <p:nvSpPr>
            <p:cNvPr id="12307" name="AutoShape 9"/>
            <p:cNvSpPr>
              <a:spLocks noChangeAspect="1" noChangeArrowheads="1" noTextEdit="1"/>
            </p:cNvSpPr>
            <p:nvPr/>
          </p:nvSpPr>
          <p:spPr bwMode="auto">
            <a:xfrm>
              <a:off x="2012" y="3852"/>
              <a:ext cx="7064" cy="3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8" name="Rectangle 8"/>
            <p:cNvSpPr>
              <a:spLocks noChangeArrowheads="1"/>
            </p:cNvSpPr>
            <p:nvPr/>
          </p:nvSpPr>
          <p:spPr bwMode="auto">
            <a:xfrm>
              <a:off x="7287" y="4024"/>
              <a:ext cx="1631" cy="2025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 b="1" dirty="0">
                  <a:latin typeface="Calibri" pitchFamily="34" charset="0"/>
                  <a:cs typeface="Times New Roman" pitchFamily="18" charset="0"/>
                </a:rPr>
                <a:t>Залучення учнів до вивчення та виконання українських народних пісень з позиції особистісно зорієнтованого підходу.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12309" name="Rectangle 7"/>
            <p:cNvSpPr>
              <a:spLocks noChangeArrowheads="1"/>
            </p:cNvSpPr>
            <p:nvPr/>
          </p:nvSpPr>
          <p:spPr bwMode="auto">
            <a:xfrm>
              <a:off x="2327" y="4197"/>
              <a:ext cx="2070" cy="1755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 b="1" dirty="0">
                  <a:latin typeface="Calibri" pitchFamily="34" charset="0"/>
                  <a:cs typeface="Times New Roman" pitchFamily="18" charset="0"/>
                </a:rPr>
                <a:t>Історія української народної пісні.</a:t>
              </a:r>
              <a:endParaRPr lang="ru-RU" sz="800" dirty="0">
                <a:latin typeface="Calibri" pitchFamily="34" charset="0"/>
              </a:endParaRPr>
            </a:p>
            <a:p>
              <a:pPr algn="ctr" eaLnBrk="0" hangingPunct="0"/>
              <a:r>
                <a:rPr lang="uk-UA" sz="1200" b="1" dirty="0">
                  <a:latin typeface="Calibri" pitchFamily="34" charset="0"/>
                  <a:cs typeface="Times New Roman" pitchFamily="18" charset="0"/>
                </a:rPr>
                <a:t>Дослідницька робота. Фольклорні експедиції, вивчення репертуару сільських клубів, родинних колективів.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12310" name="Line 6"/>
            <p:cNvSpPr>
              <a:spLocks noChangeShapeType="1"/>
            </p:cNvSpPr>
            <p:nvPr/>
          </p:nvSpPr>
          <p:spPr bwMode="auto">
            <a:xfrm>
              <a:off x="5791" y="6094"/>
              <a:ext cx="2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1" name="Line 5"/>
            <p:cNvSpPr>
              <a:spLocks noChangeShapeType="1"/>
            </p:cNvSpPr>
            <p:nvPr/>
          </p:nvSpPr>
          <p:spPr bwMode="auto">
            <a:xfrm>
              <a:off x="3429" y="6007"/>
              <a:ext cx="153" cy="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2" name="Line 4"/>
            <p:cNvSpPr>
              <a:spLocks noChangeShapeType="1"/>
            </p:cNvSpPr>
            <p:nvPr/>
          </p:nvSpPr>
          <p:spPr bwMode="auto">
            <a:xfrm flipV="1">
              <a:off x="7839" y="6094"/>
              <a:ext cx="122" cy="3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3857620" y="3214686"/>
            <a:ext cx="1600200" cy="1485900"/>
          </a:xfrm>
          <a:prstGeom prst="rect">
            <a:avLst/>
          </a:prstGeom>
          <a:solidFill>
            <a:srgbClr val="00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>
                <a:latin typeface="Calibri" pitchFamily="34" charset="0"/>
                <a:cs typeface="Times New Roman" pitchFamily="18" charset="0"/>
              </a:rPr>
              <a:t>Національно-патріотичні мотиви української народної пісні. Козацькі пісні.</a:t>
            </a:r>
            <a:endParaRPr lang="uk-UA">
              <a:latin typeface="Calibri" pitchFamily="34" charset="0"/>
            </a:endParaRPr>
          </a:p>
        </p:txBody>
      </p:sp>
      <p:sp>
        <p:nvSpPr>
          <p:cNvPr id="12293" name="Line 16"/>
          <p:cNvSpPr>
            <a:spLocks noChangeShapeType="1"/>
          </p:cNvSpPr>
          <p:nvPr/>
        </p:nvSpPr>
        <p:spPr bwMode="auto">
          <a:xfrm flipH="1">
            <a:off x="2714612" y="2786058"/>
            <a:ext cx="428625" cy="357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4" name="Line 11"/>
          <p:cNvSpPr>
            <a:spLocks noChangeShapeType="1"/>
          </p:cNvSpPr>
          <p:nvPr/>
        </p:nvSpPr>
        <p:spPr bwMode="auto">
          <a:xfrm flipH="1">
            <a:off x="4714876" y="2928934"/>
            <a:ext cx="31750" cy="214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5" name="Line 15"/>
          <p:cNvSpPr>
            <a:spLocks noChangeShapeType="1"/>
          </p:cNvSpPr>
          <p:nvPr/>
        </p:nvSpPr>
        <p:spPr bwMode="auto">
          <a:xfrm>
            <a:off x="6215074" y="2714620"/>
            <a:ext cx="500063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6" name="Rectangle 17"/>
          <p:cNvSpPr>
            <a:spLocks noChangeArrowheads="1"/>
          </p:cNvSpPr>
          <p:nvPr/>
        </p:nvSpPr>
        <p:spPr bwMode="auto">
          <a:xfrm>
            <a:off x="2357422" y="857232"/>
            <a:ext cx="4457700" cy="8001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>
                <a:latin typeface="Calibri" pitchFamily="34" charset="0"/>
                <a:cs typeface="Times New Roman" pitchFamily="18" charset="0"/>
              </a:rPr>
              <a:t>Українська народна пісня – </a:t>
            </a:r>
            <a:endParaRPr lang="ru-RU" sz="800" dirty="0">
              <a:latin typeface="Calibri" pitchFamily="34" charset="0"/>
            </a:endParaRPr>
          </a:p>
          <a:p>
            <a:pPr algn="ctr" eaLnBrk="0" hangingPunct="0"/>
            <a:r>
              <a:rPr lang="uk-UA" sz="1200" b="1" dirty="0">
                <a:latin typeface="Calibri" pitchFamily="34" charset="0"/>
                <a:cs typeface="Times New Roman" pitchFamily="18" charset="0"/>
              </a:rPr>
              <a:t>засіб розвитку </a:t>
            </a:r>
            <a:endParaRPr lang="ru-RU" sz="800" dirty="0">
              <a:latin typeface="Calibri" pitchFamily="34" charset="0"/>
            </a:endParaRPr>
          </a:p>
          <a:p>
            <a:pPr algn="ctr" eaLnBrk="0" hangingPunct="0"/>
            <a:r>
              <a:rPr lang="uk-UA" sz="1200" b="1" dirty="0">
                <a:latin typeface="Calibri" pitchFamily="34" charset="0"/>
                <a:cs typeface="Times New Roman" pitchFamily="18" charset="0"/>
              </a:rPr>
              <a:t>творчих здібностей учнів</a:t>
            </a:r>
            <a:endParaRPr lang="uk-UA" dirty="0">
              <a:latin typeface="Calibri" pitchFamily="34" charset="0"/>
            </a:endParaRPr>
          </a:p>
        </p:txBody>
      </p:sp>
      <p:sp>
        <p:nvSpPr>
          <p:cNvPr id="12299" name="Rectangle 18"/>
          <p:cNvSpPr>
            <a:spLocks noChangeArrowheads="1"/>
          </p:cNvSpPr>
          <p:nvPr/>
        </p:nvSpPr>
        <p:spPr bwMode="auto">
          <a:xfrm>
            <a:off x="3143240" y="-147310"/>
            <a:ext cx="243364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sz="2200" b="1" dirty="0" smtClean="0">
                <a:solidFill>
                  <a:srgbClr val="003300"/>
                </a:solidFill>
                <a:latin typeface="Calibri" pitchFamily="34" charset="0"/>
                <a:cs typeface="Times New Roman" pitchFamily="18" charset="0"/>
              </a:rPr>
              <a:t>                                     Алгоритм </a:t>
            </a:r>
            <a:r>
              <a:rPr lang="uk-UA" sz="2200" b="1" dirty="0">
                <a:solidFill>
                  <a:srgbClr val="003300"/>
                </a:solidFill>
                <a:latin typeface="Calibri" pitchFamily="34" charset="0"/>
                <a:cs typeface="Times New Roman" pitchFamily="18" charset="0"/>
              </a:rPr>
              <a:t>досвіду</a:t>
            </a:r>
            <a:endParaRPr lang="ru-RU" sz="800" dirty="0">
              <a:latin typeface="Calibri" pitchFamily="34" charset="0"/>
            </a:endParaRPr>
          </a:p>
          <a:p>
            <a:pPr eaLnBrk="0" hangingPunct="0"/>
            <a:endParaRPr lang="ru-RU" dirty="0">
              <a:latin typeface="Calibri" pitchFamily="34" charset="0"/>
            </a:endParaRPr>
          </a:p>
        </p:txBody>
      </p:sp>
      <p:sp>
        <p:nvSpPr>
          <p:cNvPr id="12300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800">
                <a:latin typeface="Calibri" pitchFamily="34" charset="0"/>
              </a:rPr>
              <a:t/>
            </a:r>
            <a:br>
              <a:rPr lang="ru-RU" sz="800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sp>
        <p:nvSpPr>
          <p:cNvPr id="12301" name="Rectangle 20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02" name="Rectangle 22"/>
          <p:cNvSpPr>
            <a:spLocks noChangeArrowheads="1"/>
          </p:cNvSpPr>
          <p:nvPr/>
        </p:nvSpPr>
        <p:spPr bwMode="auto">
          <a:xfrm>
            <a:off x="0" y="2928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3" name="Rectangle 23"/>
          <p:cNvSpPr>
            <a:spLocks noChangeArrowheads="1"/>
          </p:cNvSpPr>
          <p:nvPr/>
        </p:nvSpPr>
        <p:spPr bwMode="auto">
          <a:xfrm>
            <a:off x="1000100" y="457200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800">
                <a:latin typeface="Calibri" pitchFamily="34" charset="0"/>
              </a:rPr>
              <a:t/>
            </a:r>
            <a:br>
              <a:rPr lang="ru-RU" sz="800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sp>
        <p:nvSpPr>
          <p:cNvPr id="12304" name="Rectangle 24"/>
          <p:cNvSpPr>
            <a:spLocks noChangeArrowheads="1"/>
          </p:cNvSpPr>
          <p:nvPr/>
        </p:nvSpPr>
        <p:spPr bwMode="auto">
          <a:xfrm>
            <a:off x="0" y="3543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sp>
        <p:nvSpPr>
          <p:cNvPr id="12305" name="Rectangle 27"/>
          <p:cNvSpPr>
            <a:spLocks noChangeArrowheads="1"/>
          </p:cNvSpPr>
          <p:nvPr/>
        </p:nvSpPr>
        <p:spPr bwMode="auto">
          <a:xfrm>
            <a:off x="0" y="6743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6" name="Rectangle 30"/>
          <p:cNvSpPr>
            <a:spLocks noChangeArrowheads="1"/>
          </p:cNvSpPr>
          <p:nvPr/>
        </p:nvSpPr>
        <p:spPr bwMode="auto">
          <a:xfrm>
            <a:off x="0" y="7200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785786" y="5143512"/>
            <a:ext cx="3571900" cy="7858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Практична діяльність по прпаганді</a:t>
            </a:r>
          </a:p>
          <a:p>
            <a:pPr algn="ctr"/>
            <a:r>
              <a:rPr lang="uk-UA" sz="12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країнської народної пісні (концерти, тематичні вечори, соціальні проекти)</a:t>
            </a:r>
          </a:p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357686" y="5143512"/>
            <a:ext cx="3929090" cy="785818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Виховна роботаз учнями на основі змісту пісенного надбанна українського народу. Формування національно-патріотичних переконань, високих моральних цінностей, навиків самопрезентації.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Досвід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Здоровика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М.Г. 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Мій ідеал – це  мій гуртківець, мій вихованець</a:t>
            </a:r>
            <a:endParaRPr lang="ru-RU" sz="80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4001294" y="6072982"/>
            <a:ext cx="128587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58259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Досвід </a:t>
            </a:r>
            <a:r>
              <a:rPr lang="uk-UA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Здоровика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М.Г.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2000" b="1" cap="all" dirty="0" smtClean="0">
                <a:ln w="0"/>
                <a:solidFill>
                  <a:srgbClr val="FF0000"/>
                </a:solidFill>
              </a:rPr>
              <a:t>Історія української народної пісні. Дослідницька робота.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FF0000"/>
                </a:solidFill>
              </a:rPr>
              <a:t>         фольклорні експедиції, вивчення репертуару сільських клубів, 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FF0000"/>
                </a:solidFill>
              </a:rPr>
              <a:t>         родинних колективів.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FF0000"/>
                </a:solidFill>
              </a:rPr>
              <a:t>2.      </a:t>
            </a:r>
            <a:r>
              <a:rPr lang="uk-UA" sz="2000" b="1" cap="all" dirty="0" smtClean="0">
                <a:ln w="0"/>
                <a:solidFill>
                  <a:srgbClr val="7030A0"/>
                </a:solidFill>
              </a:rPr>
              <a:t>Національно – патріотичні мотиви української народної пісні.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7030A0"/>
                </a:solidFill>
              </a:rPr>
              <a:t>         козацькі пісні.</a:t>
            </a:r>
          </a:p>
          <a:p>
            <a:pPr marL="514350" indent="-514350" eaLnBrk="1" fontAlgn="auto" hangingPunct="1">
              <a:spcAft>
                <a:spcPts val="0"/>
              </a:spcAft>
              <a:buAutoNum type="arabicPeriod" startAt="3"/>
              <a:defRPr/>
            </a:pPr>
            <a:r>
              <a:rPr lang="uk-UA" sz="2000" b="1" cap="all" dirty="0" smtClean="0">
                <a:ln w="0"/>
                <a:solidFill>
                  <a:srgbClr val="FFC000"/>
                </a:solidFill>
              </a:rPr>
              <a:t>Залучення учнів до виконання українських народних пісень з 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FFC000"/>
                </a:solidFill>
              </a:rPr>
              <a:t>          Позиції особистісно зорієнтованого підходу.</a:t>
            </a:r>
          </a:p>
          <a:p>
            <a:pPr marL="514350" indent="-514350" eaLnBrk="1" fontAlgn="auto" hangingPunct="1">
              <a:spcAft>
                <a:spcPts val="0"/>
              </a:spcAft>
              <a:buAutoNum type="arabicPeriod" startAt="4"/>
              <a:defRPr/>
            </a:pPr>
            <a:r>
              <a:rPr lang="uk-UA" sz="2000" b="1" cap="all" dirty="0" smtClean="0">
                <a:ln w="0"/>
                <a:solidFill>
                  <a:srgbClr val="92D050"/>
                </a:solidFill>
              </a:rPr>
              <a:t>Практична діяльність по пропаганді української народної пісні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92D050"/>
                </a:solidFill>
              </a:rPr>
              <a:t>          (концерти, тематичні вечори,соціальні проекти) </a:t>
            </a:r>
          </a:p>
          <a:p>
            <a:pPr marL="514350" indent="-514350" eaLnBrk="1" fontAlgn="auto" hangingPunct="1">
              <a:spcAft>
                <a:spcPts val="0"/>
              </a:spcAft>
              <a:buAutoNum type="arabicPeriod" startAt="5"/>
              <a:defRPr/>
            </a:pPr>
            <a:r>
              <a:rPr lang="uk-UA" sz="2000" b="1" cap="all" dirty="0" smtClean="0">
                <a:ln w="0"/>
                <a:solidFill>
                  <a:srgbClr val="00B0F0"/>
                </a:solidFill>
              </a:rPr>
              <a:t>Виховна робота з учнями на основі змісту пісенного надбання 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00B0F0"/>
                </a:solidFill>
              </a:rPr>
              <a:t>         українського народу. Формування національно – патріотичних переконань, високих моральних цінностей, навиків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00B0F0"/>
                </a:solidFill>
              </a:rPr>
              <a:t>         самопрезентації.  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uk-UA" sz="2000" b="1" cap="all" dirty="0" smtClean="0">
                <a:ln w="0"/>
                <a:solidFill>
                  <a:srgbClr val="7030A0"/>
                </a:solidFill>
              </a:rPr>
              <a:t>          </a:t>
            </a:r>
            <a:endParaRPr lang="ru-RU" sz="2000" b="1" cap="all" dirty="0">
              <a:ln w="0"/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Результати впровадження досвіду: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Щорічно гуртками художньої самодіяльності у Лісоводах охоплено 180-200 учнів.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Результати впровадження досвіду: 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Протягом навчального року в ліцеї проводиться 30-40 виховних заходів за участю любителів художньої самодіяльності.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Результати впровадження досвіду: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8">
              <a:buNone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На обласному рівні вивчався педагогічний досвід “ українська народна пісня – засіб розвитку творчих здібностей  учнів”,</a:t>
            </a:r>
          </a:p>
          <a:p>
            <a:pPr lvl="8">
              <a:buNone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проведення виховних заходів: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Свято короваю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Інтелектуально-розважальна програма   “ Перевесла ”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 Педагогічний контакт ” ( за участю батьків ліцеїстів )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 Над берегами вічної ріки ”  ( робота в будинку пристарілих)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Практичні результати досвіду роботи  </a:t>
            </a:r>
            <a:b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Здоровика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Миколи Григоровича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 слів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501090" cy="657227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РЕЗУЛЬТАТИ РОБОТИ В МІЖАТЕСТАЦІЙНИЙ ПЕРІОД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uk-UA" sz="2800" dirty="0" smtClean="0"/>
              <a:t>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                                 2016 РІК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3 – місце</a:t>
            </a:r>
            <a:r>
              <a:rPr lang="uk-UA" sz="2800" dirty="0" smtClean="0"/>
              <a:t> Обласний конкурс «Співоче Поділля»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dirty="0" smtClean="0"/>
              <a:t>                                 </a:t>
            </a:r>
            <a:r>
              <a:rPr lang="uk-UA" sz="2800" b="1" dirty="0" smtClean="0"/>
              <a:t>2018 рік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3 – місце </a:t>
            </a:r>
            <a:r>
              <a:rPr lang="uk-UA" sz="2800" dirty="0" smtClean="0"/>
              <a:t>Обласний конкурс «Пісенний зорепад»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3 – місце</a:t>
            </a:r>
            <a:r>
              <a:rPr lang="uk-UA" sz="2800" dirty="0" smtClean="0"/>
              <a:t> Обласний конкурс «Велика Коляда»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dirty="0" smtClean="0"/>
              <a:t>                                 </a:t>
            </a:r>
            <a:r>
              <a:rPr lang="uk-UA" sz="2800" b="1" dirty="0" smtClean="0"/>
              <a:t>2019 рік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2 –місце</a:t>
            </a:r>
            <a:r>
              <a:rPr lang="uk-UA" sz="2800" dirty="0" smtClean="0"/>
              <a:t> Обласний конкурс «Пісенний вернісаж»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3 –місце</a:t>
            </a:r>
            <a:r>
              <a:rPr lang="uk-UA" sz="2800" dirty="0" smtClean="0"/>
              <a:t> Обласний конкурс «Велика Коляда»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                                2020 рік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2800" b="1" dirty="0" smtClean="0"/>
              <a:t>3 – місце</a:t>
            </a:r>
            <a:r>
              <a:rPr lang="uk-UA" sz="2800" dirty="0" smtClean="0"/>
              <a:t> Обласний конкурс «Велика Коляда»</a:t>
            </a: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2" descr="C:\Documents and Settings\Admin\Рабочий стол\2011_03_30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076" name="Picture 2" descr="C:\Documents and Settings\Admin\Рабочий стол\2011_03_30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571522"/>
            <a:ext cx="91916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0483" name="Picture 2" descr="D:\ФОТО\Фото ПТУ\атестація\2010_04_09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-4763"/>
            <a:ext cx="80724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2" descr="C:\Documents and Settings\Admin\Рабочий стол\IMG.jpg"/>
          <p:cNvPicPr>
            <a:picLocks noChangeAspect="1" noChangeArrowheads="1"/>
          </p:cNvPicPr>
          <p:nvPr/>
        </p:nvPicPr>
        <p:blipFill>
          <a:blip r:embed="rId2" cstate="print"/>
          <a:srcRect l="56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2531" name="Picture 2" descr="C:\Documents and Settings\Admin\Рабочий стол\2011_03_25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8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м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0400" y="-1979613"/>
            <a:ext cx="15240000" cy="7210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икола Григорович\м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51080"/>
            <a:ext cx="6357982" cy="7264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5603" name="Picture 2" descr="D:\ФОТО\Фото ПТУ\атестація\2010_04_09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285750"/>
            <a:ext cx="915987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6627" name="Picture 2" descr="E:\ЖАНА\DSC03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7651" name="Picture 2" descr="E:\ЖАНА\DSC03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9699" name="Picture 2" descr="D:\ФОТО\Фото ПТУ\атестація\DSC02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Микола Григорович\м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5722"/>
            <a:ext cx="9252520" cy="6591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Керівник гуртків художньої самодіяльності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Переможець конкурсу 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 Педагог року 2001 ” 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Відмінник освіти України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Стаж роботи – </a:t>
            </a:r>
            <a:r>
              <a:rPr lang="en-US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6років </a:t>
            </a:r>
            <a:endParaRPr lang="ru-RU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214290"/>
            <a:ext cx="91440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Здоровик</a:t>
            </a: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Микола Григорович 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Микола Григорович\м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3000" y="-1547813"/>
            <a:ext cx="15240000" cy="888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6146" name="Picture 2" descr="F:\Микола Григорович\мк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048" y="188640"/>
            <a:ext cx="9396536" cy="6538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Микола Григорович\мк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71400"/>
            <a:ext cx="5760666" cy="85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1747" name="Picture 2" descr="E:\ЖАНА\Новая папка (3)\Новая папка\DSC02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F:\Микола Григорович\мк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6427" y="-1251520"/>
            <a:ext cx="15240000" cy="857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2771" name="Picture 2" descr="E:\ЖАНА\Новая папка (3)\Новая папка\DSC02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3795" name="Picture 2" descr="E:\ЖАНА\Новая папка (3)\Новая папка\DSC02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Микола Григорович\м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-1674813"/>
            <a:ext cx="4914900" cy="8734426"/>
          </a:xfrm>
          <a:prstGeom prst="rect">
            <a:avLst/>
          </a:prstGeom>
          <a:noFill/>
        </p:spPr>
      </p:pic>
      <p:pic>
        <p:nvPicPr>
          <p:cNvPr id="5123" name="Picture 3" descr="F:\Микола Григорович\м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14808" y="-2028826"/>
            <a:ext cx="15240000" cy="888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4819" name="Picture 2" descr="E:\ЖАНА\Новая папка (3)\Новая папка\DSC02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6867" name="Picture 2" descr="E:\ЖАНА\DSC03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2" descr="C:\Documents and Settings\Admin\Рабочий стол\P3290560.JPG"/>
          <p:cNvPicPr>
            <a:picLocks noChangeAspect="1" noChangeArrowheads="1"/>
          </p:cNvPicPr>
          <p:nvPr/>
        </p:nvPicPr>
        <p:blipFill>
          <a:blip r:embed="rId2" cstate="print"/>
          <a:srcRect t="12325"/>
          <a:stretch>
            <a:fillRect/>
          </a:stretch>
        </p:blipFill>
        <p:spPr bwMode="auto">
          <a:xfrm>
            <a:off x="1643063" y="0"/>
            <a:ext cx="5865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45059" name="Picture 2" descr="D:\ФОТО\клоуни\IMG_8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46083" name="Picture 2" descr="D:\ФОТО\Фото ПТУ\КВН 2009\PC120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47107" name="Picture 2" descr="D:\ФОТО\Фото ПТУ\КВН 2009\PC12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49155" name="Picture 2" descr="D:\ФОТО\Фото ПТУ\атестація\PA133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50179" name="Picture 2" descr="D:\ФОТО\Фото ПТУ\атестація\PA133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51203" name="Picture 2" descr="D:\ФОТО\Фото ПТУ\КВН 2009\PC12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52227" name="Picture 2" descr="D:\ФОТО\Фото ПТУ\атестація\2010_04_09\IMG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8"/>
            <a:ext cx="910113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55299" name="Picture 2" descr="D:\ФОТО\Фото ПТУ\атестація\2010_04_09\IMG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0"/>
            <a:ext cx="4621212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56323" name="Picture 2" descr="E:\документи\50 років миколи григоровича\Изображение 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5357850"/>
          </a:xfrm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 Я вибрав музику і педагогіку. Вибираючи свою працю, свій хліб на, все життя, я навіть не підозрював яке велике щастя вибираю!..” </a:t>
            </a:r>
            <a:b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143512"/>
            <a:ext cx="9144000" cy="1714488"/>
          </a:xfrm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 </a:t>
            </a:r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М. Г. </a:t>
            </a:r>
            <a:r>
              <a:rPr lang="uk-UA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Здоровик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</a:t>
            </a:r>
            <a:endParaRPr 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D:\ФОТО\Фото ПТУ\атестація\IMG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89563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\Фото ПТУ\атестація\DSC03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8"/>
            <a:ext cx="54292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ФОТО\Фото ПТУ\атестація\DSC02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0"/>
            <a:ext cx="4714875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ФОТО\Фото ПТУ\Свято хліба\PA110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0" y="3571875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Мої гуртківці – учні </a:t>
            </a:r>
            <a:r>
              <a:rPr lang="uk-UA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профтехосвіти</a:t>
            </a:r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Ліцей – мій берег, багато годин мого життя. Художня самодіяльність – моя зброя у вирішенні тих педагогічних проблем, які стоять перед українською освітою.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sz="6000" b="1" dirty="0" smtClean="0">
                <a:solidFill>
                  <a:srgbClr val="FF0000"/>
                </a:solidFill>
              </a:rPr>
              <a:t>Тема досвіду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     </a:t>
            </a:r>
          </a:p>
          <a:p>
            <a:endParaRPr lang="uk-UA" dirty="0" smtClean="0"/>
          </a:p>
          <a:p>
            <a:pPr>
              <a:buNone/>
            </a:pPr>
            <a:r>
              <a:rPr lang="uk-UA" sz="4000" b="1" dirty="0" smtClean="0">
                <a:solidFill>
                  <a:srgbClr val="0070C0"/>
                </a:solidFill>
              </a:rPr>
              <a:t>         Українська народна пісня – </a:t>
            </a:r>
          </a:p>
          <a:p>
            <a:pPr>
              <a:buNone/>
            </a:pPr>
            <a:r>
              <a:rPr lang="uk-UA" sz="4000" b="1" dirty="0" smtClean="0">
                <a:solidFill>
                  <a:srgbClr val="0070C0"/>
                </a:solidFill>
              </a:rPr>
              <a:t>                   засіб розвитку</a:t>
            </a:r>
          </a:p>
          <a:p>
            <a:pPr>
              <a:buNone/>
            </a:pPr>
            <a:r>
              <a:rPr lang="uk-UA" sz="4000" b="1" dirty="0" smtClean="0">
                <a:solidFill>
                  <a:srgbClr val="0070C0"/>
                </a:solidFill>
              </a:rPr>
              <a:t>          творчих здібностей учнів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на</a:t>
            </a:r>
          </a:p>
          <a:p>
            <a:pPr>
              <a:buNone/>
            </a:pPr>
            <a:r>
              <a:rPr lang="uk-UA" sz="4000" b="1" dirty="0" smtClean="0">
                <a:solidFill>
                  <a:srgbClr val="0070C0"/>
                </a:solidFill>
              </a:rPr>
              <a:t>             уроках гурткової роботи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Опис досвіду…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Репертуар чоловічої та жіночої вокальних груп,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Солістів ліцею наприклад: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- гуцулка ксеня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 Смерічки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- Сивий коню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- їхали козаки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- Ой, чий то кінь стоїть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- Червона калина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- Чом ти не прийшов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      - ой, на ставі на ставочку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- в саду гуляла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- Стоїть козак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Говорить про те, що українська пісня займає гідне місце в системі виховної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Роботи у лісоводському професійному аграрному ліцеї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533</Words>
  <Application>Microsoft Office PowerPoint</Application>
  <PresentationFormat>Экран (4:3)</PresentationFormat>
  <Paragraphs>116</Paragraphs>
  <Slides>48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ЛІСОВОДСЬКИЙ ПРОФЕСІЙНИЙ    АГРАРНИЙ ЛІЦЕЙ</vt:lpstr>
      <vt:lpstr>Презентация PowerPoint</vt:lpstr>
      <vt:lpstr> </vt:lpstr>
      <vt:lpstr>Презентация PowerPoint</vt:lpstr>
      <vt:lpstr>“ Я вибрав музику і педагогіку. Вибираючи свою працю, свій хліб на, все життя, я навіть не підозрював яке велике щастя вибираю!..”  </vt:lpstr>
      <vt:lpstr> </vt:lpstr>
      <vt:lpstr>Мої гуртківці – учні профтехосвіти. Ліцей – мій берег, багато годин мого життя. Художня самодіяльність – моя зброя у вирішенні тих педагогічних проблем, які стоять перед українською освітою.</vt:lpstr>
      <vt:lpstr> Тема досвіду</vt:lpstr>
      <vt:lpstr>Опис досвіду…</vt:lpstr>
      <vt:lpstr>Презентация PowerPoint</vt:lpstr>
      <vt:lpstr>Презентация PowerPoint</vt:lpstr>
      <vt:lpstr>Досвід Здоровика М.Г.  Мій ідеал – це  мій гуртківець, мій вихованець</vt:lpstr>
      <vt:lpstr> Досвід Здоровика М.Г.</vt:lpstr>
      <vt:lpstr>Результати впровадження досвіду:</vt:lpstr>
      <vt:lpstr>Результати впровадження досвіду: </vt:lpstr>
      <vt:lpstr>Результати впровадження досвіду:</vt:lpstr>
      <vt:lpstr>Практичні результати досвіду роботи   Здоровика  Миколи Григоровича  без слів</vt:lpstr>
      <vt:lpstr> РЕЗУЛЬТАТИ РОБОТИ В МІЖАТЕСТАЦІЙНИЙ ПЕРІОД                                    2016 РІК 3 – місце Обласний конкурс «Співоче Поділля»                                  2018 рік 3 – місце Обласний конкурс «Пісенний зорепад» 3 – місце Обласний конкурс «Велика Коляда»                                  2019 рік  2 –місце Обласний конкурс «Пісенний вернісаж» 3 –місце Обласний конкурс «Велика Коляда»                                 2020 рік 3 – місце Обласний конкурс «Велика Коляда»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ЛІСОВОДСЬКИЙ ПРОФЕСІЙНИЙ АГРАРНИЙ ЛІЦЕЙ.</dc:title>
  <dc:creator>user</dc:creator>
  <cp:lastModifiedBy>я</cp:lastModifiedBy>
  <cp:revision>68</cp:revision>
  <dcterms:modified xsi:type="dcterms:W3CDTF">2021-03-25T07:09:22Z</dcterms:modified>
</cp:coreProperties>
</file>