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1" r:id="rId5"/>
    <p:sldId id="267" r:id="rId6"/>
    <p:sldId id="262" r:id="rId7"/>
    <p:sldId id="263" r:id="rId8"/>
    <p:sldId id="264" r:id="rId9"/>
    <p:sldId id="269" r:id="rId10"/>
    <p:sldId id="270" r:id="rId11"/>
    <p:sldId id="271" r:id="rId12"/>
    <p:sldId id="268" r:id="rId13"/>
    <p:sldId id="265" r:id="rId14"/>
    <p:sldId id="266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F4D"/>
    <a:srgbClr val="1F5480"/>
    <a:srgbClr val="2E2C2D"/>
    <a:srgbClr val="47627F"/>
    <a:srgbClr val="04105A"/>
    <a:srgbClr val="ED613E"/>
    <a:srgbClr val="BF3C48"/>
    <a:srgbClr val="856E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9DC25-3BA4-48D6-A30C-D3506B151F6F}" type="datetimeFigureOut">
              <a:rPr lang="en-US"/>
              <a:pPr>
                <a:defRPr/>
              </a:pPr>
              <a:t>3/26/2019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9463A-3E74-4BB8-87A5-1B0DF3EB8F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6B9F5-5971-4E3C-AFE2-27311DCAB0BA}" type="datetimeFigureOut">
              <a:rPr lang="en-US"/>
              <a:pPr>
                <a:defRPr/>
              </a:pPr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694CC-4223-44BA-B4D0-42001B8D6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867E2-A358-48A3-A4E3-2258F3822753}" type="datetimeFigureOut">
              <a:rPr lang="en-US"/>
              <a:pPr>
                <a:defRPr/>
              </a:pPr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CACD1-08B1-4336-A092-168638A15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A6894-0792-4BBB-BB81-C73E6D5F821F}" type="datetimeFigureOut">
              <a:rPr lang="en-US"/>
              <a:pPr>
                <a:defRPr/>
              </a:pPr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1EE44-ACFF-4D12-A2AD-1A24E6BEEE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BBB606-B39E-47CE-9390-C62A786AA484}" type="datetimeFigureOut">
              <a:rPr lang="en-US"/>
              <a:pPr>
                <a:defRPr/>
              </a:pPr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465BE-69BF-4825-8D67-C0E61E2AF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4A23A-D364-4CD1-A54F-E512C2859089}" type="datetimeFigureOut">
              <a:rPr lang="en-US"/>
              <a:pPr>
                <a:defRPr/>
              </a:pPr>
              <a:t>3/26/2019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B6DFD-6FC1-41ED-828E-F283A8070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9A7E69-0D45-4879-B224-23549F6E1764}" type="datetimeFigureOut">
              <a:rPr lang="en-US"/>
              <a:pPr>
                <a:defRPr/>
              </a:pPr>
              <a:t>3/26/2019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BAEC2-60C0-433E-85BF-E9E8EC2518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4718F-C2A0-4EA4-BCE1-82189D51F416}" type="datetimeFigureOut">
              <a:rPr lang="en-US"/>
              <a:pPr>
                <a:defRPr/>
              </a:pPr>
              <a:t>3/26/2019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991E1-9BF0-42F5-811F-C4B67A6B29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6D253-911D-4CF3-9C5C-0DF3F3F006A0}" type="datetimeFigureOut">
              <a:rPr lang="en-US"/>
              <a:pPr>
                <a:defRPr/>
              </a:pPr>
              <a:t>3/26/2019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E0BE86-BAA8-4F2D-9B4D-6884C95AD2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6DF8D-928E-41E8-9776-0184C32C342C}" type="datetimeFigureOut">
              <a:rPr lang="en-US"/>
              <a:pPr>
                <a:defRPr/>
              </a:pPr>
              <a:t>3/26/2019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6DD9D-273C-4B0C-9586-83CDBD842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0C0D0-A1E6-40E9-8029-97D0BB3CAAE3}" type="datetimeFigureOut">
              <a:rPr lang="en-US"/>
              <a:pPr>
                <a:defRPr/>
              </a:pPr>
              <a:t>3/26/2019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13C9B-CB94-49C0-AD71-DE1CD0D25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00CF4C-A887-474A-BF4A-F696A2FE9B9F}" type="datetimeFigureOut">
              <a:rPr lang="en-US"/>
              <a:pPr>
                <a:defRPr/>
              </a:pPr>
              <a:t>3/26/2019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5E9B60-D142-4809-A776-1E1793314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ites.google.com/view/nesteruknina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ubtitle 2"/>
          <p:cNvSpPr>
            <a:spLocks noGrp="1"/>
          </p:cNvSpPr>
          <p:nvPr>
            <p:ph type="subTitle" idx="1"/>
          </p:nvPr>
        </p:nvSpPr>
        <p:spPr>
          <a:xfrm>
            <a:off x="2509838" y="925513"/>
            <a:ext cx="4992687" cy="1655762"/>
          </a:xfrm>
        </p:spPr>
        <p:txBody>
          <a:bodyPr/>
          <a:lstStyle/>
          <a:p>
            <a:pPr eaLnBrk="1" hangingPunct="1"/>
            <a:r>
              <a:rPr lang="uk-UA" sz="2800" smtClean="0"/>
              <a:t>ДНЗ “Лісоводський професійний аграрний ліцей”</a:t>
            </a:r>
            <a:endParaRPr lang="en-US" sz="2800" smtClean="0"/>
          </a:p>
        </p:txBody>
      </p:sp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3206750" y="3284538"/>
            <a:ext cx="478313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 err="1">
                <a:solidFill>
                  <a:srgbClr val="000036"/>
                </a:solidFill>
              </a:rPr>
              <a:t>Презентація</a:t>
            </a:r>
            <a:r>
              <a:rPr lang="ru-RU" sz="2400" dirty="0">
                <a:solidFill>
                  <a:srgbClr val="000036"/>
                </a:solidFill>
              </a:rPr>
              <a:t> </a:t>
            </a:r>
            <a:r>
              <a:rPr lang="ru-RU" sz="2400" dirty="0" err="1">
                <a:solidFill>
                  <a:srgbClr val="000036"/>
                </a:solidFill>
              </a:rPr>
              <a:t>досвіду</a:t>
            </a:r>
            <a:r>
              <a:rPr lang="ru-RU" sz="2400" dirty="0">
                <a:solidFill>
                  <a:srgbClr val="000036"/>
                </a:solidFill>
              </a:rPr>
              <a:t> </a:t>
            </a:r>
            <a:r>
              <a:rPr lang="ru-RU" sz="2400" dirty="0" err="1">
                <a:solidFill>
                  <a:srgbClr val="000036"/>
                </a:solidFill>
              </a:rPr>
              <a:t>роботи</a:t>
            </a:r>
            <a:r>
              <a:rPr lang="ru-RU" sz="2400" dirty="0">
                <a:solidFill>
                  <a:srgbClr val="000036"/>
                </a:solidFill>
              </a:rPr>
              <a:t> </a:t>
            </a:r>
            <a:br>
              <a:rPr lang="ru-RU" sz="2400" dirty="0">
                <a:solidFill>
                  <a:srgbClr val="000036"/>
                </a:solidFill>
              </a:rPr>
            </a:br>
            <a:r>
              <a:rPr lang="ru-RU" sz="2400" dirty="0" err="1">
                <a:solidFill>
                  <a:srgbClr val="000036"/>
                </a:solidFill>
              </a:rPr>
              <a:t>викладача</a:t>
            </a:r>
            <a:r>
              <a:rPr lang="ru-RU" sz="2400" dirty="0">
                <a:solidFill>
                  <a:srgbClr val="000036"/>
                </a:solidFill>
              </a:rPr>
              <a:t> </a:t>
            </a:r>
            <a:r>
              <a:rPr lang="ru-RU" sz="2400" dirty="0" err="1">
                <a:solidFill>
                  <a:srgbClr val="000036"/>
                </a:solidFill>
              </a:rPr>
              <a:t>історії</a:t>
            </a:r>
            <a:r>
              <a:rPr lang="ru-RU" sz="2400" dirty="0">
                <a:solidFill>
                  <a:srgbClr val="000036"/>
                </a:solidFill>
              </a:rPr>
              <a:t> та </a:t>
            </a:r>
            <a:r>
              <a:rPr lang="ru-RU" sz="2400" dirty="0" err="1" smtClean="0">
                <a:solidFill>
                  <a:srgbClr val="000036"/>
                </a:solidFill>
              </a:rPr>
              <a:t>громадянської</a:t>
            </a:r>
            <a:r>
              <a:rPr lang="ru-RU" sz="2400" dirty="0" smtClean="0">
                <a:solidFill>
                  <a:srgbClr val="000036"/>
                </a:solidFill>
              </a:rPr>
              <a:t> </a:t>
            </a:r>
            <a:r>
              <a:rPr lang="ru-RU" sz="2400" dirty="0" err="1" smtClean="0">
                <a:solidFill>
                  <a:srgbClr val="000036"/>
                </a:solidFill>
              </a:rPr>
              <a:t>освіти</a:t>
            </a:r>
            <a:r>
              <a:rPr lang="ru-RU" sz="2400" dirty="0">
                <a:solidFill>
                  <a:srgbClr val="000036"/>
                </a:solidFill>
              </a:rPr>
              <a:t/>
            </a:r>
            <a:br>
              <a:rPr lang="ru-RU" sz="2400" dirty="0">
                <a:solidFill>
                  <a:srgbClr val="000036"/>
                </a:solidFill>
              </a:rPr>
            </a:br>
            <a:r>
              <a:rPr lang="ru-RU" sz="2400" dirty="0" err="1">
                <a:solidFill>
                  <a:srgbClr val="000036"/>
                </a:solidFill>
              </a:rPr>
              <a:t>Нестерук</a:t>
            </a:r>
            <a:r>
              <a:rPr lang="ru-RU" sz="2400" dirty="0">
                <a:solidFill>
                  <a:srgbClr val="000036"/>
                </a:solidFill>
              </a:rPr>
              <a:t> </a:t>
            </a:r>
            <a:r>
              <a:rPr lang="ru-RU" sz="2400" dirty="0" err="1">
                <a:solidFill>
                  <a:srgbClr val="000036"/>
                </a:solidFill>
              </a:rPr>
              <a:t>Ніни</a:t>
            </a:r>
            <a:r>
              <a:rPr lang="ru-RU" sz="2400" dirty="0">
                <a:solidFill>
                  <a:srgbClr val="000036"/>
                </a:solidFill>
              </a:rPr>
              <a:t> </a:t>
            </a:r>
            <a:r>
              <a:rPr lang="ru-RU" sz="2400" dirty="0" err="1">
                <a:solidFill>
                  <a:srgbClr val="000036"/>
                </a:solidFill>
              </a:rPr>
              <a:t>Яківни</a:t>
            </a:r>
            <a:r>
              <a:rPr lang="ru-RU" sz="2400" dirty="0">
                <a:solidFill>
                  <a:srgbClr val="000036"/>
                </a:solidFill>
              </a:rPr>
              <a:t> </a:t>
            </a:r>
            <a:br>
              <a:rPr lang="ru-RU" sz="2400" dirty="0">
                <a:solidFill>
                  <a:srgbClr val="000036"/>
                </a:solidFill>
              </a:rPr>
            </a:br>
            <a:endParaRPr lang="ru-RU" sz="2400" dirty="0">
              <a:solidFill>
                <a:srgbClr val="00003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30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Друковані матеріали</a:t>
            </a:r>
            <a:endParaRPr lang="ru-RU" sz="300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2530" name="Picture 4"/>
          <p:cNvPicPr>
            <a:picLocks noChangeAspect="1" noChangeArrowheads="1"/>
          </p:cNvPicPr>
          <p:nvPr/>
        </p:nvPicPr>
        <p:blipFill>
          <a:blip r:embed="rId2"/>
          <a:srcRect l="16988" t="17155" r="25746" b="11305"/>
          <a:stretch>
            <a:fillRect/>
          </a:stretch>
        </p:blipFill>
        <p:spPr bwMode="auto">
          <a:xfrm>
            <a:off x="2466975" y="1577975"/>
            <a:ext cx="4864100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30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Відкриті уроки</a:t>
            </a:r>
            <a:endParaRPr lang="ru-RU" sz="300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>
          <a:xfrm>
            <a:off x="1130300" y="1925638"/>
            <a:ext cx="6997700" cy="1933575"/>
          </a:xfrm>
        </p:spPr>
        <p:txBody>
          <a:bodyPr/>
          <a:lstStyle/>
          <a:p>
            <a:r>
              <a:rPr lang="uk-UA" smtClean="0"/>
              <a:t>Україна в умовах незалежності</a:t>
            </a:r>
          </a:p>
          <a:p>
            <a:r>
              <a:rPr lang="uk-UA" smtClean="0"/>
              <a:t>Розпад колоніальної системи</a:t>
            </a:r>
          </a:p>
          <a:p>
            <a:r>
              <a:rPr lang="uk-UA" smtClean="0"/>
              <a:t>Українська держава П.Скоропадського</a:t>
            </a: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30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Веб-ресурси</a:t>
            </a:r>
            <a:br>
              <a:rPr lang="uk-UA" sz="30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ru-RU" sz="300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2"/>
          <a:srcRect t="3314" r="1701" b="4391"/>
          <a:stretch>
            <a:fillRect/>
          </a:stretch>
        </p:blipFill>
        <p:spPr bwMode="auto">
          <a:xfrm>
            <a:off x="1190625" y="1112838"/>
            <a:ext cx="582930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/>
          <p:cNvPicPr>
            <a:picLocks noChangeAspect="1" noChangeArrowheads="1"/>
          </p:cNvPicPr>
          <p:nvPr/>
        </p:nvPicPr>
        <p:blipFill>
          <a:blip r:embed="rId3"/>
          <a:srcRect l="12753" t="7532" r="14281" b="12820"/>
          <a:stretch>
            <a:fillRect/>
          </a:stretch>
        </p:blipFill>
        <p:spPr bwMode="auto">
          <a:xfrm>
            <a:off x="3475038" y="2298700"/>
            <a:ext cx="5024437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8"/>
          <p:cNvSpPr txBox="1">
            <a:spLocks noChangeArrowheads="1"/>
          </p:cNvSpPr>
          <p:nvPr/>
        </p:nvSpPr>
        <p:spPr bwMode="auto">
          <a:xfrm>
            <a:off x="1954213" y="5749925"/>
            <a:ext cx="517366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>
                <a:hlinkClick r:id="rId4"/>
              </a:rPr>
              <a:t>https://sites.google.com/view/nesteruknina/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0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Моя мета педагога</a:t>
            </a:r>
          </a:p>
        </p:txBody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128746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ru-RU" sz="2000" smtClean="0">
                <a:solidFill>
                  <a:srgbClr val="000000"/>
                </a:solidFill>
              </a:rPr>
              <a:t>Розкрити потенціал учнів.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ru-RU" sz="2000" smtClean="0">
                <a:solidFill>
                  <a:srgbClr val="000000"/>
                </a:solidFill>
              </a:rPr>
              <a:t>Відкрити для учнів цікаву сторону вивчення історії.</a:t>
            </a:r>
          </a:p>
          <a:p>
            <a:pPr eaLnBrk="1" hangingPunct="1">
              <a:lnSpc>
                <a:spcPct val="100000"/>
              </a:lnSpc>
              <a:spcBef>
                <a:spcPct val="20000"/>
              </a:spcBef>
            </a:pPr>
            <a:r>
              <a:rPr lang="ru-RU" sz="2000" smtClean="0">
                <a:solidFill>
                  <a:srgbClr val="000000"/>
                </a:solidFill>
              </a:rPr>
              <a:t>Стати одним з найкращих моментів життя у своїх учнів.</a:t>
            </a:r>
          </a:p>
          <a:p>
            <a:pPr eaLnBrk="1" hangingPunct="1"/>
            <a:endParaRPr lang="ru-RU" sz="3200" smtClean="0"/>
          </a:p>
        </p:txBody>
      </p:sp>
      <p:pic>
        <p:nvPicPr>
          <p:cNvPr id="25603" name="Picture 4" descr="WP_20170919_10_22_32_P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8413" y="3263900"/>
            <a:ext cx="5180012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198755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uk-UA" smtClean="0"/>
              <a:t>      Історія – скарбниця наших діянь, свідок минулого, приклад і повчання для сьогодення, застереження від майбутнього. </a:t>
            </a:r>
          </a:p>
          <a:p>
            <a:pPr algn="r">
              <a:buFont typeface="Arial" charset="0"/>
              <a:buNone/>
            </a:pPr>
            <a:r>
              <a:rPr lang="uk-UA" i="1" smtClean="0"/>
              <a:t>М. Сервантес</a:t>
            </a:r>
            <a:endParaRPr lang="ru-RU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"/>
          <p:cNvSpPr>
            <a:spLocks noGrp="1"/>
          </p:cNvSpPr>
          <p:nvPr>
            <p:ph type="body" idx="1"/>
          </p:nvPr>
        </p:nvSpPr>
        <p:spPr>
          <a:xfrm>
            <a:off x="2681288" y="3443288"/>
            <a:ext cx="5607050" cy="1557337"/>
          </a:xfrm>
        </p:spPr>
        <p:txBody>
          <a:bodyPr/>
          <a:lstStyle/>
          <a:p>
            <a:pPr eaLnBrk="1" hangingPunct="1"/>
            <a:r>
              <a:rPr lang="uk-UA" sz="1600" i="1" dirty="0" smtClean="0">
                <a:solidFill>
                  <a:srgbClr val="10253F"/>
                </a:solidFill>
              </a:rPr>
              <a:t>Посада:</a:t>
            </a:r>
            <a:r>
              <a:rPr lang="uk-UA" sz="1600" dirty="0" smtClean="0"/>
              <a:t> викладач </a:t>
            </a:r>
            <a:r>
              <a:rPr lang="uk-UA" sz="1600" dirty="0" smtClean="0"/>
              <a:t>історії та суспільствознавства.</a:t>
            </a:r>
            <a:endParaRPr lang="uk-UA" sz="1600" dirty="0" smtClean="0"/>
          </a:p>
          <a:p>
            <a:pPr eaLnBrk="1" hangingPunct="1"/>
            <a:r>
              <a:rPr lang="uk-UA" sz="1600" i="1" dirty="0" smtClean="0">
                <a:solidFill>
                  <a:srgbClr val="10253F"/>
                </a:solidFill>
              </a:rPr>
              <a:t>Кваліфікаційна </a:t>
            </a:r>
            <a:r>
              <a:rPr lang="uk-UA" sz="1600" i="1" dirty="0" smtClean="0">
                <a:solidFill>
                  <a:srgbClr val="10253F"/>
                </a:solidFill>
              </a:rPr>
              <a:t>категорія</a:t>
            </a:r>
            <a:r>
              <a:rPr lang="uk-UA" sz="1600" dirty="0"/>
              <a:t> </a:t>
            </a:r>
            <a:r>
              <a:rPr lang="uk-UA" sz="1600" dirty="0" smtClean="0"/>
              <a:t>-</a:t>
            </a:r>
            <a:r>
              <a:rPr lang="uk-UA" sz="1600" dirty="0" smtClean="0"/>
              <a:t>“</a:t>
            </a:r>
            <a:r>
              <a:rPr lang="uk-UA" sz="1600" dirty="0"/>
              <a:t>с</a:t>
            </a:r>
            <a:r>
              <a:rPr lang="uk-UA" sz="1600" dirty="0" smtClean="0"/>
              <a:t>пеціаліст </a:t>
            </a:r>
            <a:r>
              <a:rPr lang="uk-UA" sz="1600" dirty="0" smtClean="0"/>
              <a:t>вищої категорії”.</a:t>
            </a:r>
          </a:p>
          <a:p>
            <a:pPr eaLnBrk="1" hangingPunct="1"/>
            <a:r>
              <a:rPr lang="uk-UA" sz="1600" i="1" dirty="0" smtClean="0">
                <a:solidFill>
                  <a:srgbClr val="10253F"/>
                </a:solidFill>
              </a:rPr>
              <a:t>Педагогічне звання - </a:t>
            </a:r>
            <a:r>
              <a:rPr lang="uk-UA" sz="1600" i="1" dirty="0" smtClean="0">
                <a:solidFill>
                  <a:srgbClr val="10253F"/>
                </a:solidFill>
              </a:rPr>
              <a:t>“</a:t>
            </a:r>
            <a:r>
              <a:rPr lang="uk-UA" sz="1600" dirty="0" smtClean="0"/>
              <a:t>старший викладач</a:t>
            </a:r>
            <a:r>
              <a:rPr lang="uk-UA" sz="1600" dirty="0" smtClean="0"/>
              <a:t>”.</a:t>
            </a:r>
            <a:endParaRPr lang="uk-UA" sz="1600" dirty="0" smtClean="0"/>
          </a:p>
          <a:p>
            <a:pPr eaLnBrk="1" hangingPunct="1"/>
            <a:r>
              <a:rPr lang="uk-UA" sz="1600" i="1" dirty="0" smtClean="0">
                <a:solidFill>
                  <a:srgbClr val="10253F"/>
                </a:solidFill>
              </a:rPr>
              <a:t>Педагогічний стаж:</a:t>
            </a:r>
            <a:r>
              <a:rPr lang="uk-UA" sz="1600" dirty="0" smtClean="0"/>
              <a:t> </a:t>
            </a:r>
            <a:r>
              <a:rPr lang="uk-UA" sz="1600" dirty="0"/>
              <a:t>3</a:t>
            </a:r>
            <a:r>
              <a:rPr lang="uk-UA" sz="1600" dirty="0" smtClean="0"/>
              <a:t>9 </a:t>
            </a:r>
            <a:r>
              <a:rPr lang="uk-UA" sz="1600" dirty="0" smtClean="0"/>
              <a:t>років.</a:t>
            </a:r>
            <a:endParaRPr lang="ru-RU" dirty="0" smtClean="0"/>
          </a:p>
        </p:txBody>
      </p:sp>
      <p:sp>
        <p:nvSpPr>
          <p:cNvPr id="5" name="Заголовок 4"/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uk-UA" sz="30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Візитна картка </a:t>
            </a:r>
            <a:endParaRPr lang="ru-RU" sz="300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/>
          <a:srcRect l="39226" t="31908" r="31131" b="42484"/>
          <a:stretch>
            <a:fillRect/>
          </a:stretch>
        </p:blipFill>
        <p:spPr bwMode="auto">
          <a:xfrm>
            <a:off x="2039938" y="1549400"/>
            <a:ext cx="28638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4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Освіта</a:t>
            </a:r>
            <a:endParaRPr lang="ru-RU" sz="340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>
          <a:xfrm>
            <a:off x="1423988" y="4129088"/>
            <a:ext cx="7091362" cy="968375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uk-UA" sz="1800" smtClean="0">
                <a:solidFill>
                  <a:srgbClr val="000000"/>
                </a:solidFill>
              </a:rPr>
              <a:t>           Закінчила Чернівецький університет (</a:t>
            </a:r>
            <a:r>
              <a:rPr lang="uk-UA" sz="1800" i="1" smtClean="0">
                <a:solidFill>
                  <a:srgbClr val="000000"/>
                </a:solidFill>
              </a:rPr>
              <a:t>денну форму навчання</a:t>
            </a:r>
            <a:r>
              <a:rPr lang="uk-UA" sz="1800" smtClean="0">
                <a:solidFill>
                  <a:srgbClr val="000000"/>
                </a:solidFill>
              </a:rPr>
              <a:t>), де отримала повну вищу освіту  за спеціальністю </a:t>
            </a:r>
            <a:r>
              <a:rPr lang="en-US" sz="1800" smtClean="0">
                <a:solidFill>
                  <a:srgbClr val="800000"/>
                </a:solidFill>
              </a:rPr>
              <a:t>“</a:t>
            </a:r>
            <a:r>
              <a:rPr lang="uk-UA" sz="1800" smtClean="0">
                <a:solidFill>
                  <a:srgbClr val="800000"/>
                </a:solidFill>
              </a:rPr>
              <a:t>Історія</a:t>
            </a:r>
            <a:r>
              <a:rPr lang="en-US" sz="1800" smtClean="0">
                <a:solidFill>
                  <a:srgbClr val="800000"/>
                </a:solidFill>
              </a:rPr>
              <a:t>”</a:t>
            </a:r>
            <a:r>
              <a:rPr lang="uk-UA" sz="1800" smtClean="0">
                <a:solidFill>
                  <a:srgbClr val="000000"/>
                </a:solidFill>
              </a:rPr>
              <a:t> та здобула кваліфікацію </a:t>
            </a:r>
            <a:r>
              <a:rPr lang="uk-UA" sz="1800" smtClean="0">
                <a:solidFill>
                  <a:srgbClr val="800000"/>
                </a:solidFill>
              </a:rPr>
              <a:t>історика, викладача історії та правознавства.</a:t>
            </a:r>
          </a:p>
          <a:p>
            <a:pPr eaLnBrk="1" hangingPunct="1"/>
            <a:endParaRPr lang="ru-RU" smtClean="0"/>
          </a:p>
        </p:txBody>
      </p:sp>
      <p:pic>
        <p:nvPicPr>
          <p:cNvPr id="15363" name="Picture 4" descr="Картинки по запросу чернівецький національний університет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200" y="1385888"/>
            <a:ext cx="3816350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46700" y="1401763"/>
            <a:ext cx="324326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0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Хто ж я, як викладач?</a:t>
            </a:r>
            <a:br>
              <a:rPr lang="ru-RU" sz="30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</a:br>
            <a:endParaRPr lang="ru-RU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6386" name="Содержимое 2"/>
          <p:cNvSpPr>
            <a:spLocks noGrp="1"/>
          </p:cNvSpPr>
          <p:nvPr>
            <p:ph type="body" idx="1"/>
          </p:nvPr>
        </p:nvSpPr>
        <p:spPr>
          <a:xfrm>
            <a:off x="1103313" y="1336675"/>
            <a:ext cx="3665537" cy="1912938"/>
          </a:xfrm>
        </p:spPr>
        <p:txBody>
          <a:bodyPr/>
          <a:lstStyle/>
          <a:p>
            <a:pPr eaLnBrk="1" hangingPunct="1"/>
            <a:r>
              <a:rPr lang="ru-RU" sz="1600" smtClean="0">
                <a:solidFill>
                  <a:srgbClr val="000000"/>
                </a:solidFill>
              </a:rPr>
              <a:t>Захоплю</a:t>
            </a:r>
            <a:r>
              <a:rPr lang="uk-UA" sz="1600" smtClean="0">
                <a:solidFill>
                  <a:srgbClr val="000000"/>
                </a:solidFill>
              </a:rPr>
              <a:t>юся</a:t>
            </a:r>
            <a:r>
              <a:rPr lang="ru-RU" sz="1600" smtClean="0">
                <a:solidFill>
                  <a:srgbClr val="000000"/>
                </a:solidFill>
              </a:rPr>
              <a:t> своєю роботою; </a:t>
            </a:r>
          </a:p>
          <a:p>
            <a:pPr eaLnBrk="1" hangingPunct="1"/>
            <a:r>
              <a:rPr lang="ru-RU" sz="1600" smtClean="0">
                <a:solidFill>
                  <a:srgbClr val="000000"/>
                </a:solidFill>
              </a:rPr>
              <a:t>Щира у спілкуванні з учнями; </a:t>
            </a:r>
          </a:p>
          <a:p>
            <a:pPr eaLnBrk="1" hangingPunct="1"/>
            <a:r>
              <a:rPr lang="ru-RU" sz="1600" smtClean="0">
                <a:solidFill>
                  <a:srgbClr val="000000"/>
                </a:solidFill>
              </a:rPr>
              <a:t>Є у постійному пошуку; </a:t>
            </a:r>
          </a:p>
          <a:p>
            <a:pPr eaLnBrk="1" hangingPunct="1"/>
            <a:r>
              <a:rPr lang="ru-RU" sz="1600" smtClean="0">
                <a:solidFill>
                  <a:srgbClr val="000000"/>
                </a:solidFill>
              </a:rPr>
              <a:t>Прагну самовдосконалення.</a:t>
            </a:r>
          </a:p>
        </p:txBody>
      </p:sp>
      <p:pic>
        <p:nvPicPr>
          <p:cNvPr id="16387" name="Picture 5" descr="WP_20170918_08_34_45_Pr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1950" y="3340100"/>
            <a:ext cx="5110163" cy="287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34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Курси підвищення кваліфікації</a:t>
            </a:r>
            <a:br>
              <a:rPr lang="uk-UA" sz="34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</a:br>
            <a:endParaRPr lang="ru-RU" sz="340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</p:txBody>
      </p:sp>
      <p:pic>
        <p:nvPicPr>
          <p:cNvPr id="1741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036763" y="1446213"/>
            <a:ext cx="4926012" cy="3394075"/>
          </a:xfrm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443288" y="5521325"/>
            <a:ext cx="48212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/>
              <a:t>2015 р.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0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Схема професійної діяльності</a:t>
            </a:r>
            <a:endParaRPr lang="ru-RU" sz="300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grpSp>
        <p:nvGrpSpPr>
          <p:cNvPr id="18434" name="Group 31"/>
          <p:cNvGrpSpPr>
            <a:grpSpLocks/>
          </p:cNvGrpSpPr>
          <p:nvPr/>
        </p:nvGrpSpPr>
        <p:grpSpPr bwMode="auto">
          <a:xfrm>
            <a:off x="1966913" y="1782763"/>
            <a:ext cx="5262562" cy="3240087"/>
            <a:chOff x="476" y="981"/>
            <a:chExt cx="3315" cy="2041"/>
          </a:xfrm>
        </p:grpSpPr>
        <p:sp>
          <p:nvSpPr>
            <p:cNvPr id="5" name="Скругленный прямоугольник 4"/>
            <p:cNvSpPr/>
            <p:nvPr/>
          </p:nvSpPr>
          <p:spPr>
            <a:xfrm rot="16200000">
              <a:off x="-131" y="2004"/>
              <a:ext cx="1625" cy="41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dirty="0"/>
                <a:t>Методичні  розробки </a:t>
              </a:r>
              <a:endParaRPr lang="ru-RU" dirty="0"/>
            </a:p>
          </p:txBody>
        </p:sp>
        <p:sp>
          <p:nvSpPr>
            <p:cNvPr id="18" name="Скругленный прямоугольник 3"/>
            <p:cNvSpPr/>
            <p:nvPr/>
          </p:nvSpPr>
          <p:spPr>
            <a:xfrm>
              <a:off x="521" y="1013"/>
              <a:ext cx="1556" cy="28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uk-UA" sz="2000" dirty="0">
                  <a:solidFill>
                    <a:srgbClr val="C00000"/>
                  </a:solidFill>
                </a:rPr>
                <a:t>Методична робота</a:t>
              </a:r>
              <a:endParaRPr lang="ru-RU" sz="2000" dirty="0">
                <a:solidFill>
                  <a:srgbClr val="C00000"/>
                </a:solidFill>
              </a:endParaRPr>
            </a:p>
          </p:txBody>
        </p:sp>
        <p:grpSp>
          <p:nvGrpSpPr>
            <p:cNvPr id="18437" name="Group 30"/>
            <p:cNvGrpSpPr>
              <a:grpSpLocks/>
            </p:cNvGrpSpPr>
            <p:nvPr/>
          </p:nvGrpSpPr>
          <p:grpSpPr bwMode="auto">
            <a:xfrm>
              <a:off x="681" y="981"/>
              <a:ext cx="3110" cy="2041"/>
              <a:chOff x="681" y="981"/>
              <a:chExt cx="3110" cy="2041"/>
            </a:xfrm>
          </p:grpSpPr>
          <p:sp>
            <p:nvSpPr>
              <p:cNvPr id="19" name="Скругленный прямоугольник 18"/>
              <p:cNvSpPr/>
              <p:nvPr/>
            </p:nvSpPr>
            <p:spPr>
              <a:xfrm>
                <a:off x="2154" y="981"/>
                <a:ext cx="1526" cy="288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sz="2000" dirty="0">
                    <a:solidFill>
                      <a:srgbClr val="C00000"/>
                    </a:solidFill>
                  </a:rPr>
                  <a:t>Навчальна робота</a:t>
                </a:r>
                <a:endParaRPr lang="ru-RU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21" name="Скругленный прямоугольник 20"/>
              <p:cNvSpPr/>
              <p:nvPr/>
            </p:nvSpPr>
            <p:spPr>
              <a:xfrm rot="16200000">
                <a:off x="328" y="2004"/>
                <a:ext cx="1625" cy="41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dirty="0"/>
                  <a:t>Самоосвіта </a:t>
                </a:r>
                <a:endParaRPr lang="ru-RU" dirty="0"/>
              </a:p>
            </p:txBody>
          </p:sp>
          <p:sp>
            <p:nvSpPr>
              <p:cNvPr id="22" name="Скругленный прямоугольник 21"/>
              <p:cNvSpPr/>
              <p:nvPr/>
            </p:nvSpPr>
            <p:spPr>
              <a:xfrm rot="16200000">
                <a:off x="831" y="2003"/>
                <a:ext cx="1625" cy="413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lnSpc>
                    <a:spcPct val="50000"/>
                  </a:lnSpc>
                  <a:defRPr/>
                </a:pPr>
                <a:r>
                  <a:rPr lang="uk-UA" sz="1400" b="1">
                    <a:solidFill>
                      <a:srgbClr val="000000"/>
                    </a:solidFill>
                  </a:rPr>
                  <a:t>Семінари, вебінари, педради, методичні оперативки</a:t>
                </a:r>
                <a:r>
                  <a:rPr lang="uk-UA" b="1">
                    <a:solidFill>
                      <a:srgbClr val="000000"/>
                    </a:solidFill>
                  </a:rPr>
                  <a:t>.</a:t>
                </a:r>
                <a:endParaRPr lang="ru-RU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Скругленный прямоугольник 22"/>
              <p:cNvSpPr/>
              <p:nvPr/>
            </p:nvSpPr>
            <p:spPr>
              <a:xfrm rot="16200000">
                <a:off x="1288" y="2004"/>
                <a:ext cx="1625" cy="41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dirty="0"/>
                  <a:t>Робота в </a:t>
                </a:r>
                <a:r>
                  <a:rPr lang="uk-UA" dirty="0" err="1"/>
                  <a:t>МО</a:t>
                </a:r>
                <a:r>
                  <a:rPr lang="uk-UA" dirty="0"/>
                  <a:t> 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200" dirty="0"/>
              </a:p>
            </p:txBody>
          </p:sp>
          <p:sp>
            <p:nvSpPr>
              <p:cNvPr id="24" name="Скругленный прямоугольник 23"/>
              <p:cNvSpPr/>
              <p:nvPr/>
            </p:nvSpPr>
            <p:spPr>
              <a:xfrm>
                <a:off x="2674" y="1364"/>
                <a:ext cx="1097" cy="290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dirty="0"/>
                  <a:t>Уроки </a:t>
                </a:r>
                <a:endParaRPr lang="ru-RU" dirty="0"/>
              </a:p>
            </p:txBody>
          </p:sp>
          <p:sp>
            <p:nvSpPr>
              <p:cNvPr id="25" name="Скругленный прямоугольник 24"/>
              <p:cNvSpPr/>
              <p:nvPr/>
            </p:nvSpPr>
            <p:spPr>
              <a:xfrm rot="16200000">
                <a:off x="2397" y="2071"/>
                <a:ext cx="1056" cy="411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dirty="0"/>
                  <a:t>Стандартні </a:t>
                </a:r>
                <a:endParaRPr lang="ru-RU" dirty="0"/>
              </a:p>
            </p:txBody>
          </p:sp>
          <p:sp>
            <p:nvSpPr>
              <p:cNvPr id="26" name="Скругленный прямоугольник 25"/>
              <p:cNvSpPr/>
              <p:nvPr/>
            </p:nvSpPr>
            <p:spPr>
              <a:xfrm rot="16200000">
                <a:off x="3057" y="2074"/>
                <a:ext cx="1056" cy="412"/>
              </a:xfrm>
              <a:prstGeom prst="round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uk-UA" dirty="0"/>
                  <a:t>Нестандартні </a:t>
                </a:r>
                <a:endParaRPr lang="ru-RU" dirty="0"/>
              </a:p>
            </p:txBody>
          </p:sp>
          <p:cxnSp>
            <p:nvCxnSpPr>
              <p:cNvPr id="18445" name="Прямая со стрелкой 6"/>
              <p:cNvCxnSpPr>
                <a:cxnSpLocks noChangeShapeType="1"/>
              </p:cNvCxnSpPr>
              <p:nvPr/>
            </p:nvCxnSpPr>
            <p:spPr bwMode="auto">
              <a:xfrm flipH="1">
                <a:off x="681" y="1302"/>
                <a:ext cx="710" cy="95"/>
              </a:xfrm>
              <a:prstGeom prst="straightConnector1">
                <a:avLst/>
              </a:prstGeom>
              <a:noFill/>
              <a:ln w="9525" algn="ctr">
                <a:solidFill>
                  <a:srgbClr val="4A7EBB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8446" name="Прямая со стрелкой 7"/>
              <p:cNvCxnSpPr>
                <a:cxnSpLocks noChangeShapeType="1"/>
              </p:cNvCxnSpPr>
              <p:nvPr/>
            </p:nvCxnSpPr>
            <p:spPr bwMode="auto">
              <a:xfrm flipH="1">
                <a:off x="1254" y="1302"/>
                <a:ext cx="137" cy="95"/>
              </a:xfrm>
              <a:prstGeom prst="straightConnector1">
                <a:avLst/>
              </a:prstGeom>
              <a:noFill/>
              <a:ln w="9525" algn="ctr">
                <a:solidFill>
                  <a:srgbClr val="4A7EBB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8447" name="Прямая со стрелкой 8"/>
              <p:cNvCxnSpPr>
                <a:cxnSpLocks noChangeShapeType="1"/>
              </p:cNvCxnSpPr>
              <p:nvPr/>
            </p:nvCxnSpPr>
            <p:spPr bwMode="auto">
              <a:xfrm>
                <a:off x="1391" y="1302"/>
                <a:ext cx="252" cy="95"/>
              </a:xfrm>
              <a:prstGeom prst="straightConnector1">
                <a:avLst/>
              </a:prstGeom>
              <a:noFill/>
              <a:ln w="9525" algn="ctr">
                <a:solidFill>
                  <a:srgbClr val="4A7EBB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8448" name="Прямая со стрелкой 9"/>
              <p:cNvCxnSpPr>
                <a:cxnSpLocks noChangeShapeType="1"/>
              </p:cNvCxnSpPr>
              <p:nvPr/>
            </p:nvCxnSpPr>
            <p:spPr bwMode="auto">
              <a:xfrm>
                <a:off x="1391" y="1302"/>
                <a:ext cx="641" cy="95"/>
              </a:xfrm>
              <a:prstGeom prst="straightConnector1">
                <a:avLst/>
              </a:prstGeom>
              <a:noFill/>
              <a:ln w="9525" algn="ctr">
                <a:solidFill>
                  <a:srgbClr val="4A7EBB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8449" name="Прямая со стрелкой 10"/>
              <p:cNvCxnSpPr>
                <a:cxnSpLocks noChangeShapeType="1"/>
              </p:cNvCxnSpPr>
              <p:nvPr/>
            </p:nvCxnSpPr>
            <p:spPr bwMode="auto">
              <a:xfrm>
                <a:off x="2994" y="1269"/>
                <a:ext cx="45" cy="95"/>
              </a:xfrm>
              <a:prstGeom prst="straightConnector1">
                <a:avLst/>
              </a:prstGeom>
              <a:noFill/>
              <a:ln w="9525" algn="ctr">
                <a:solidFill>
                  <a:srgbClr val="4A7EBB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8450" name="Прямая со стрелкой 11"/>
              <p:cNvCxnSpPr>
                <a:cxnSpLocks noChangeShapeType="1"/>
              </p:cNvCxnSpPr>
              <p:nvPr/>
            </p:nvCxnSpPr>
            <p:spPr bwMode="auto">
              <a:xfrm flipH="1">
                <a:off x="2924" y="1654"/>
                <a:ext cx="297" cy="95"/>
              </a:xfrm>
              <a:prstGeom prst="straightConnector1">
                <a:avLst/>
              </a:prstGeom>
              <a:noFill/>
              <a:ln w="9525" algn="ctr">
                <a:solidFill>
                  <a:srgbClr val="4A7EBB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18451" name="Прямая со стрелкой 12"/>
              <p:cNvCxnSpPr>
                <a:cxnSpLocks noChangeShapeType="1"/>
              </p:cNvCxnSpPr>
              <p:nvPr/>
            </p:nvCxnSpPr>
            <p:spPr bwMode="auto">
              <a:xfrm>
                <a:off x="3221" y="1654"/>
                <a:ext cx="344" cy="95"/>
              </a:xfrm>
              <a:prstGeom prst="straightConnector1">
                <a:avLst/>
              </a:prstGeom>
              <a:noFill/>
              <a:ln w="9525" algn="ctr">
                <a:solidFill>
                  <a:srgbClr val="4A7EBB"/>
                </a:solidFill>
                <a:round/>
                <a:headEnd/>
                <a:tailEnd type="arrow" w="med" len="med"/>
              </a:ln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uk-UA" sz="30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Тема досвіду:</a:t>
            </a:r>
            <a:endParaRPr lang="ru-RU" sz="300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>
          <a:xfrm>
            <a:off x="1092200" y="1825625"/>
            <a:ext cx="7423150" cy="1127125"/>
          </a:xfrm>
        </p:spPr>
        <p:txBody>
          <a:bodyPr/>
          <a:lstStyle/>
          <a:p>
            <a:pPr eaLnBrk="1" hangingPunct="1"/>
            <a:r>
              <a:rPr lang="uk-UA" sz="2000" b="1" i="1" dirty="0" smtClean="0"/>
              <a:t>Вплив </a:t>
            </a:r>
            <a:r>
              <a:rPr lang="uk-UA" sz="2000" b="1" i="1" dirty="0" err="1" smtClean="0"/>
              <a:t>суспільнознавчої</a:t>
            </a:r>
            <a:r>
              <a:rPr lang="uk-UA" sz="2000" b="1" i="1" dirty="0" smtClean="0"/>
              <a:t> науки (історії </a:t>
            </a:r>
            <a:r>
              <a:rPr lang="uk-UA" sz="2000" b="1" i="1" dirty="0" smtClean="0"/>
              <a:t>України, зокрема</a:t>
            </a:r>
            <a:r>
              <a:rPr lang="uk-UA" sz="2000" b="1" i="1" dirty="0" smtClean="0"/>
              <a:t>), </a:t>
            </a:r>
            <a:r>
              <a:rPr lang="uk-UA" sz="2000" b="1" i="1" dirty="0" err="1" smtClean="0"/>
              <a:t>здоров</a:t>
            </a:r>
            <a:r>
              <a:rPr lang="en-US" sz="2000" b="1" i="1" dirty="0" smtClean="0"/>
              <a:t>’</a:t>
            </a:r>
            <a:r>
              <a:rPr lang="uk-UA" sz="2000" b="1" i="1" dirty="0" err="1" smtClean="0"/>
              <a:t>язберігаючих</a:t>
            </a:r>
            <a:r>
              <a:rPr lang="uk-UA" sz="2000" b="1" i="1" dirty="0" smtClean="0"/>
              <a:t> інноваційних технологій на процес формування, розвиток та соціалізацію особистості.</a:t>
            </a:r>
            <a:endParaRPr lang="ru-RU" sz="2000" b="1" i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622550" y="3763963"/>
            <a:ext cx="5341938" cy="1220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uk-UA" sz="2000">
                <a:solidFill>
                  <a:srgbClr val="C00000"/>
                </a:solidFill>
                <a:latin typeface="+mn-lt"/>
                <a:cs typeface="Arial" charset="0"/>
              </a:rPr>
              <a:t>Мета самоосвіти: </a:t>
            </a:r>
            <a:endParaRPr lang="uk-UA" sz="2000" dirty="0">
              <a:solidFill>
                <a:srgbClr val="C00000"/>
              </a:solidFill>
              <a:latin typeface="+mn-lt"/>
              <a:cs typeface="Arial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>
                <a:latin typeface="+mn-lt"/>
                <a:cs typeface="Arial" charset="0"/>
              </a:rPr>
              <a:t> Вдосконалення психолого-педагогічних знань.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>
                <a:latin typeface="+mn-lt"/>
                <a:cs typeface="Arial" charset="0"/>
              </a:rPr>
              <a:t> Поглиблення знань з різних методик навчання.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>
                <a:latin typeface="+mn-lt"/>
                <a:cs typeface="Arial" charset="0"/>
              </a:rPr>
              <a:t> Підвищення загальнокультурного рівня.</a:t>
            </a:r>
            <a:endParaRPr lang="ru-RU" dirty="0">
              <a:latin typeface="+mn-lt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8113713" cy="2498725"/>
          </a:xfrm>
        </p:spPr>
        <p:txBody>
          <a:bodyPr/>
          <a:lstStyle/>
          <a:p>
            <a:pPr eaLnBrk="1" hangingPunct="1"/>
            <a:r>
              <a:rPr lang="uk-UA" sz="1800" smtClean="0">
                <a:solidFill>
                  <a:srgbClr val="C00000"/>
                </a:solidFill>
              </a:rPr>
              <a:t>Форми навчання (</a:t>
            </a:r>
            <a:r>
              <a:rPr lang="uk-UA" sz="1800" i="1" smtClean="0">
                <a:solidFill>
                  <a:srgbClr val="C00000"/>
                </a:solidFill>
              </a:rPr>
              <a:t>за кількістю учнів</a:t>
            </a:r>
            <a:r>
              <a:rPr lang="uk-UA" sz="1800" smtClean="0">
                <a:solidFill>
                  <a:srgbClr val="C00000"/>
                </a:solidFill>
              </a:rPr>
              <a:t>)</a:t>
            </a:r>
            <a:r>
              <a:rPr lang="uk-UA" sz="1600" smtClean="0"/>
              <a:t>: індивідуальні, парні, мікрогрупові, групові, колективні.</a:t>
            </a:r>
          </a:p>
          <a:p>
            <a:pPr eaLnBrk="1" hangingPunct="1"/>
            <a:r>
              <a:rPr lang="uk-UA" sz="1800" smtClean="0">
                <a:solidFill>
                  <a:srgbClr val="C00000"/>
                </a:solidFill>
              </a:rPr>
              <a:t>Методичні прийоми</a:t>
            </a:r>
            <a:r>
              <a:rPr lang="uk-UA" sz="1600" smtClean="0"/>
              <a:t>:  “Мозковий штурм”, “Асоціативний кущ”, “Знайди помилку”, “Квітка розв</a:t>
            </a:r>
            <a:r>
              <a:rPr lang="en-US" sz="1600" smtClean="0"/>
              <a:t>’</a:t>
            </a:r>
            <a:r>
              <a:rPr lang="uk-UA" sz="1600" smtClean="0"/>
              <a:t>язань”, “Логічний ланцюжок”,  “Встанови відповідність”, “Закінчи речення” та інш…</a:t>
            </a:r>
          </a:p>
          <a:p>
            <a:pPr eaLnBrk="1" hangingPunct="1"/>
            <a:r>
              <a:rPr lang="ru-RU" sz="1800" smtClean="0">
                <a:solidFill>
                  <a:srgbClr val="C00000"/>
                </a:solidFill>
              </a:rPr>
              <a:t>Колективно-групові заняття</a:t>
            </a:r>
            <a:r>
              <a:rPr lang="ru-RU" sz="1800" smtClean="0">
                <a:solidFill>
                  <a:srgbClr val="000000"/>
                </a:solidFill>
              </a:rPr>
              <a:t> </a:t>
            </a:r>
            <a:r>
              <a:rPr lang="ru-RU" sz="1600" smtClean="0"/>
              <a:t>включають уроки, лекції, семінари, конференції, олімпіади, екскурсії, ділові ігри.</a:t>
            </a:r>
          </a:p>
          <a:p>
            <a:pPr eaLnBrk="1" hangingPunct="1">
              <a:buFont typeface="Arial" charset="0"/>
              <a:buNone/>
            </a:pPr>
            <a:endParaRPr lang="ru-RU" sz="1600" smtClean="0"/>
          </a:p>
          <a:p>
            <a:pPr eaLnBrk="1" hangingPunct="1"/>
            <a:endParaRPr lang="uk-UA" sz="1600" smtClean="0"/>
          </a:p>
          <a:p>
            <a:pPr eaLnBrk="1" hangingPunct="1"/>
            <a:endParaRPr lang="ru-RU" sz="1600" smtClean="0"/>
          </a:p>
          <a:p>
            <a:pPr eaLnBrk="1" hangingPunct="1"/>
            <a:endParaRPr lang="ru-RU" smtClean="0"/>
          </a:p>
        </p:txBody>
      </p:sp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ctr" eaLnBrk="1" hangingPunct="1">
              <a:defRPr/>
            </a:pPr>
            <a:r>
              <a:rPr lang="uk-UA" sz="30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Форми навчання та методичні прийоми</a:t>
            </a:r>
            <a:endParaRPr lang="ru-RU" sz="300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300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Методична скарбничка</a:t>
            </a:r>
            <a:endParaRPr lang="ru-RU" sz="300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2"/>
          <a:srcRect l="37309" t="19771" r="36736" b="18147"/>
          <a:stretch>
            <a:fillRect/>
          </a:stretch>
        </p:blipFill>
        <p:spPr bwMode="auto">
          <a:xfrm>
            <a:off x="1090613" y="1355725"/>
            <a:ext cx="2674937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7"/>
          <p:cNvPicPr>
            <a:picLocks noChangeAspect="1" noChangeArrowheads="1"/>
          </p:cNvPicPr>
          <p:nvPr/>
        </p:nvPicPr>
        <p:blipFill>
          <a:blip r:embed="rId3"/>
          <a:srcRect l="5788" t="20045" r="64940" b="15178"/>
          <a:stretch>
            <a:fillRect/>
          </a:stretch>
        </p:blipFill>
        <p:spPr bwMode="auto">
          <a:xfrm>
            <a:off x="5970588" y="1693863"/>
            <a:ext cx="2252662" cy="282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4"/>
          <a:srcRect l="38043" t="20547" r="37509" b="23584"/>
          <a:stretch>
            <a:fillRect/>
          </a:stretch>
        </p:blipFill>
        <p:spPr bwMode="auto">
          <a:xfrm>
            <a:off x="3652838" y="2227263"/>
            <a:ext cx="2760662" cy="354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248</TotalTime>
  <Words>302</Words>
  <Application>Microsoft Office PowerPoint</Application>
  <PresentationFormat>Экран (4:3)</PresentationFormat>
  <Paragraphs>52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Office Theme</vt:lpstr>
      <vt:lpstr>Презентация PowerPoint</vt:lpstr>
      <vt:lpstr>Візитна картка </vt:lpstr>
      <vt:lpstr>Освіта</vt:lpstr>
      <vt:lpstr>Хто ж я, як викладач? </vt:lpstr>
      <vt:lpstr>Курси підвищення кваліфікації </vt:lpstr>
      <vt:lpstr>Схема професійної діяльності</vt:lpstr>
      <vt:lpstr>Тема досвіду:</vt:lpstr>
      <vt:lpstr>Форми навчання та методичні прийоми</vt:lpstr>
      <vt:lpstr>Методична скарбничка</vt:lpstr>
      <vt:lpstr>Друковані матеріали</vt:lpstr>
      <vt:lpstr>Відкриті уроки</vt:lpstr>
      <vt:lpstr>Веб-ресурси </vt:lpstr>
      <vt:lpstr>Моя мета педагога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Секретар</cp:lastModifiedBy>
  <cp:revision>88</cp:revision>
  <dcterms:created xsi:type="dcterms:W3CDTF">2018-09-04T12:10:47Z</dcterms:created>
  <dcterms:modified xsi:type="dcterms:W3CDTF">2019-03-26T17:11:11Z</dcterms:modified>
</cp:coreProperties>
</file>