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13F3-1112-45AB-B39B-ED644851E6C3}" type="datetimeFigureOut">
              <a:rPr lang="uk-UA" smtClean="0"/>
              <a:t>23.04.2020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A965-D9CF-4A2F-A61F-8ACA182522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695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13F3-1112-45AB-B39B-ED644851E6C3}" type="datetimeFigureOut">
              <a:rPr lang="uk-UA" smtClean="0"/>
              <a:t>23.04.2020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A965-D9CF-4A2F-A61F-8ACA182522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893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13F3-1112-45AB-B39B-ED644851E6C3}" type="datetimeFigureOut">
              <a:rPr lang="uk-UA" smtClean="0"/>
              <a:t>23.04.2020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A965-D9CF-4A2F-A61F-8ACA18252236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4987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13F3-1112-45AB-B39B-ED644851E6C3}" type="datetimeFigureOut">
              <a:rPr lang="uk-UA" smtClean="0"/>
              <a:t>23.04.2020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A965-D9CF-4A2F-A61F-8ACA182522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824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13F3-1112-45AB-B39B-ED644851E6C3}" type="datetimeFigureOut">
              <a:rPr lang="uk-UA" smtClean="0"/>
              <a:t>23.04.2020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A965-D9CF-4A2F-A61F-8ACA18252236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1314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13F3-1112-45AB-B39B-ED644851E6C3}" type="datetimeFigureOut">
              <a:rPr lang="uk-UA" smtClean="0"/>
              <a:t>23.04.2020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A965-D9CF-4A2F-A61F-8ACA182522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009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13F3-1112-45AB-B39B-ED644851E6C3}" type="datetimeFigureOut">
              <a:rPr lang="uk-UA" smtClean="0"/>
              <a:t>23.04.2020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A965-D9CF-4A2F-A61F-8ACA182522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8567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13F3-1112-45AB-B39B-ED644851E6C3}" type="datetimeFigureOut">
              <a:rPr lang="uk-UA" smtClean="0"/>
              <a:t>23.04.2020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A965-D9CF-4A2F-A61F-8ACA182522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8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13F3-1112-45AB-B39B-ED644851E6C3}" type="datetimeFigureOut">
              <a:rPr lang="uk-UA" smtClean="0"/>
              <a:t>23.04.2020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A965-D9CF-4A2F-A61F-8ACA182522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094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13F3-1112-45AB-B39B-ED644851E6C3}" type="datetimeFigureOut">
              <a:rPr lang="uk-UA" smtClean="0"/>
              <a:t>23.04.2020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A965-D9CF-4A2F-A61F-8ACA182522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447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13F3-1112-45AB-B39B-ED644851E6C3}" type="datetimeFigureOut">
              <a:rPr lang="uk-UA" smtClean="0"/>
              <a:t>23.04.2020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A965-D9CF-4A2F-A61F-8ACA182522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374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13F3-1112-45AB-B39B-ED644851E6C3}" type="datetimeFigureOut">
              <a:rPr lang="uk-UA" smtClean="0"/>
              <a:t>23.04.2020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A965-D9CF-4A2F-A61F-8ACA182522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156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13F3-1112-45AB-B39B-ED644851E6C3}" type="datetimeFigureOut">
              <a:rPr lang="uk-UA" smtClean="0"/>
              <a:t>23.04.2020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A965-D9CF-4A2F-A61F-8ACA182522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117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13F3-1112-45AB-B39B-ED644851E6C3}" type="datetimeFigureOut">
              <a:rPr lang="uk-UA" smtClean="0"/>
              <a:t>23.04.2020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A965-D9CF-4A2F-A61F-8ACA182522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932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13F3-1112-45AB-B39B-ED644851E6C3}" type="datetimeFigureOut">
              <a:rPr lang="uk-UA" smtClean="0"/>
              <a:t>23.04.2020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A965-D9CF-4A2F-A61F-8ACA182522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728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13F3-1112-45AB-B39B-ED644851E6C3}" type="datetimeFigureOut">
              <a:rPr lang="uk-UA" smtClean="0"/>
              <a:t>23.04.2020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A965-D9CF-4A2F-A61F-8ACA182522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59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613F3-1112-45AB-B39B-ED644851E6C3}" type="datetimeFigureOut">
              <a:rPr lang="uk-UA" smtClean="0"/>
              <a:t>23.04.2020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34A965-D9CF-4A2F-A61F-8ACA182522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932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122947"/>
            <a:ext cx="7909649" cy="3673642"/>
          </a:xfrm>
        </p:spPr>
        <p:txBody>
          <a:bodyPr/>
          <a:lstStyle/>
          <a:p>
            <a:r>
              <a:rPr lang="uk-UA" sz="6000" b="1" dirty="0" smtClean="0">
                <a:solidFill>
                  <a:schemeClr val="accent2">
                    <a:lumMod val="75000"/>
                  </a:schemeClr>
                </a:solidFill>
              </a:rPr>
              <a:t>Матеріали атестації</a:t>
            </a:r>
            <a:br>
              <a:rPr lang="uk-UA" sz="6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b="1" dirty="0" smtClean="0"/>
              <a:t>2020 року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i="1" dirty="0" smtClean="0">
                <a:solidFill>
                  <a:srgbClr val="00B050"/>
                </a:solidFill>
              </a:rPr>
              <a:t>Провідного   </a:t>
            </a:r>
            <a:r>
              <a:rPr lang="uk-UA" sz="4000" i="1" dirty="0" err="1" smtClean="0">
                <a:solidFill>
                  <a:srgbClr val="00B050"/>
                </a:solidFill>
              </a:rPr>
              <a:t>бібліотекаря</a:t>
            </a:r>
            <a:r>
              <a:rPr lang="uk-UA" sz="4000" i="1" dirty="0" smtClean="0">
                <a:solidFill>
                  <a:srgbClr val="00B050"/>
                </a:solidFill>
              </a:rPr>
              <a:t> </a:t>
            </a:r>
            <a:r>
              <a:rPr lang="uk-UA" i="1" dirty="0" smtClean="0">
                <a:solidFill>
                  <a:srgbClr val="00B050"/>
                </a:solidFill>
              </a:rPr>
              <a:t>Гаврилюк В. М. </a:t>
            </a:r>
            <a:endParaRPr lang="uk-UA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3488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57" y="577515"/>
            <a:ext cx="9625263" cy="13216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Великий хлібороб і велика людина – музейна експозиція, присвячена Г. І. Ткачуку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9" y="2496722"/>
            <a:ext cx="5197640" cy="38982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68" y="3182520"/>
            <a:ext cx="4283242" cy="3212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148" y="2273467"/>
            <a:ext cx="4459706" cy="33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0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   Проведені заходи</a:t>
            </a:r>
            <a:endParaRPr lang="uk-UA" sz="6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4" y="1631198"/>
            <a:ext cx="8293768" cy="4697412"/>
          </a:xfrm>
        </p:spPr>
      </p:pic>
    </p:spTree>
    <p:extLst>
      <p:ext uri="{BB962C8B-B14F-4D97-AF65-F5344CB8AC3E}">
        <p14:creationId xmlns:p14="http://schemas.microsoft.com/office/powerpoint/2010/main" val="4243326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968" y="352926"/>
            <a:ext cx="8905034" cy="1577474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Тісна співпраця із соціальним          педагогом</a:t>
            </a:r>
            <a:endParaRPr lang="uk-UA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79" y="1930400"/>
            <a:ext cx="7090609" cy="4698174"/>
          </a:xfrm>
        </p:spPr>
      </p:pic>
    </p:spTree>
    <p:extLst>
      <p:ext uri="{BB962C8B-B14F-4D97-AF65-F5344CB8AC3E}">
        <p14:creationId xmlns:p14="http://schemas.microsoft.com/office/powerpoint/2010/main" val="3426064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263" y="320842"/>
            <a:ext cx="8792739" cy="1609558"/>
          </a:xfrm>
        </p:spPr>
        <p:txBody>
          <a:bodyPr>
            <a:noAutofit/>
          </a:bodyPr>
          <a:lstStyle/>
          <a:p>
            <a:r>
              <a:rPr lang="uk-UA" sz="4400" dirty="0" smtClean="0"/>
              <a:t>Люблю свою роботу, нею живу…</a:t>
            </a:r>
            <a:endParaRPr lang="uk-UA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2207" y="2466827"/>
            <a:ext cx="4807287" cy="37344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6636" y="2274803"/>
            <a:ext cx="4690979" cy="35182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5562" y="1938918"/>
            <a:ext cx="4870119" cy="36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7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021" y="417095"/>
            <a:ext cx="8760654" cy="1876926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/>
              <a:t>Державний навчальний заклад «</a:t>
            </a:r>
            <a:r>
              <a:rPr lang="uk-UA" sz="4400" b="1" dirty="0" err="1" smtClean="0"/>
              <a:t>Лісоводський</a:t>
            </a:r>
            <a:r>
              <a:rPr lang="uk-UA" sz="4400" b="1" dirty="0" smtClean="0"/>
              <a:t> професійний аграрний ліцей»</a:t>
            </a:r>
            <a:endParaRPr lang="uk-UA" sz="4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68" y="2728038"/>
            <a:ext cx="6918227" cy="3891503"/>
          </a:xfrm>
        </p:spPr>
      </p:pic>
    </p:spTree>
    <p:extLst>
      <p:ext uri="{BB962C8B-B14F-4D97-AF65-F5344CB8AC3E}">
        <p14:creationId xmlns:p14="http://schemas.microsoft.com/office/powerpoint/2010/main" val="209758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249" y="336884"/>
            <a:ext cx="9798162" cy="1748590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Гаврилюк Валентина Миколаївна</a:t>
            </a:r>
            <a:br>
              <a:rPr lang="uk-UA" sz="4000" dirty="0" smtClean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 smtClean="0"/>
              <a:t>                         </a:t>
            </a:r>
            <a:r>
              <a:rPr lang="uk-UA" sz="4000" dirty="0" smtClean="0"/>
              <a:t>  </a:t>
            </a:r>
            <a:r>
              <a:rPr lang="uk-UA" sz="3100" i="1" dirty="0" smtClean="0"/>
              <a:t>Дата </a:t>
            </a:r>
            <a:r>
              <a:rPr lang="uk-UA" sz="3100" i="1" dirty="0" smtClean="0"/>
              <a:t>народження: </a:t>
            </a:r>
            <a:r>
              <a:rPr lang="uk-UA" sz="3100" dirty="0" smtClean="0">
                <a:solidFill>
                  <a:srgbClr val="00B050"/>
                </a:solidFill>
              </a:rPr>
              <a:t>02.04.1957 р. 1119571957р</a:t>
            </a:r>
            <a:r>
              <a:rPr lang="uk-UA" sz="3100" i="1" dirty="0" smtClean="0"/>
              <a:t>.</a:t>
            </a:r>
            <a:br>
              <a:rPr lang="uk-UA" sz="3100" i="1" dirty="0" smtClean="0"/>
            </a:br>
            <a:r>
              <a:rPr lang="uk-UA" sz="3100" i="1" dirty="0"/>
              <a:t> </a:t>
            </a:r>
            <a:r>
              <a:rPr lang="uk-UA" sz="3100" i="1" dirty="0" smtClean="0"/>
              <a:t>                                     Освіта: </a:t>
            </a:r>
            <a:r>
              <a:rPr lang="uk-UA" sz="3100" dirty="0" smtClean="0">
                <a:solidFill>
                  <a:srgbClr val="00B050"/>
                </a:solidFill>
              </a:rPr>
              <a:t>базова вища</a:t>
            </a:r>
            <a:br>
              <a:rPr lang="uk-UA" sz="3100" dirty="0" smtClean="0">
                <a:solidFill>
                  <a:srgbClr val="00B050"/>
                </a:solidFill>
              </a:rPr>
            </a:br>
            <a:r>
              <a:rPr lang="uk-UA" sz="3100" dirty="0">
                <a:solidFill>
                  <a:srgbClr val="00B050"/>
                </a:solidFill>
              </a:rPr>
              <a:t> </a:t>
            </a:r>
            <a:r>
              <a:rPr lang="uk-UA" sz="3100" dirty="0" smtClean="0">
                <a:solidFill>
                  <a:srgbClr val="00B050"/>
                </a:solidFill>
              </a:rPr>
              <a:t>                                     </a:t>
            </a:r>
            <a:r>
              <a:rPr lang="uk-UA" sz="3100" i="1" dirty="0" smtClean="0"/>
              <a:t>Посада: </a:t>
            </a:r>
            <a:r>
              <a:rPr lang="uk-UA" sz="3100" dirty="0" smtClean="0">
                <a:solidFill>
                  <a:srgbClr val="00B050"/>
                </a:solidFill>
              </a:rPr>
              <a:t>провідний </a:t>
            </a:r>
            <a:br>
              <a:rPr lang="uk-UA" sz="3100" dirty="0" smtClean="0">
                <a:solidFill>
                  <a:srgbClr val="00B050"/>
                </a:solidFill>
              </a:rPr>
            </a:br>
            <a:r>
              <a:rPr lang="uk-UA" sz="3100" dirty="0">
                <a:solidFill>
                  <a:srgbClr val="00B050"/>
                </a:solidFill>
              </a:rPr>
              <a:t> </a:t>
            </a:r>
            <a:r>
              <a:rPr lang="uk-UA" sz="3100" dirty="0" smtClean="0">
                <a:solidFill>
                  <a:srgbClr val="00B050"/>
                </a:solidFill>
              </a:rPr>
              <a:t>                                                  бібліотекар</a:t>
            </a:r>
            <a:br>
              <a:rPr lang="uk-UA" sz="3100" dirty="0" smtClean="0">
                <a:solidFill>
                  <a:srgbClr val="00B050"/>
                </a:solidFill>
              </a:rPr>
            </a:br>
            <a:r>
              <a:rPr lang="uk-UA" sz="3100" dirty="0">
                <a:solidFill>
                  <a:srgbClr val="00B050"/>
                </a:solidFill>
              </a:rPr>
              <a:t> </a:t>
            </a:r>
            <a:r>
              <a:rPr lang="uk-UA" sz="3100" dirty="0" smtClean="0">
                <a:solidFill>
                  <a:srgbClr val="00B050"/>
                </a:solidFill>
              </a:rPr>
              <a:t>                                     </a:t>
            </a:r>
            <a:r>
              <a:rPr lang="uk-UA" sz="3100" i="1" dirty="0" smtClean="0"/>
              <a:t>Рік попередньої атестації: </a:t>
            </a:r>
            <a:r>
              <a:rPr lang="uk-UA" sz="3100" dirty="0" smtClean="0">
                <a:solidFill>
                  <a:srgbClr val="00B050"/>
                </a:solidFill>
              </a:rPr>
              <a:t>24.04                                           24. 04. 2015 р.</a:t>
            </a:r>
            <a:br>
              <a:rPr lang="uk-UA" sz="3100" dirty="0" smtClean="0">
                <a:solidFill>
                  <a:srgbClr val="00B050"/>
                </a:solidFill>
              </a:rPr>
            </a:br>
            <a:r>
              <a:rPr lang="uk-UA" sz="3100" dirty="0">
                <a:solidFill>
                  <a:srgbClr val="00B050"/>
                </a:solidFill>
              </a:rPr>
              <a:t> </a:t>
            </a:r>
            <a:r>
              <a:rPr lang="uk-UA" sz="3100" dirty="0" smtClean="0">
                <a:solidFill>
                  <a:srgbClr val="00B050"/>
                </a:solidFill>
              </a:rPr>
              <a:t>                                     </a:t>
            </a:r>
            <a:r>
              <a:rPr lang="uk-UA" sz="3100" i="1" dirty="0" smtClean="0"/>
              <a:t>КПК</a:t>
            </a:r>
            <a:r>
              <a:rPr lang="uk-UA" sz="3100" dirty="0" smtClean="0">
                <a:solidFill>
                  <a:srgbClr val="00B050"/>
                </a:solidFill>
              </a:rPr>
              <a:t>: НМЦ ПТО ПК у </a:t>
            </a:r>
            <a:r>
              <a:rPr lang="uk-UA" sz="3100" dirty="0" err="1" smtClean="0">
                <a:solidFill>
                  <a:srgbClr val="00B050"/>
                </a:solidFill>
              </a:rPr>
              <a:t>Хмель</a:t>
            </a:r>
            <a:r>
              <a:rPr lang="uk-UA" sz="3100" dirty="0" smtClean="0">
                <a:solidFill>
                  <a:srgbClr val="00B050"/>
                </a:solidFill>
              </a:rPr>
              <a:t>-</a:t>
            </a:r>
            <a:br>
              <a:rPr lang="uk-UA" sz="3100" dirty="0" smtClean="0">
                <a:solidFill>
                  <a:srgbClr val="00B050"/>
                </a:solidFill>
              </a:rPr>
            </a:br>
            <a:r>
              <a:rPr lang="uk-UA" sz="3100" dirty="0">
                <a:solidFill>
                  <a:srgbClr val="00B050"/>
                </a:solidFill>
              </a:rPr>
              <a:t> </a:t>
            </a:r>
            <a:r>
              <a:rPr lang="uk-UA" sz="3100" dirty="0" smtClean="0">
                <a:solidFill>
                  <a:srgbClr val="00B050"/>
                </a:solidFill>
              </a:rPr>
              <a:t>                                     </a:t>
            </a:r>
            <a:r>
              <a:rPr lang="uk-UA" sz="3100" dirty="0" err="1" smtClean="0">
                <a:solidFill>
                  <a:srgbClr val="00B050"/>
                </a:solidFill>
              </a:rPr>
              <a:t>ницькій</a:t>
            </a:r>
            <a:r>
              <a:rPr lang="uk-UA" sz="3100" dirty="0" smtClean="0">
                <a:solidFill>
                  <a:srgbClr val="00B050"/>
                </a:solidFill>
              </a:rPr>
              <a:t> обл. СВ. ПК</a:t>
            </a:r>
            <a:br>
              <a:rPr lang="uk-UA" sz="3100" dirty="0" smtClean="0">
                <a:solidFill>
                  <a:srgbClr val="00B050"/>
                </a:solidFill>
              </a:rPr>
            </a:br>
            <a:r>
              <a:rPr lang="uk-UA" sz="3100" dirty="0">
                <a:solidFill>
                  <a:srgbClr val="00B050"/>
                </a:solidFill>
              </a:rPr>
              <a:t> </a:t>
            </a:r>
            <a:r>
              <a:rPr lang="uk-UA" sz="3100" dirty="0" smtClean="0">
                <a:solidFill>
                  <a:srgbClr val="00B050"/>
                </a:solidFill>
              </a:rPr>
              <a:t>                                     227771726/000666-17</a:t>
            </a:r>
            <a:br>
              <a:rPr lang="uk-UA" sz="3100" dirty="0" smtClean="0">
                <a:solidFill>
                  <a:srgbClr val="00B050"/>
                </a:solidFill>
              </a:rPr>
            </a:br>
            <a:r>
              <a:rPr lang="uk-UA" sz="3100" dirty="0">
                <a:solidFill>
                  <a:srgbClr val="00B050"/>
                </a:solidFill>
              </a:rPr>
              <a:t> </a:t>
            </a:r>
            <a:r>
              <a:rPr lang="uk-UA" sz="3100" dirty="0" smtClean="0">
                <a:solidFill>
                  <a:srgbClr val="00B050"/>
                </a:solidFill>
              </a:rPr>
              <a:t>                                     від 27 січня 2017 року</a:t>
            </a:r>
            <a:endParaRPr lang="uk-UA" sz="3100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9548" y="1801841"/>
            <a:ext cx="5409770" cy="4057327"/>
          </a:xfrm>
        </p:spPr>
      </p:pic>
    </p:spTree>
    <p:extLst>
      <p:ext uri="{BB962C8B-B14F-4D97-AF65-F5344CB8AC3E}">
        <p14:creationId xmlns:p14="http://schemas.microsoft.com/office/powerpoint/2010/main" val="298996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600" dirty="0" smtClean="0"/>
              <a:t>Життєві кредо: </a:t>
            </a:r>
            <a:r>
              <a:rPr lang="uk-UA" sz="4800" dirty="0" smtClean="0">
                <a:solidFill>
                  <a:schemeClr val="accent2"/>
                </a:solidFill>
              </a:rPr>
              <a:t/>
            </a:r>
            <a:br>
              <a:rPr lang="uk-UA" sz="4800" dirty="0" smtClean="0">
                <a:solidFill>
                  <a:schemeClr val="accent2"/>
                </a:solidFill>
              </a:rPr>
            </a:br>
            <a:r>
              <a:rPr lang="uk-UA" sz="4800" dirty="0" smtClean="0">
                <a:solidFill>
                  <a:schemeClr val="accent2"/>
                </a:solidFill>
              </a:rPr>
              <a:t/>
            </a:r>
            <a:br>
              <a:rPr lang="uk-UA" sz="4800" dirty="0" smtClean="0">
                <a:solidFill>
                  <a:schemeClr val="accent2"/>
                </a:solidFill>
              </a:rPr>
            </a:br>
            <a:r>
              <a:rPr lang="uk-UA" sz="4800" dirty="0">
                <a:solidFill>
                  <a:schemeClr val="accent2"/>
                </a:solidFill>
              </a:rPr>
              <a:t> </a:t>
            </a:r>
            <a:r>
              <a:rPr lang="uk-UA" sz="4800" dirty="0" smtClean="0">
                <a:solidFill>
                  <a:schemeClr val="accent2"/>
                </a:solidFill>
              </a:rPr>
              <a:t> Дорогу долає той, хто йде;</a:t>
            </a:r>
            <a:br>
              <a:rPr lang="uk-UA" sz="4800" dirty="0" smtClean="0">
                <a:solidFill>
                  <a:schemeClr val="accent2"/>
                </a:solidFill>
              </a:rPr>
            </a:br>
            <a:r>
              <a:rPr lang="uk-UA" sz="4800" dirty="0">
                <a:solidFill>
                  <a:schemeClr val="accent2"/>
                </a:solidFill>
              </a:rPr>
              <a:t> </a:t>
            </a:r>
            <a:r>
              <a:rPr lang="uk-UA" sz="4800" dirty="0" smtClean="0">
                <a:solidFill>
                  <a:schemeClr val="accent2"/>
                </a:solidFill>
              </a:rPr>
              <a:t>  Відкривають  «двері»  тому, хто стукає;</a:t>
            </a:r>
            <a:br>
              <a:rPr lang="uk-UA" sz="4800" dirty="0" smtClean="0">
                <a:solidFill>
                  <a:schemeClr val="accent2"/>
                </a:solidFill>
              </a:rPr>
            </a:br>
            <a:r>
              <a:rPr lang="uk-UA" sz="4800" dirty="0">
                <a:solidFill>
                  <a:schemeClr val="accent2"/>
                </a:solidFill>
              </a:rPr>
              <a:t> </a:t>
            </a:r>
            <a:r>
              <a:rPr lang="uk-UA" sz="4800" dirty="0" smtClean="0">
                <a:solidFill>
                  <a:schemeClr val="accent2"/>
                </a:solidFill>
              </a:rPr>
              <a:t>    Дають  тому, хто «просить»</a:t>
            </a:r>
            <a:endParaRPr lang="uk-UA" sz="48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399"/>
            <a:ext cx="8596668" cy="4110963"/>
          </a:xfrm>
        </p:spPr>
        <p:txBody>
          <a:bodyPr/>
          <a:lstStyle/>
          <a:p>
            <a:pPr marL="3657600" lvl="8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8874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«Місце моєї роботи – бібліотека . Я маю велике задоволення знати, що я бібліотекар.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Слово «бібліотека» з грецького означає книгосховище. Моїй бібліотеці – 50 років. Вона не тільки сховище для книг, вона – центр інформації, культури, духовної наснаги.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Я щоденно працюю на те, щоб допомогти учням вчитися, читати, отримувати  задоволення від спілкування з книжкою… і просто повноцінно жити».   В. Гаврилюк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105" y="2358188"/>
            <a:ext cx="8935453" cy="4379495"/>
          </a:xfrm>
        </p:spPr>
        <p:txBody>
          <a:bodyPr/>
          <a:lstStyle/>
          <a:p>
            <a:r>
              <a:rPr lang="uk-UA" dirty="0" smtClean="0"/>
              <a:t>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518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Алгоритм досвіду роботи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84" y="1572127"/>
            <a:ext cx="8937118" cy="4469236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pPr marL="0" indent="0">
              <a:buNone/>
            </a:pPr>
            <a:r>
              <a:rPr lang="uk-UA" sz="5400" b="1" i="1" dirty="0" smtClean="0">
                <a:solidFill>
                  <a:srgbClr val="00B0F0"/>
                </a:solidFill>
              </a:rPr>
              <a:t>Бібліотекар – книга – здобувачі освіти – система роботи бібліотеки - результат</a:t>
            </a:r>
            <a:endParaRPr lang="uk-UA" sz="54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0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Бібліотека ДНЗ «</a:t>
            </a:r>
            <a:r>
              <a:rPr lang="uk-UA" dirty="0" err="1" smtClean="0"/>
              <a:t>Лісоводський</a:t>
            </a:r>
            <a:r>
              <a:rPr lang="uk-UA" dirty="0" smtClean="0"/>
              <a:t> ПАЛ» – серце </a:t>
            </a:r>
            <a:r>
              <a:rPr lang="uk-UA" dirty="0" smtClean="0"/>
              <a:t>інформації  навчального закладу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68227"/>
            <a:ext cx="5397960" cy="40484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307" y="3089027"/>
            <a:ext cx="4652211" cy="34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51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Книга-можливо, найскладніше чудо з усіх чудес, яке створило людство на шляху його до щастя і могутності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5" y="2161922"/>
            <a:ext cx="8598568" cy="4567741"/>
          </a:xfrm>
        </p:spPr>
      </p:pic>
    </p:spTree>
    <p:extLst>
      <p:ext uri="{BB962C8B-B14F-4D97-AF65-F5344CB8AC3E}">
        <p14:creationId xmlns:p14="http://schemas.microsoft.com/office/powerpoint/2010/main" val="112142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Читальний зал бібліотеки – творча лабораторія здобувачів освіти та ІПП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37" y="2021124"/>
            <a:ext cx="4956782" cy="44755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2183">
            <a:off x="6278818" y="2332707"/>
            <a:ext cx="5588261" cy="4191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8595">
            <a:off x="245459" y="2814409"/>
            <a:ext cx="4002564" cy="278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3649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510</TotalTime>
  <Words>119</Words>
  <Application>Microsoft Office PowerPoint</Application>
  <PresentationFormat>Широкоэкранный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Аспект</vt:lpstr>
      <vt:lpstr>Матеріали атестації 2020 року  Провідного   бібліотекаря Гаврилюк В. М. </vt:lpstr>
      <vt:lpstr>Державний навчальний заклад «Лісоводський професійний аграрний ліцей»</vt:lpstr>
      <vt:lpstr>Гаврилюк Валентина Миколаївна                             Дата народження: 02.04.1957 р. 1119571957р.                                       Освіта: базова вища                                       Посада: провідний                                                     бібліотекар                                       Рік попередньої атестації: 24.04                                           24. 04. 2015 р.                                       КПК: НМЦ ПТО ПК у Хмель-                                       ницькій обл. СВ. ПК                                       227771726/000666-17                                       від 27 січня 2017 року</vt:lpstr>
      <vt:lpstr>Життєві кредо:     Дорогу долає той, хто йде;    Відкривають  «двері»  тому, хто стукає;      Дають  тому, хто «просить»</vt:lpstr>
      <vt:lpstr>«Місце моєї роботи – бібліотека . Я маю велике задоволення знати, що я бібліотекар.  Слово «бібліотека» з грецького означає книгосховище. Моїй бібліотеці – 50 років. Вона не тільки сховище для книг, вона – центр інформації, культури, духовної наснаги.  Я щоденно працюю на те, щоб допомогти учням вчитися, читати, отримувати  задоволення від спілкування з книжкою… і просто повноцінно жити».   В. Гаврилюк</vt:lpstr>
      <vt:lpstr>Алгоритм досвіду роботи</vt:lpstr>
      <vt:lpstr>Бібліотека ДНЗ «Лісоводський ПАЛ» – серце інформації  навчального закладу</vt:lpstr>
      <vt:lpstr>Книга-можливо, найскладніше чудо з усіх чудес, яке створило людство на шляху його до щастя і могутності</vt:lpstr>
      <vt:lpstr>Читальний зал бібліотеки – творча лабораторія здобувачів освіти та ІПП</vt:lpstr>
      <vt:lpstr>Великий хлібороб і велика людина – музейна експозиція, присвячена Г. І. Ткачуку</vt:lpstr>
      <vt:lpstr>   Проведені заходи</vt:lpstr>
      <vt:lpstr>Тісна співпраця із соціальним          педагогом</vt:lpstr>
      <vt:lpstr>Люблю свою роботу, нею живу…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Матеріали атестації 2020 року  Провідного   бібліотекаря Гаврилюк В. М. </dc:title>
  <dc:creator>Користувач Windows</dc:creator>
  <cp:lastModifiedBy>Користувач Windows</cp:lastModifiedBy>
  <cp:revision>19</cp:revision>
  <dcterms:created xsi:type="dcterms:W3CDTF">2020-04-21T08:24:09Z</dcterms:created>
  <dcterms:modified xsi:type="dcterms:W3CDTF">2020-04-23T15:29:33Z</dcterms:modified>
</cp:coreProperties>
</file>