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ристувач Windows" initials="КW" lastIdx="1" clrIdx="0">
    <p:extLst>
      <p:ext uri="{19B8F6BF-5375-455C-9EA6-DF929625EA0E}">
        <p15:presenceInfo xmlns:p15="http://schemas.microsoft.com/office/powerpoint/2012/main" userId="Користувач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1T17:13:55.153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4581-529A-45AA-97D1-F81E5D27F380}" type="datetimeFigureOut">
              <a:rPr lang="uk-UA" smtClean="0"/>
              <a:t>12.05.2020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CB99-1E33-47EC-9E58-E99C157510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602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4581-529A-45AA-97D1-F81E5D27F380}" type="datetimeFigureOut">
              <a:rPr lang="uk-UA" smtClean="0"/>
              <a:t>12.05.2020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CB99-1E33-47EC-9E58-E99C157510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652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4581-529A-45AA-97D1-F81E5D27F380}" type="datetimeFigureOut">
              <a:rPr lang="uk-UA" smtClean="0"/>
              <a:t>12.05.2020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CB99-1E33-47EC-9E58-E99C157510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523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4581-529A-45AA-97D1-F81E5D27F380}" type="datetimeFigureOut">
              <a:rPr lang="uk-UA" smtClean="0"/>
              <a:t>12.05.2020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CB99-1E33-47EC-9E58-E99C157510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319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4581-529A-45AA-97D1-F81E5D27F380}" type="datetimeFigureOut">
              <a:rPr lang="uk-UA" smtClean="0"/>
              <a:t>12.05.2020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CB99-1E33-47EC-9E58-E99C157510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003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4581-529A-45AA-97D1-F81E5D27F380}" type="datetimeFigureOut">
              <a:rPr lang="uk-UA" smtClean="0"/>
              <a:t>12.05.2020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CB99-1E33-47EC-9E58-E99C157510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676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4581-529A-45AA-97D1-F81E5D27F380}" type="datetimeFigureOut">
              <a:rPr lang="uk-UA" smtClean="0"/>
              <a:t>12.05.2020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CB99-1E33-47EC-9E58-E99C157510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3710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4581-529A-45AA-97D1-F81E5D27F380}" type="datetimeFigureOut">
              <a:rPr lang="uk-UA" smtClean="0"/>
              <a:t>12.05.2020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CB99-1E33-47EC-9E58-E99C157510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390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4581-529A-45AA-97D1-F81E5D27F380}" type="datetimeFigureOut">
              <a:rPr lang="uk-UA" smtClean="0"/>
              <a:t>12.05.2020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CB99-1E33-47EC-9E58-E99C157510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2709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4581-529A-45AA-97D1-F81E5D27F380}" type="datetimeFigureOut">
              <a:rPr lang="uk-UA" smtClean="0"/>
              <a:t>12.05.2020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CB99-1E33-47EC-9E58-E99C157510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167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4581-529A-45AA-97D1-F81E5D27F380}" type="datetimeFigureOut">
              <a:rPr lang="uk-UA" smtClean="0"/>
              <a:t>12.05.2020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CB99-1E33-47EC-9E58-E99C157510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668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84581-529A-45AA-97D1-F81E5D27F380}" type="datetimeFigureOut">
              <a:rPr lang="uk-UA" smtClean="0"/>
              <a:t>12.05.2020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DCB99-1E33-47EC-9E58-E99C157510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32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5000"/>
                <a:lumOff val="9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540042" y="1524000"/>
            <a:ext cx="9096915" cy="3288632"/>
          </a:xfrm>
        </p:spPr>
        <p:txBody>
          <a:bodyPr>
            <a:noAutofit/>
          </a:bodyPr>
          <a:lstStyle/>
          <a:p>
            <a:pPr algn="r"/>
            <a:r>
              <a:rPr lang="uk-UA" sz="6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Матеріали атестації викладача української мови та літератури     </a:t>
            </a:r>
            <a:r>
              <a:rPr lang="uk-UA" sz="6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Байзан</a:t>
            </a:r>
            <a:r>
              <a:rPr lang="uk-UA" sz="6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Ольги Михайлівни</a:t>
            </a:r>
            <a:endParaRPr lang="uk-UA" sz="6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" y="5358062"/>
            <a:ext cx="12047620" cy="1499937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FF0000"/>
                </a:solidFill>
              </a:rPr>
              <a:t>                                 2020 рік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8" y="3257550"/>
            <a:ext cx="5086012" cy="32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7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sz="3600" b="1" i="1" dirty="0" smtClean="0">
                <a:solidFill>
                  <a:schemeClr val="accent6">
                    <a:lumMod val="75000"/>
                  </a:schemeClr>
                </a:solidFill>
              </a:rPr>
              <a:t>«У природі все мудро придумано та влаштовано, кожен повинен займатися своєю справою, і в цій мудрості- найвища справедливість житт</a:t>
            </a:r>
            <a:r>
              <a:rPr lang="uk-UA" sz="4000" i="1" dirty="0" smtClean="0">
                <a:solidFill>
                  <a:schemeClr val="accent6">
                    <a:lumMod val="75000"/>
                  </a:schemeClr>
                </a:solidFill>
              </a:rPr>
              <a:t>я</a:t>
            </a:r>
            <a:r>
              <a:rPr lang="uk-UA" sz="4000" dirty="0" smtClean="0">
                <a:solidFill>
                  <a:schemeClr val="accent6">
                    <a:lumMod val="75000"/>
                  </a:schemeClr>
                </a:solidFill>
              </a:rPr>
              <a:t>»      </a:t>
            </a:r>
            <a:r>
              <a:rPr lang="uk-UA" sz="4000" dirty="0" smtClean="0">
                <a:solidFill>
                  <a:srgbClr val="00B050"/>
                </a:solidFill>
              </a:rPr>
              <a:t>Леонардо да Вінчі</a:t>
            </a:r>
            <a:endParaRPr lang="uk-UA" sz="40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Справа мого життя-навчати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і виховувати учнів, формувати </a:t>
            </a:r>
          </a:p>
          <a:p>
            <a:pPr marL="0" indent="0">
              <a:buNone/>
            </a:pPr>
            <a:r>
              <a:rPr lang="uk-UA" dirty="0" smtClean="0"/>
              <a:t>у них найкращі людські якості </a:t>
            </a:r>
          </a:p>
          <a:p>
            <a:pPr marL="0" indent="0">
              <a:buNone/>
            </a:pPr>
            <a:r>
              <a:rPr lang="uk-UA" dirty="0"/>
              <a:t>с</a:t>
            </a:r>
            <a:r>
              <a:rPr lang="uk-UA" dirty="0" smtClean="0"/>
              <a:t>ловом, мімікою, жестом,</a:t>
            </a:r>
          </a:p>
          <a:p>
            <a:pPr marL="0" indent="0">
              <a:buNone/>
            </a:pPr>
            <a:r>
              <a:rPr lang="uk-UA" dirty="0"/>
              <a:t>с</a:t>
            </a:r>
            <a:r>
              <a:rPr lang="uk-UA" dirty="0" smtClean="0"/>
              <a:t>повідуючи глибокі істини  історії,</a:t>
            </a:r>
          </a:p>
          <a:p>
            <a:pPr marL="0" indent="0">
              <a:buNone/>
            </a:pPr>
            <a:r>
              <a:rPr lang="uk-UA" dirty="0" smtClean="0"/>
              <a:t> ментальності, творчості</a:t>
            </a:r>
          </a:p>
          <a:p>
            <a:pPr marL="0" indent="0">
              <a:buNone/>
            </a:pPr>
            <a:r>
              <a:rPr lang="uk-UA" dirty="0" smtClean="0"/>
              <a:t>Великих українців,  рідної землі, яка </a:t>
            </a:r>
          </a:p>
          <a:p>
            <a:pPr marL="0" indent="0">
              <a:buNone/>
            </a:pPr>
            <a:r>
              <a:rPr lang="uk-UA" dirty="0" smtClean="0"/>
              <a:t>народила мене ,</a:t>
            </a:r>
          </a:p>
          <a:p>
            <a:pPr marL="0" indent="0">
              <a:buNone/>
            </a:pPr>
            <a:r>
              <a:rPr lang="uk-UA" dirty="0"/>
              <a:t>і</a:t>
            </a:r>
            <a:r>
              <a:rPr lang="uk-UA" dirty="0" smtClean="0"/>
              <a:t> подарувала можливість займатися </a:t>
            </a:r>
          </a:p>
          <a:p>
            <a:pPr marL="0" indent="0">
              <a:buNone/>
            </a:pPr>
            <a:r>
              <a:rPr lang="uk-UA" dirty="0" smtClean="0"/>
              <a:t> вчительським ремеслом…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028824"/>
            <a:ext cx="3962400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5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0"/>
                <a:lumOff val="100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-662782"/>
            <a:ext cx="10515600" cy="132556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151" y="662781"/>
            <a:ext cx="7738858" cy="53488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853003"/>
            <a:ext cx="4189789" cy="515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931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КАБІНЕТ УКРАЇНСЬКОЇ МОВИ ТА ЛІТЕРАТУРИ-ТВОРЧА ЛАБОРАТОРІЯ ПЕДАГОГА ТА УЧНІВ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482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</a:t>
            </a:r>
            <a:r>
              <a:rPr lang="uk-UA" sz="3800" b="1" dirty="0" smtClean="0">
                <a:solidFill>
                  <a:schemeClr val="accent5"/>
                </a:solidFill>
              </a:rPr>
              <a:t>10 ЗАПОВІДЕЙ КАБІНЕТУ</a:t>
            </a:r>
          </a:p>
          <a:p>
            <a:pPr marL="514350" indent="-514350">
              <a:buAutoNum type="arabicPeriod"/>
            </a:pPr>
            <a:r>
              <a:rPr lang="uk-UA" dirty="0" err="1" smtClean="0"/>
              <a:t>Пізнавай</a:t>
            </a:r>
            <a:r>
              <a:rPr lang="uk-UA" dirty="0" smtClean="0"/>
              <a:t> красу рідного слова.</a:t>
            </a:r>
          </a:p>
          <a:p>
            <a:pPr marL="514350" indent="-514350">
              <a:buAutoNum type="arabicPeriod"/>
            </a:pPr>
            <a:r>
              <a:rPr lang="uk-UA" dirty="0" smtClean="0"/>
              <a:t>Вивчай основні норми мовлення і письма.</a:t>
            </a:r>
          </a:p>
          <a:p>
            <a:pPr marL="514350" indent="-514350">
              <a:buAutoNum type="arabicPeriod"/>
            </a:pPr>
            <a:r>
              <a:rPr lang="uk-UA" dirty="0" smtClean="0"/>
              <a:t>Плекай чистоту, красу української мови.</a:t>
            </a:r>
          </a:p>
          <a:p>
            <a:pPr marL="514350" indent="-514350">
              <a:buAutoNum type="arabicPeriod"/>
            </a:pPr>
            <a:r>
              <a:rPr lang="uk-UA" dirty="0" smtClean="0"/>
              <a:t>Формуй логічне мислення.</a:t>
            </a:r>
          </a:p>
          <a:p>
            <a:pPr marL="514350" indent="-514350">
              <a:buAutoNum type="arabicPeriod"/>
            </a:pPr>
            <a:r>
              <a:rPr lang="uk-UA" dirty="0" smtClean="0"/>
              <a:t>Вдосконалюй свою грамотність.</a:t>
            </a:r>
          </a:p>
          <a:p>
            <a:pPr marL="514350" indent="-514350">
              <a:buAutoNum type="arabicPeriod"/>
            </a:pPr>
            <a:r>
              <a:rPr lang="uk-UA" dirty="0"/>
              <a:t> </a:t>
            </a:r>
            <a:r>
              <a:rPr lang="uk-UA" dirty="0" smtClean="0"/>
              <a:t>Бережи українське слово!</a:t>
            </a:r>
          </a:p>
          <a:p>
            <a:pPr marL="514350" indent="-514350">
              <a:buAutoNum type="arabicPeriod"/>
            </a:pPr>
            <a:r>
              <a:rPr lang="uk-UA" dirty="0"/>
              <a:t> </a:t>
            </a:r>
            <a:r>
              <a:rPr lang="uk-UA" dirty="0" smtClean="0"/>
              <a:t>Багато читай, вчи </a:t>
            </a:r>
            <a:r>
              <a:rPr lang="uk-UA" dirty="0" err="1" smtClean="0"/>
              <a:t>напам</a:t>
            </a:r>
            <a:r>
              <a:rPr lang="en-US" dirty="0" smtClean="0"/>
              <a:t>’</a:t>
            </a:r>
            <a:r>
              <a:rPr lang="uk-UA" dirty="0" smtClean="0"/>
              <a:t>ять.</a:t>
            </a:r>
          </a:p>
          <a:p>
            <a:pPr marL="514350" indent="-514350">
              <a:buAutoNum type="arabicPeriod"/>
            </a:pPr>
            <a:r>
              <a:rPr lang="uk-UA" dirty="0"/>
              <a:t> </a:t>
            </a:r>
            <a:r>
              <a:rPr lang="uk-UA" dirty="0" smtClean="0"/>
              <a:t>Вчися у героїв літературних творів.</a:t>
            </a:r>
          </a:p>
          <a:p>
            <a:pPr marL="514350" indent="-514350">
              <a:buAutoNum type="arabicPeriod"/>
            </a:pPr>
            <a:r>
              <a:rPr lang="uk-UA" dirty="0"/>
              <a:t> </a:t>
            </a:r>
            <a:r>
              <a:rPr lang="uk-UA" dirty="0" smtClean="0"/>
              <a:t>Будь творчим!</a:t>
            </a:r>
          </a:p>
          <a:p>
            <a:pPr marL="514350" indent="-514350">
              <a:buAutoNum type="arabicPeriod"/>
            </a:pPr>
            <a:r>
              <a:rPr lang="uk-UA" dirty="0"/>
              <a:t> </a:t>
            </a:r>
            <a:r>
              <a:rPr lang="uk-UA" dirty="0" smtClean="0"/>
              <a:t>Через знання української мови та літератури пізнай себе, твори себе, реалізовуй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свої здібності.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62" y="1844676"/>
            <a:ext cx="5402493" cy="295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4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</a:rPr>
              <a:t>Відкриті </a:t>
            </a:r>
            <a:r>
              <a:rPr lang="uk-UA" b="1" i="1" dirty="0" err="1" smtClean="0">
                <a:solidFill>
                  <a:srgbClr val="FF0000"/>
                </a:solidFill>
              </a:rPr>
              <a:t>уроки</a:t>
            </a:r>
            <a:r>
              <a:rPr lang="uk-UA" b="1" i="1" dirty="0" smtClean="0">
                <a:solidFill>
                  <a:srgbClr val="FF0000"/>
                </a:solidFill>
              </a:rPr>
              <a:t>:</a:t>
            </a:r>
            <a:endParaRPr lang="uk-UA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«Тричі мені являлась любов… Іван Франко. Збірка «Зів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’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яле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листя».</a:t>
            </a:r>
          </a:p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Аве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, Марія! (Образ матері у новелах М. Хвильового «Я (Романтика)», «Мати»).</a:t>
            </a:r>
          </a:p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«Лети , мій Журавлику!» (За поемою І. Ф. Драча «Чорнобильська Мадонна»).</a:t>
            </a:r>
          </a:p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«Не дайте відламатись гілці від дерева» (Підсумковий урок української літератури на ІІІ курсі).</a:t>
            </a:r>
          </a:p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Діалогічне спілкування. Етикет телефонної розмови.</a:t>
            </a:r>
          </a:p>
          <a:p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УМР Написання есе на тему «Я -  європеєць?!.»</a:t>
            </a:r>
          </a:p>
          <a:p>
            <a:endParaRPr lang="uk-UA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1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i="1" dirty="0" err="1" smtClean="0">
                <a:solidFill>
                  <a:srgbClr val="FF0000"/>
                </a:solidFill>
              </a:rPr>
              <a:t>Позарочні</a:t>
            </a:r>
            <a:r>
              <a:rPr lang="uk-UA" sz="6000" b="1" i="1" dirty="0" smtClean="0">
                <a:solidFill>
                  <a:srgbClr val="FF0000"/>
                </a:solidFill>
              </a:rPr>
              <a:t> заходи:</a:t>
            </a:r>
            <a:endParaRPr lang="uk-UA" sz="60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3600" dirty="0" smtClean="0">
                <a:solidFill>
                  <a:srgbClr val="00B050"/>
                </a:solidFill>
              </a:rPr>
              <a:t> «Мандрівка у країну слова,,,»- до Дня рідної мови.</a:t>
            </a:r>
          </a:p>
          <a:p>
            <a:r>
              <a:rPr lang="uk-UA" sz="3600" dirty="0">
                <a:solidFill>
                  <a:srgbClr val="00B050"/>
                </a:solidFill>
              </a:rPr>
              <a:t> </a:t>
            </a:r>
            <a:r>
              <a:rPr lang="uk-UA" sz="3600" dirty="0" smtClean="0">
                <a:solidFill>
                  <a:srgbClr val="00B050"/>
                </a:solidFill>
              </a:rPr>
              <a:t>Тиждень української мови «Слово і голубить, і карає, і вбиває й </a:t>
            </a:r>
            <a:r>
              <a:rPr lang="uk-UA" sz="3600" dirty="0" err="1" smtClean="0">
                <a:solidFill>
                  <a:srgbClr val="00B050"/>
                </a:solidFill>
              </a:rPr>
              <a:t>воскреша</a:t>
            </a:r>
            <a:r>
              <a:rPr lang="uk-UA" sz="3600" dirty="0" smtClean="0">
                <a:solidFill>
                  <a:srgbClr val="00B050"/>
                </a:solidFill>
              </a:rPr>
              <a:t>».</a:t>
            </a:r>
          </a:p>
          <a:p>
            <a:r>
              <a:rPr lang="uk-UA" sz="3600" dirty="0">
                <a:solidFill>
                  <a:srgbClr val="00B050"/>
                </a:solidFill>
              </a:rPr>
              <a:t> </a:t>
            </a:r>
            <a:r>
              <a:rPr lang="uk-UA" sz="3600" dirty="0" smtClean="0">
                <a:solidFill>
                  <a:srgbClr val="00B050"/>
                </a:solidFill>
              </a:rPr>
              <a:t>Тиждень української літератури «У пошуках гармонії світу і душі».</a:t>
            </a:r>
          </a:p>
          <a:p>
            <a:r>
              <a:rPr lang="uk-UA" sz="3600" dirty="0">
                <a:solidFill>
                  <a:srgbClr val="00B050"/>
                </a:solidFill>
              </a:rPr>
              <a:t> </a:t>
            </a:r>
            <a:r>
              <a:rPr lang="uk-UA" sz="3600" dirty="0" smtClean="0">
                <a:solidFill>
                  <a:srgbClr val="00B050"/>
                </a:solidFill>
              </a:rPr>
              <a:t>День творчості «Душа на сповіді…»</a:t>
            </a:r>
          </a:p>
          <a:p>
            <a:r>
              <a:rPr lang="uk-UA" sz="3600" dirty="0">
                <a:solidFill>
                  <a:srgbClr val="00B050"/>
                </a:solidFill>
              </a:rPr>
              <a:t> </a:t>
            </a:r>
            <a:r>
              <a:rPr lang="uk-UA" sz="3600" dirty="0" smtClean="0">
                <a:solidFill>
                  <a:srgbClr val="00B050"/>
                </a:solidFill>
              </a:rPr>
              <a:t>Літературний монтаж «Моя Україно! Ти  в серці єдина!»</a:t>
            </a:r>
            <a:endParaRPr lang="uk-UA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1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350" y="647698"/>
            <a:ext cx="4133850" cy="4838701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Креативність-основна риса,  яка необхідна сучасному вчителю …</a:t>
            </a:r>
            <a:b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uk-UA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</a:rPr>
              <a:t>О. М. </a:t>
            </a:r>
            <a:r>
              <a:rPr lang="uk-UA" b="1" i="1" dirty="0" err="1" smtClean="0">
                <a:solidFill>
                  <a:schemeClr val="accent4">
                    <a:lumMod val="50000"/>
                  </a:schemeClr>
                </a:solidFill>
              </a:rPr>
              <a:t>Байзан</a:t>
            </a:r>
            <a:endParaRPr lang="uk-UA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36786" y="1591602"/>
            <a:ext cx="6405038" cy="360283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86575" y="1533525"/>
            <a:ext cx="6229349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92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0"/>
                <a:lumOff val="100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</a:rPr>
              <a:t>Видавнича діяльність</a:t>
            </a:r>
            <a:endParaRPr lang="uk-UA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170" indent="26987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Статті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науково-методичному віснику «Професійна освіта»: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indent="26987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1-2 2017 рік  «Нестандартний урок «Якщо хочеш бути щасливим – будь ним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!»</a:t>
            </a:r>
          </a:p>
          <a:p>
            <a:pPr marL="90170" indent="26987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№1-2 2019 рік «Здоров’язберігаючі  інноваційні технології  навчання та виховання учнів ЗП(ПТ)О на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уроках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української літератури».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78500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FF0000"/>
                </a:solidFill>
              </a:rPr>
              <a:t>Обласні заходи</a:t>
            </a:r>
            <a:endParaRPr lang="uk-UA" sz="48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228600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2015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рік - 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учень </a:t>
            </a:r>
            <a:r>
              <a:rPr lang="uk-UA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Грищишин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 Ю. здобув І місце в обласному конкурсі «Україна як і великий Кобзар – вічна». 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228600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2014-2015 н. р.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під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 обласного семінару викладачів української мови та літератури «Використання нетрадиційних форм та методів на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уроках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української літератури»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провела відкритий урок.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047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0" y="381000"/>
            <a:ext cx="3981450" cy="113823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900" b="1" i="1" dirty="0" smtClean="0">
                <a:solidFill>
                  <a:schemeClr val="accent5">
                    <a:lumMod val="75000"/>
                  </a:schemeClr>
                </a:solidFill>
              </a:rPr>
              <a:t>«Щоб бути добрим вчителем, потрібно любити те, чого навчаєш, і любити тих, кого навчаєш»</a:t>
            </a:r>
            <a:br>
              <a:rPr lang="uk-UA" sz="49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49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uk-UA" sz="49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dirty="0" smtClean="0"/>
              <a:t>В. Ключевський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177402"/>
            <a:ext cx="6434138" cy="6299598"/>
          </a:xfrm>
        </p:spPr>
      </p:pic>
    </p:spTree>
    <p:extLst>
      <p:ext uri="{BB962C8B-B14F-4D97-AF65-F5344CB8AC3E}">
        <p14:creationId xmlns:p14="http://schemas.microsoft.com/office/powerpoint/2010/main" val="285970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0"/>
                <a:lumOff val="100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266700"/>
            <a:ext cx="10953750" cy="121443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i="1" dirty="0" smtClean="0">
                <a:solidFill>
                  <a:schemeClr val="accent5"/>
                </a:solidFill>
              </a:rPr>
              <a:t>Люблю свою роботу,</a:t>
            </a:r>
            <a:br>
              <a:rPr lang="uk-UA" b="1" i="1" dirty="0" smtClean="0">
                <a:solidFill>
                  <a:schemeClr val="accent5"/>
                </a:solidFill>
              </a:rPr>
            </a:br>
            <a:r>
              <a:rPr lang="uk-UA" b="1" i="1" dirty="0" smtClean="0">
                <a:solidFill>
                  <a:schemeClr val="accent5"/>
                </a:solidFill>
              </a:rPr>
              <a:t>Люблю своє учителювання,</a:t>
            </a:r>
            <a:br>
              <a:rPr lang="uk-UA" b="1" i="1" dirty="0" smtClean="0">
                <a:solidFill>
                  <a:schemeClr val="accent5"/>
                </a:solidFill>
              </a:rPr>
            </a:br>
            <a:r>
              <a:rPr lang="uk-UA" b="1" i="1" dirty="0" smtClean="0">
                <a:solidFill>
                  <a:schemeClr val="accent5"/>
                </a:solidFill>
              </a:rPr>
              <a:t>Люблю своїх вихованців. </a:t>
            </a:r>
            <a:br>
              <a:rPr lang="uk-UA" b="1" i="1" dirty="0" smtClean="0">
                <a:solidFill>
                  <a:schemeClr val="accent5"/>
                </a:solidFill>
              </a:rPr>
            </a:br>
            <a:r>
              <a:rPr lang="uk-UA" b="1" i="1" dirty="0" smtClean="0">
                <a:solidFill>
                  <a:schemeClr val="accent5"/>
                </a:solidFill>
              </a:rPr>
              <a:t>Вдячна Богу, що «пізнала</a:t>
            </a:r>
            <a:br>
              <a:rPr lang="uk-UA" b="1" i="1" dirty="0" smtClean="0">
                <a:solidFill>
                  <a:schemeClr val="accent5"/>
                </a:solidFill>
              </a:rPr>
            </a:br>
            <a:r>
              <a:rPr lang="uk-UA" b="1" i="1" dirty="0" smtClean="0">
                <a:solidFill>
                  <a:schemeClr val="accent5"/>
                </a:solidFill>
              </a:rPr>
              <a:t>себе» і вірно знайшла </a:t>
            </a:r>
            <a:br>
              <a:rPr lang="uk-UA" b="1" i="1" dirty="0" smtClean="0">
                <a:solidFill>
                  <a:schemeClr val="accent5"/>
                </a:solidFill>
              </a:rPr>
            </a:br>
            <a:r>
              <a:rPr lang="uk-UA" b="1" i="1" dirty="0" smtClean="0">
                <a:solidFill>
                  <a:schemeClr val="accent5"/>
                </a:solidFill>
              </a:rPr>
              <a:t>своє </a:t>
            </a:r>
            <a:r>
              <a:rPr lang="uk-UA" b="1" i="1" dirty="0" err="1" smtClean="0">
                <a:solidFill>
                  <a:schemeClr val="accent5"/>
                </a:solidFill>
              </a:rPr>
              <a:t>покликання,що</a:t>
            </a:r>
            <a:r>
              <a:rPr lang="uk-UA" b="1" i="1" dirty="0" smtClean="0">
                <a:solidFill>
                  <a:schemeClr val="accent5"/>
                </a:solidFill>
              </a:rPr>
              <a:t/>
            </a:r>
            <a:br>
              <a:rPr lang="uk-UA" b="1" i="1" dirty="0" smtClean="0">
                <a:solidFill>
                  <a:schemeClr val="accent5"/>
                </a:solidFill>
              </a:rPr>
            </a:br>
            <a:r>
              <a:rPr lang="uk-UA" b="1" i="1" dirty="0" smtClean="0">
                <a:solidFill>
                  <a:schemeClr val="accent5"/>
                </a:solidFill>
              </a:rPr>
              <a:t>жодного  разу у  мене не</a:t>
            </a:r>
            <a:br>
              <a:rPr lang="uk-UA" b="1" i="1" dirty="0" smtClean="0">
                <a:solidFill>
                  <a:schemeClr val="accent5"/>
                </a:solidFill>
              </a:rPr>
            </a:br>
            <a:r>
              <a:rPr lang="uk-UA" b="1" i="1" dirty="0" smtClean="0">
                <a:solidFill>
                  <a:schemeClr val="accent5"/>
                </a:solidFill>
              </a:rPr>
              <a:t>було сумніву, що я не на </a:t>
            </a:r>
            <a:br>
              <a:rPr lang="uk-UA" b="1" i="1" dirty="0" smtClean="0">
                <a:solidFill>
                  <a:schemeClr val="accent5"/>
                </a:solidFill>
              </a:rPr>
            </a:br>
            <a:r>
              <a:rPr lang="uk-UA" b="1" i="1" dirty="0" smtClean="0">
                <a:solidFill>
                  <a:schemeClr val="accent5"/>
                </a:solidFill>
              </a:rPr>
              <a:t>своєму місці.</a:t>
            </a:r>
            <a:br>
              <a:rPr lang="uk-UA" b="1" i="1" dirty="0" smtClean="0">
                <a:solidFill>
                  <a:schemeClr val="accent5"/>
                </a:solidFill>
              </a:rPr>
            </a:br>
            <a:r>
              <a:rPr lang="uk-UA" b="1" i="1" dirty="0" smtClean="0">
                <a:solidFill>
                  <a:schemeClr val="accent5"/>
                </a:solidFill>
              </a:rPr>
              <a:t>Тому живу не марно, </a:t>
            </a:r>
            <a:br>
              <a:rPr lang="uk-UA" b="1" i="1" dirty="0" smtClean="0">
                <a:solidFill>
                  <a:schemeClr val="accent5"/>
                </a:solidFill>
              </a:rPr>
            </a:br>
            <a:r>
              <a:rPr lang="uk-UA" b="1" i="1" dirty="0" smtClean="0">
                <a:solidFill>
                  <a:schemeClr val="accent5"/>
                </a:solidFill>
              </a:rPr>
              <a:t>тому щаслива…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 </a:t>
            </a:r>
            <a:r>
              <a:rPr lang="uk-UA" sz="3600" b="1" i="1" dirty="0" smtClean="0">
                <a:solidFill>
                  <a:schemeClr val="accent5">
                    <a:lumMod val="50000"/>
                  </a:schemeClr>
                </a:solidFill>
              </a:rPr>
              <a:t>Ольга </a:t>
            </a:r>
            <a:r>
              <a:rPr lang="uk-UA" sz="3600" b="1" i="1" dirty="0" err="1" smtClean="0">
                <a:solidFill>
                  <a:schemeClr val="accent5">
                    <a:lumMod val="50000"/>
                  </a:schemeClr>
                </a:solidFill>
              </a:rPr>
              <a:t>Байзан</a:t>
            </a:r>
            <a:r>
              <a:rPr lang="uk-UA" sz="3600" b="1" i="1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  <a:endParaRPr lang="uk-UA" sz="36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0725">
            <a:off x="6783475" y="144271"/>
            <a:ext cx="4848414" cy="6465095"/>
          </a:xfrm>
        </p:spPr>
      </p:pic>
    </p:spTree>
    <p:extLst>
      <p:ext uri="{BB962C8B-B14F-4D97-AF65-F5344CB8AC3E}">
        <p14:creationId xmlns:p14="http://schemas.microsoft.com/office/powerpoint/2010/main" val="36008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25" y="-168901"/>
            <a:ext cx="10873422" cy="2045827"/>
          </a:xfrm>
        </p:spPr>
        <p:txBody>
          <a:bodyPr/>
          <a:lstStyle/>
          <a:p>
            <a:r>
              <a:rPr lang="uk-UA" dirty="0" smtClean="0">
                <a:solidFill>
                  <a:schemeClr val="accent5"/>
                </a:solidFill>
              </a:rPr>
              <a:t>«ДНЗ </a:t>
            </a:r>
            <a:r>
              <a:rPr lang="uk-UA" dirty="0" err="1" smtClean="0">
                <a:solidFill>
                  <a:schemeClr val="accent5"/>
                </a:solidFill>
              </a:rPr>
              <a:t>Лісоводський</a:t>
            </a:r>
            <a:r>
              <a:rPr lang="uk-UA" dirty="0" smtClean="0">
                <a:solidFill>
                  <a:schemeClr val="accent5"/>
                </a:solidFill>
              </a:rPr>
              <a:t> ПАЛ»- мій другий дім -                     так затишно у нім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…</a:t>
            </a:r>
            <a:endParaRPr lang="uk-U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" y="1512031"/>
            <a:ext cx="6529137" cy="37658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95" y="2486526"/>
            <a:ext cx="6046091" cy="41869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895" y="2638926"/>
            <a:ext cx="6046091" cy="41869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09" y="2671010"/>
            <a:ext cx="6046091" cy="4186990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4" y="1664431"/>
            <a:ext cx="6529137" cy="376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56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053" y="-1764632"/>
            <a:ext cx="4370973" cy="3336758"/>
          </a:xfrm>
        </p:spPr>
        <p:txBody>
          <a:bodyPr/>
          <a:lstStyle/>
          <a:p>
            <a:r>
              <a:rPr lang="uk-UA" b="1" i="1" dirty="0" smtClean="0">
                <a:solidFill>
                  <a:srgbClr val="0070C0"/>
                </a:solidFill>
              </a:rPr>
              <a:t>«Вчителько моя, зоре світова…»</a:t>
            </a:r>
            <a:endParaRPr lang="uk-UA" b="1" i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50458" y="1943710"/>
            <a:ext cx="5589187" cy="3144251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625642" y="1684421"/>
            <a:ext cx="6063915" cy="4425199"/>
          </a:xfrm>
        </p:spPr>
        <p:txBody>
          <a:bodyPr>
            <a:normAutofit lnSpcReduction="10000"/>
          </a:bodyPr>
          <a:lstStyle/>
          <a:p>
            <a:r>
              <a:rPr lang="uk-UA" sz="2400" dirty="0" smtClean="0"/>
              <a:t>    Стати вчителькою, бути вчителькою – мрія і дійсність мого життя.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Тридцять і три  роки  - я вчителька. Жодного дня, жодної хвилини у мене не закралась думка ,  про  те, що я неправильно здійснила свій  професійний вибір.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Люблю свою роботу, своє учителювання, а у ньому найголовніше – моїх учнів, моїх дорогих , неповторних, незрівнянних вихованців…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Скільки їх у мене було, є, і ще буде… 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Час покаже, покаже моє учителювання.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7662965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7178" y="481263"/>
            <a:ext cx="7856621" cy="1209425"/>
          </a:xfrm>
        </p:spPr>
        <p:txBody>
          <a:bodyPr/>
          <a:lstStyle/>
          <a:p>
            <a:r>
              <a:rPr lang="uk-UA" dirty="0" smtClean="0"/>
              <a:t>       </a:t>
            </a:r>
            <a:r>
              <a:rPr lang="uk-UA" b="1" i="1" dirty="0" smtClean="0">
                <a:solidFill>
                  <a:srgbClr val="FF0000"/>
                </a:solidFill>
              </a:rPr>
              <a:t>БАЙЗАН ОЛЬГА МИХАЙЛІВНА</a:t>
            </a:r>
            <a:endParaRPr lang="uk-UA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1115">
            <a:off x="322810" y="1684406"/>
            <a:ext cx="5608517" cy="3560541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224337" y="2181726"/>
            <a:ext cx="4801120" cy="3160547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32500" lnSpcReduction="20000"/>
          </a:bodyPr>
          <a:lstStyle/>
          <a:p>
            <a:r>
              <a:rPr lang="uk-UA" sz="8000" b="1" i="1" dirty="0" smtClean="0">
                <a:solidFill>
                  <a:schemeClr val="accent1"/>
                </a:solidFill>
              </a:rPr>
              <a:t>Посада: викладач української мови та літератури</a:t>
            </a:r>
          </a:p>
          <a:p>
            <a:r>
              <a:rPr lang="uk-UA" sz="8000" b="1" i="1" dirty="0" smtClean="0">
                <a:solidFill>
                  <a:schemeClr val="accent1"/>
                </a:solidFill>
              </a:rPr>
              <a:t>Педагогічний стаж: 33 роки</a:t>
            </a:r>
          </a:p>
          <a:p>
            <a:r>
              <a:rPr lang="uk-UA" sz="8000" b="1" i="1" dirty="0" smtClean="0">
                <a:solidFill>
                  <a:schemeClr val="accent1"/>
                </a:solidFill>
              </a:rPr>
              <a:t>Кваліфікаційна категорія: «спеціаліст вищої категорії»</a:t>
            </a:r>
          </a:p>
          <a:p>
            <a:r>
              <a:rPr lang="uk-UA" sz="8000" b="1" i="1" dirty="0" smtClean="0">
                <a:solidFill>
                  <a:schemeClr val="accent1"/>
                </a:solidFill>
              </a:rPr>
              <a:t>Педагогічне звання: «викладач-методист»</a:t>
            </a:r>
          </a:p>
          <a:p>
            <a:r>
              <a:rPr lang="uk-UA" sz="8000" b="1" i="1" dirty="0" smtClean="0">
                <a:solidFill>
                  <a:schemeClr val="accent1"/>
                </a:solidFill>
              </a:rPr>
              <a:t>Відмінник освіти України</a:t>
            </a:r>
          </a:p>
          <a:p>
            <a:endParaRPr lang="uk-UA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4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65221"/>
            <a:ext cx="10744200" cy="1360404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/>
              <a:t>                            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884" y="657727"/>
            <a:ext cx="11582399" cy="566361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sz="3600" dirty="0" smtClean="0"/>
              <a:t>                                           </a:t>
            </a:r>
            <a:r>
              <a:rPr lang="uk-UA" sz="3600" b="1" dirty="0" smtClean="0"/>
              <a:t>ПОРТФОЛІО</a:t>
            </a:r>
            <a:endParaRPr lang="uk-UA" sz="3600" b="1" dirty="0"/>
          </a:p>
          <a:p>
            <a:pPr marL="0" indent="0" algn="just">
              <a:buNone/>
            </a:pPr>
            <a:r>
              <a:rPr lang="uk-UA" sz="3000" b="1" dirty="0" smtClean="0"/>
              <a:t>          </a:t>
            </a:r>
            <a:r>
              <a:rPr lang="uk-UA" sz="3000" b="1" dirty="0" err="1" smtClean="0"/>
              <a:t>Байзан</a:t>
            </a:r>
            <a:r>
              <a:rPr lang="uk-UA" sz="3000" b="1" dirty="0" smtClean="0"/>
              <a:t> Ольга Михайлівна , 1965 року народження.</a:t>
            </a:r>
          </a:p>
          <a:p>
            <a:pPr marL="0" indent="0" algn="just">
              <a:buNone/>
            </a:pPr>
            <a:r>
              <a:rPr lang="uk-UA" sz="3000" b="1" dirty="0" smtClean="0"/>
              <a:t>      У 1986 році закінчила Кам</a:t>
            </a:r>
            <a:r>
              <a:rPr lang="en-US" sz="3000" b="1" dirty="0" smtClean="0"/>
              <a:t>’</a:t>
            </a:r>
            <a:r>
              <a:rPr lang="uk-UA" sz="3000" b="1" dirty="0" err="1" smtClean="0"/>
              <a:t>янець</a:t>
            </a:r>
            <a:r>
              <a:rPr lang="uk-UA" sz="3000" b="1" dirty="0" smtClean="0"/>
              <a:t>-Подільський педагогічний інститут </a:t>
            </a:r>
          </a:p>
          <a:p>
            <a:pPr marL="0" indent="0" algn="just">
              <a:buNone/>
            </a:pPr>
            <a:r>
              <a:rPr lang="uk-UA" sz="3000" b="1" dirty="0" smtClean="0"/>
              <a:t>ім. В. П. </a:t>
            </a:r>
            <a:r>
              <a:rPr lang="uk-UA" sz="3000" b="1" dirty="0" err="1" smtClean="0"/>
              <a:t>Затонського</a:t>
            </a:r>
            <a:r>
              <a:rPr lang="uk-UA" sz="3000" b="1" dirty="0" smtClean="0"/>
              <a:t>. </a:t>
            </a:r>
          </a:p>
          <a:p>
            <a:pPr marL="0" indent="0" algn="just">
              <a:buNone/>
            </a:pPr>
            <a:r>
              <a:rPr lang="uk-UA" sz="3000" b="1" dirty="0" smtClean="0"/>
              <a:t>     За фахом – вчитель української мови та літератури.</a:t>
            </a:r>
          </a:p>
          <a:p>
            <a:pPr marL="0" indent="0" algn="just">
              <a:buNone/>
            </a:pPr>
            <a:r>
              <a:rPr lang="uk-UA" sz="3000" b="1" dirty="0"/>
              <a:t> </a:t>
            </a:r>
            <a:r>
              <a:rPr lang="uk-UA" sz="3000" b="1" dirty="0" smtClean="0"/>
              <a:t>    Курси підвищення кваліфікації пройшла при  НМЦ ПТО ПК у Хмельницькій області (свідоцтво ПК 22771726/002727-20 від 03 березня 2020 року).</a:t>
            </a:r>
          </a:p>
          <a:p>
            <a:pPr marL="0" indent="0" algn="just">
              <a:buNone/>
            </a:pPr>
            <a:r>
              <a:rPr lang="uk-UA" sz="3000" b="1" dirty="0"/>
              <a:t> </a:t>
            </a:r>
            <a:r>
              <a:rPr lang="uk-UA" sz="3000" b="1" dirty="0" smtClean="0"/>
              <a:t>     Попередню атестацію пройшла у 2013 році, під час якої їй підтверджено кваліфікаційну категорію «спеціаліст вищої категорії»,</a:t>
            </a:r>
          </a:p>
          <a:p>
            <a:pPr marL="0" indent="0" algn="just">
              <a:buNone/>
            </a:pPr>
            <a:r>
              <a:rPr lang="uk-UA" sz="3000" b="1" dirty="0"/>
              <a:t>п</a:t>
            </a:r>
            <a:r>
              <a:rPr lang="uk-UA" sz="3000" b="1" dirty="0" smtClean="0"/>
              <a:t>едагогічне звання «викладач-методист».</a:t>
            </a:r>
            <a:endParaRPr lang="uk-UA" sz="3000" b="1" dirty="0"/>
          </a:p>
        </p:txBody>
      </p:sp>
    </p:spTree>
    <p:extLst>
      <p:ext uri="{BB962C8B-B14F-4D97-AF65-F5344CB8AC3E}">
        <p14:creationId xmlns:p14="http://schemas.microsoft.com/office/powerpoint/2010/main" val="335378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000">
              <a:schemeClr val="accent1">
                <a:lumMod val="0"/>
                <a:lumOff val="100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0337" y="382334"/>
            <a:ext cx="6460957" cy="6082633"/>
          </a:xfrm>
        </p:spPr>
        <p:txBody>
          <a:bodyPr>
            <a:normAutofit/>
          </a:bodyPr>
          <a:lstStyle/>
          <a:p>
            <a:r>
              <a:rPr lang="uk-UA" sz="2000" i="1" dirty="0" smtClean="0"/>
              <a:t>На трави опадає, на доріжки,</a:t>
            </a:r>
            <a:br>
              <a:rPr lang="uk-UA" sz="2000" i="1" dirty="0" smtClean="0"/>
            </a:br>
            <a:r>
              <a:rPr lang="uk-UA" sz="2000" i="1" dirty="0" smtClean="0"/>
              <a:t>Осіннє листя в мерехтінні барв-</a:t>
            </a:r>
            <a:br>
              <a:rPr lang="uk-UA" sz="2000" i="1" dirty="0" smtClean="0"/>
            </a:br>
            <a:r>
              <a:rPr lang="uk-UA" sz="2000" i="1" dirty="0" smtClean="0"/>
              <a:t>Летять листочки – сторінки із книжки,</a:t>
            </a:r>
            <a:br>
              <a:rPr lang="uk-UA" sz="2000" i="1" dirty="0" smtClean="0"/>
            </a:br>
            <a:r>
              <a:rPr lang="uk-UA" sz="2000" i="1" dirty="0" smtClean="0"/>
              <a:t>Зірвав їх вітер, підібрав…</a:t>
            </a:r>
            <a:r>
              <a:rPr lang="uk-UA" sz="2000" i="1" dirty="0"/>
              <a:t/>
            </a:r>
            <a:br>
              <a:rPr lang="uk-UA" sz="2000" i="1" dirty="0"/>
            </a:br>
            <a:r>
              <a:rPr lang="uk-UA" sz="2000" i="1" dirty="0" smtClean="0"/>
              <a:t>          Несе й читає про весняні чари,</a:t>
            </a:r>
            <a:br>
              <a:rPr lang="uk-UA" sz="2000" i="1" dirty="0" smtClean="0"/>
            </a:br>
            <a:r>
              <a:rPr lang="uk-UA" sz="2000" i="1" dirty="0"/>
              <a:t> </a:t>
            </a:r>
            <a:r>
              <a:rPr lang="uk-UA" sz="2000" i="1" dirty="0" smtClean="0"/>
              <a:t>         Про літній </a:t>
            </a:r>
            <a:r>
              <a:rPr lang="uk-UA" sz="2000" i="1" dirty="0" err="1" smtClean="0"/>
              <a:t>солов</a:t>
            </a:r>
            <a:r>
              <a:rPr lang="en-US" sz="2000" i="1" dirty="0" smtClean="0"/>
              <a:t>’</a:t>
            </a:r>
            <a:r>
              <a:rPr lang="uk-UA" sz="2000" i="1" dirty="0" err="1" smtClean="0"/>
              <a:t>їний</a:t>
            </a:r>
            <a:r>
              <a:rPr lang="uk-UA" sz="2000" i="1" dirty="0" smtClean="0"/>
              <a:t> спів,</a:t>
            </a:r>
            <a:br>
              <a:rPr lang="uk-UA" sz="2000" i="1" dirty="0" smtClean="0"/>
            </a:br>
            <a:r>
              <a:rPr lang="uk-UA" sz="2000" i="1" dirty="0"/>
              <a:t> </a:t>
            </a:r>
            <a:r>
              <a:rPr lang="uk-UA" sz="2000" i="1" dirty="0" smtClean="0"/>
              <a:t>         Про осені багаті щедрі дари,</a:t>
            </a:r>
            <a:br>
              <a:rPr lang="uk-UA" sz="2000" i="1" dirty="0" smtClean="0"/>
            </a:br>
            <a:r>
              <a:rPr lang="uk-UA" sz="2000" i="1" dirty="0"/>
              <a:t> </a:t>
            </a:r>
            <a:r>
              <a:rPr lang="uk-UA" sz="2000" i="1" dirty="0" smtClean="0"/>
              <a:t>         Про роздуми прожитих листям днів.</a:t>
            </a:r>
            <a:br>
              <a:rPr lang="uk-UA" sz="2000" i="1" dirty="0" smtClean="0"/>
            </a:br>
            <a:r>
              <a:rPr lang="uk-UA" sz="2000" i="1" dirty="0" smtClean="0"/>
              <a:t>Про те, як вранці на світанні,</a:t>
            </a:r>
            <a:br>
              <a:rPr lang="uk-UA" sz="2000" i="1" dirty="0" smtClean="0"/>
            </a:br>
            <a:r>
              <a:rPr lang="uk-UA" sz="2000" i="1" dirty="0" smtClean="0"/>
              <a:t>Із трепетом в душі і на устах,</a:t>
            </a:r>
            <a:br>
              <a:rPr lang="uk-UA" sz="2000" i="1" dirty="0" smtClean="0"/>
            </a:br>
            <a:r>
              <a:rPr lang="uk-UA" sz="2000" i="1" dirty="0" smtClean="0"/>
              <a:t>Злилися двоє у коханні,</a:t>
            </a:r>
            <a:br>
              <a:rPr lang="uk-UA" sz="2000" i="1" dirty="0" smtClean="0"/>
            </a:br>
            <a:r>
              <a:rPr lang="uk-UA" sz="2000" i="1" dirty="0" smtClean="0"/>
              <a:t>Вона завмерла в нього на руках.</a:t>
            </a:r>
            <a:br>
              <a:rPr lang="uk-UA" sz="2000" i="1" dirty="0" smtClean="0"/>
            </a:br>
            <a:r>
              <a:rPr lang="uk-UA" sz="2000" i="1" dirty="0"/>
              <a:t> </a:t>
            </a:r>
            <a:r>
              <a:rPr lang="uk-UA" sz="2000" i="1" dirty="0" smtClean="0"/>
              <a:t>         Про те, як десь у далині</a:t>
            </a:r>
            <a:br>
              <a:rPr lang="uk-UA" sz="2000" i="1" dirty="0" smtClean="0"/>
            </a:br>
            <a:r>
              <a:rPr lang="uk-UA" sz="2000" i="1" dirty="0"/>
              <a:t> </a:t>
            </a:r>
            <a:r>
              <a:rPr lang="uk-UA" sz="2000" i="1" dirty="0" smtClean="0"/>
              <a:t>         Він думає про неї і чекає.</a:t>
            </a:r>
            <a:br>
              <a:rPr lang="uk-UA" sz="2000" i="1" dirty="0" smtClean="0"/>
            </a:br>
            <a:r>
              <a:rPr lang="uk-UA" sz="2000" i="1" dirty="0"/>
              <a:t> </a:t>
            </a:r>
            <a:r>
              <a:rPr lang="uk-UA" sz="2000" i="1" dirty="0" smtClean="0"/>
              <a:t>         Вона так мріє, щоб приснився їй у сні</a:t>
            </a:r>
            <a:br>
              <a:rPr lang="uk-UA" sz="2000" i="1" dirty="0" smtClean="0"/>
            </a:br>
            <a:r>
              <a:rPr lang="uk-UA" sz="2000" i="1" dirty="0"/>
              <a:t> </a:t>
            </a:r>
            <a:r>
              <a:rPr lang="uk-UA" sz="2000" i="1" dirty="0" smtClean="0"/>
              <a:t>         І щоби  з нею поряд  був – бажає.</a:t>
            </a:r>
            <a:br>
              <a:rPr lang="uk-UA" sz="2000" i="1" dirty="0" smtClean="0"/>
            </a:br>
            <a:r>
              <a:rPr lang="uk-UA" sz="2000" i="1" dirty="0"/>
              <a:t> </a:t>
            </a:r>
            <a:r>
              <a:rPr lang="uk-UA" sz="2000" i="1" dirty="0" smtClean="0"/>
              <a:t>                                    </a:t>
            </a:r>
            <a:br>
              <a:rPr lang="uk-UA" sz="2000" i="1" dirty="0" smtClean="0"/>
            </a:br>
            <a:r>
              <a:rPr lang="uk-UA" sz="2000" i="1" dirty="0"/>
              <a:t> </a:t>
            </a:r>
            <a:r>
              <a:rPr lang="uk-UA" sz="2000" i="1" dirty="0" smtClean="0"/>
              <a:t>                                             Ольга </a:t>
            </a:r>
            <a:r>
              <a:rPr lang="uk-UA" sz="2000" i="1" dirty="0" err="1" smtClean="0"/>
              <a:t>Байзан</a:t>
            </a:r>
            <a:r>
              <a:rPr lang="uk-UA" sz="2000" i="1" dirty="0" smtClean="0"/>
              <a:t>  </a:t>
            </a:r>
            <a:br>
              <a:rPr lang="uk-UA" sz="2000" i="1" dirty="0" smtClean="0"/>
            </a:br>
            <a:r>
              <a:rPr lang="uk-UA" sz="2000" i="1" dirty="0" smtClean="0"/>
              <a:t>(Із збірки поезій «Душа на сповіді»)</a:t>
            </a:r>
            <a:endParaRPr lang="uk-UA" sz="20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87666" y="1542715"/>
            <a:ext cx="6331287" cy="4010527"/>
          </a:xfrm>
        </p:spPr>
      </p:pic>
    </p:spTree>
    <p:extLst>
      <p:ext uri="{BB962C8B-B14F-4D97-AF65-F5344CB8AC3E}">
        <p14:creationId xmlns:p14="http://schemas.microsoft.com/office/powerpoint/2010/main" val="334157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000">
              <a:schemeClr val="accent1">
                <a:lumMod val="0"/>
                <a:lumOff val="100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558" y="1989221"/>
            <a:ext cx="10764253" cy="3954753"/>
          </a:xfrm>
        </p:spPr>
        <p:txBody>
          <a:bodyPr>
            <a:normAutofit fontScale="90000"/>
          </a:bodyPr>
          <a:lstStyle/>
          <a:p>
            <a:r>
              <a:rPr lang="uk-UA" sz="2000" dirty="0" smtClean="0"/>
              <a:t>Тебе називають так гарно – МУЖЧИНА</a:t>
            </a:r>
            <a:r>
              <a:rPr lang="uk-UA" sz="2000" dirty="0"/>
              <a:t>!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І це не важливо, які твої чини.</a:t>
            </a:r>
            <a:br>
              <a:rPr lang="uk-UA" sz="2000" dirty="0" smtClean="0"/>
            </a:br>
            <a:r>
              <a:rPr lang="uk-UA" sz="2000" dirty="0" smtClean="0"/>
              <a:t>Лиш було б з тобою і легко й надійно,</a:t>
            </a:r>
            <a:br>
              <a:rPr lang="uk-UA" sz="2000" dirty="0" smtClean="0"/>
            </a:br>
            <a:r>
              <a:rPr lang="uk-UA" sz="2000" dirty="0" smtClean="0"/>
              <a:t>І просто,  і добре, і завжди спокійно.</a:t>
            </a:r>
            <a:br>
              <a:rPr lang="uk-UA" sz="2000" dirty="0" smtClean="0"/>
            </a:br>
            <a:r>
              <a:rPr lang="uk-UA" sz="2000" dirty="0"/>
              <a:t> </a:t>
            </a:r>
            <a:r>
              <a:rPr lang="uk-UA" sz="2000" dirty="0" smtClean="0"/>
              <a:t>         І більшого щастя для  жінки  не треба,-</a:t>
            </a:r>
            <a:br>
              <a:rPr lang="uk-UA" sz="2000" dirty="0" smtClean="0"/>
            </a:br>
            <a:r>
              <a:rPr lang="uk-UA" sz="2000" dirty="0"/>
              <a:t> </a:t>
            </a:r>
            <a:r>
              <a:rPr lang="uk-UA" sz="2000" dirty="0" smtClean="0"/>
              <a:t>        Злетіти б з тобою до самого неба.</a:t>
            </a:r>
            <a:br>
              <a:rPr lang="uk-UA" sz="2000" dirty="0" smtClean="0"/>
            </a:br>
            <a:r>
              <a:rPr lang="uk-UA" sz="2000" dirty="0"/>
              <a:t> </a:t>
            </a:r>
            <a:r>
              <a:rPr lang="uk-UA" sz="2000" dirty="0" smtClean="0"/>
              <a:t>        Поринути в ніжній любові й надії –</a:t>
            </a:r>
            <a:br>
              <a:rPr lang="uk-UA" sz="2000" dirty="0" smtClean="0"/>
            </a:br>
            <a:r>
              <a:rPr lang="uk-UA" sz="2000" dirty="0"/>
              <a:t> </a:t>
            </a:r>
            <a:r>
              <a:rPr lang="uk-UA" sz="2000" dirty="0" smtClean="0"/>
              <a:t>        Здійснились тоді би </a:t>
            </a:r>
            <a:r>
              <a:rPr lang="uk-UA" sz="2000" dirty="0" err="1" smtClean="0"/>
              <a:t>жіночії</a:t>
            </a:r>
            <a:r>
              <a:rPr lang="uk-UA" sz="2000" dirty="0" smtClean="0"/>
              <a:t> мрії.</a:t>
            </a:r>
            <a:br>
              <a:rPr lang="uk-UA" sz="2000" dirty="0" smtClean="0"/>
            </a:br>
            <a:r>
              <a:rPr lang="uk-UA" sz="2000" dirty="0" smtClean="0"/>
              <a:t>Тебе називають так гарно – МУЖЧИНА!-</a:t>
            </a:r>
            <a:br>
              <a:rPr lang="uk-UA" sz="2000" dirty="0" smtClean="0"/>
            </a:br>
            <a:r>
              <a:rPr lang="uk-UA" sz="2000" dirty="0" smtClean="0"/>
              <a:t>Тож гідно неси це імення і чинно.</a:t>
            </a:r>
            <a:br>
              <a:rPr lang="uk-UA" sz="2000" dirty="0" smtClean="0"/>
            </a:br>
            <a:r>
              <a:rPr lang="uk-UA" sz="2000" dirty="0" smtClean="0"/>
              <a:t>Будь мужем дружині і батьком дитині,</a:t>
            </a:r>
            <a:br>
              <a:rPr lang="uk-UA" sz="2000" dirty="0" smtClean="0"/>
            </a:br>
            <a:r>
              <a:rPr lang="uk-UA" sz="2000" dirty="0" smtClean="0"/>
              <a:t>Хай </a:t>
            </a:r>
            <a:r>
              <a:rPr lang="uk-UA" sz="2000" dirty="0" err="1" smtClean="0"/>
              <a:t>ім</a:t>
            </a:r>
            <a:r>
              <a:rPr lang="en-US" sz="2000" dirty="0" smtClean="0"/>
              <a:t>’</a:t>
            </a:r>
            <a:r>
              <a:rPr lang="uk-UA" sz="2000" dirty="0" smtClean="0"/>
              <a:t>я святиться довіку і нині.</a:t>
            </a:r>
            <a:br>
              <a:rPr lang="uk-UA" sz="2000" dirty="0" smtClean="0"/>
            </a:br>
            <a:r>
              <a:rPr lang="uk-UA" sz="2000" dirty="0"/>
              <a:t> </a:t>
            </a:r>
            <a:r>
              <a:rPr lang="uk-UA" sz="2000" dirty="0" smtClean="0"/>
              <a:t>                           </a:t>
            </a:r>
            <a:r>
              <a:rPr lang="uk-UA" sz="2000" dirty="0"/>
              <a:t>О</a:t>
            </a:r>
            <a:r>
              <a:rPr lang="uk-UA" sz="2000" dirty="0" smtClean="0"/>
              <a:t>льга </a:t>
            </a:r>
            <a:r>
              <a:rPr lang="uk-UA" sz="2000" dirty="0" err="1" smtClean="0"/>
              <a:t>Байзан</a:t>
            </a:r>
            <a:r>
              <a:rPr lang="uk-UA" sz="2000" dirty="0" smtClean="0"/>
              <a:t> (Із збірки поезій  «Болить душа моя словами…»)</a:t>
            </a:r>
            <a:br>
              <a:rPr lang="uk-UA" sz="2000" dirty="0" smtClean="0"/>
            </a:br>
            <a:r>
              <a:rPr lang="uk-UA" sz="2000" dirty="0"/>
              <a:t> </a:t>
            </a:r>
            <a:r>
              <a:rPr lang="uk-UA" sz="2000" dirty="0" smtClean="0"/>
              <a:t>        </a:t>
            </a:r>
            <a:br>
              <a:rPr lang="uk-UA" sz="2000" dirty="0" smtClean="0"/>
            </a:br>
            <a:r>
              <a:rPr lang="uk-UA" sz="2000" dirty="0"/>
              <a:t> </a:t>
            </a:r>
            <a:r>
              <a:rPr lang="uk-UA" sz="2000" dirty="0" smtClean="0"/>
              <a:t>      «  …міцним вузликом праці, творчості та успіхів </a:t>
            </a:r>
            <a:r>
              <a:rPr lang="uk-UA" sz="2000" dirty="0" err="1" smtClean="0"/>
              <a:t>пов</a:t>
            </a:r>
            <a:r>
              <a:rPr lang="en-US" sz="2000" dirty="0" smtClean="0"/>
              <a:t>’</a:t>
            </a:r>
            <a:r>
              <a:rPr lang="uk-UA" sz="2000" dirty="0" err="1" smtClean="0"/>
              <a:t>язана</a:t>
            </a:r>
            <a:r>
              <a:rPr lang="uk-UA" sz="2000" dirty="0" smtClean="0"/>
              <a:t> доля Ольги </a:t>
            </a:r>
            <a:r>
              <a:rPr lang="uk-UA" sz="2000" dirty="0" err="1" smtClean="0"/>
              <a:t>Байзан</a:t>
            </a:r>
            <a:r>
              <a:rPr lang="uk-UA" sz="2000" dirty="0" smtClean="0"/>
              <a:t> з </a:t>
            </a:r>
            <a:r>
              <a:rPr lang="uk-UA" sz="2000" dirty="0" err="1" smtClean="0"/>
              <a:t>профтехосвітою</a:t>
            </a:r>
            <a:r>
              <a:rPr lang="uk-UA" sz="2000" dirty="0" smtClean="0"/>
              <a:t>. Навчаючи учнів  ліцею українського слова, вчителька веде своїх учнів і стежками натхнення.</a:t>
            </a:r>
            <a:br>
              <a:rPr lang="uk-UA" sz="2000" dirty="0" smtClean="0"/>
            </a:br>
            <a:r>
              <a:rPr lang="uk-UA" sz="2000" dirty="0"/>
              <a:t> </a:t>
            </a:r>
            <a:r>
              <a:rPr lang="uk-UA" sz="2000" dirty="0" smtClean="0"/>
              <a:t>   Жінка – педагог, жінка – мати сповідує любов на кожному кроці, часто проливає душу поетичними рядочками. – Це гарні, щирі вірші, які свідчать   про те, що автор – особистість.</a:t>
            </a:r>
            <a:br>
              <a:rPr lang="uk-UA" sz="2000" dirty="0" smtClean="0"/>
            </a:br>
            <a:r>
              <a:rPr lang="uk-UA" sz="2000" dirty="0"/>
              <a:t> </a:t>
            </a:r>
            <a:r>
              <a:rPr lang="uk-UA" sz="2000" dirty="0" smtClean="0"/>
              <a:t>    Її вірші- це задушевні мелодії кохання, роздуми про сутність людського буття, данина вічним цінностям,</a:t>
            </a:r>
            <a:br>
              <a:rPr lang="uk-UA" sz="2000" dirty="0" smtClean="0"/>
            </a:br>
            <a:r>
              <a:rPr lang="uk-UA" sz="2000" dirty="0" smtClean="0"/>
              <a:t>моралі, ніжна пейзажна лірика.</a:t>
            </a:r>
            <a:br>
              <a:rPr lang="uk-UA" sz="2000" dirty="0" smtClean="0"/>
            </a:br>
            <a:r>
              <a:rPr lang="uk-UA" sz="2000" dirty="0"/>
              <a:t> </a:t>
            </a:r>
            <a:r>
              <a:rPr lang="uk-UA" sz="2000" dirty="0" smtClean="0"/>
              <a:t>  Поезія Ольги </a:t>
            </a:r>
            <a:r>
              <a:rPr lang="uk-UA" sz="2000" dirty="0" err="1" smtClean="0"/>
              <a:t>Байзан</a:t>
            </a:r>
            <a:r>
              <a:rPr lang="uk-UA" sz="2000" dirty="0" smtClean="0"/>
              <a:t> – це і значима звістка , про те, що в </a:t>
            </a:r>
            <a:r>
              <a:rPr lang="uk-UA" sz="2000" dirty="0" err="1" smtClean="0"/>
              <a:t>профтехосвіті</a:t>
            </a:r>
            <a:r>
              <a:rPr lang="uk-UA" sz="2000" dirty="0" smtClean="0"/>
              <a:t> є вірні сподвижники, які ні стіни професійного ліцею, ні тим більше землю святу України не проміняли на заграниці і гроші, а служать учням, рідному слову і духовному…»</a:t>
            </a:r>
            <a:br>
              <a:rPr lang="uk-UA" sz="2000" dirty="0" smtClean="0"/>
            </a:br>
            <a:r>
              <a:rPr lang="uk-UA" sz="2000" dirty="0"/>
              <a:t> </a:t>
            </a:r>
            <a:r>
              <a:rPr lang="uk-UA" sz="2000" dirty="0" smtClean="0"/>
              <a:t>                           Жанна </a:t>
            </a:r>
            <a:r>
              <a:rPr lang="uk-UA" sz="2000" dirty="0" err="1" smtClean="0"/>
              <a:t>Коцур</a:t>
            </a:r>
            <a:r>
              <a:rPr lang="uk-UA" sz="2000" dirty="0" smtClean="0"/>
              <a:t>, заступник директора з навчально – виховної роботи</a:t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9495" y="5582653"/>
            <a:ext cx="7632030" cy="139641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07953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0"/>
                <a:lumOff val="100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1648492"/>
            <a:ext cx="11518232" cy="3805824"/>
          </a:xfrm>
        </p:spPr>
        <p:txBody>
          <a:bodyPr>
            <a:normAutofit fontScale="90000"/>
          </a:bodyPr>
          <a:lstStyle/>
          <a:p>
            <a:r>
              <a:rPr lang="uk-UA" sz="2000" dirty="0" smtClean="0"/>
              <a:t>Б</a:t>
            </a:r>
            <a:r>
              <a:rPr lang="en-US" sz="2000" dirty="0" smtClean="0"/>
              <a:t>’</a:t>
            </a:r>
            <a:r>
              <a:rPr lang="uk-UA" sz="2000" dirty="0" err="1" smtClean="0"/>
              <a:t>ється</a:t>
            </a:r>
            <a:r>
              <a:rPr lang="uk-UA" sz="2000" dirty="0" smtClean="0"/>
              <a:t> сонце, як в сітці рибина</a:t>
            </a:r>
            <a:br>
              <a:rPr lang="uk-UA" sz="2000" dirty="0" smtClean="0"/>
            </a:br>
            <a:r>
              <a:rPr lang="uk-UA" sz="2000" dirty="0" smtClean="0"/>
              <a:t>У зеленому плетиві віт,</a:t>
            </a:r>
            <a:br>
              <a:rPr lang="uk-UA" sz="2000" dirty="0" smtClean="0"/>
            </a:br>
            <a:r>
              <a:rPr lang="uk-UA" sz="2000" dirty="0" smtClean="0"/>
              <a:t>Я чекала чорнявого сина</a:t>
            </a:r>
            <a:br>
              <a:rPr lang="uk-UA" sz="2000" dirty="0" smtClean="0"/>
            </a:br>
            <a:r>
              <a:rPr lang="uk-UA" sz="2000" dirty="0" smtClean="0"/>
              <a:t>Із дівочих замріяних літ.</a:t>
            </a:r>
            <a:br>
              <a:rPr lang="uk-UA" sz="2000" dirty="0" smtClean="0"/>
            </a:br>
            <a:r>
              <a:rPr lang="uk-UA" sz="2000" dirty="0"/>
              <a:t> </a:t>
            </a:r>
            <a:r>
              <a:rPr lang="uk-UA" sz="2000" dirty="0" smtClean="0"/>
              <a:t>    Я шукала найкраще імення</a:t>
            </a:r>
            <a:br>
              <a:rPr lang="uk-UA" sz="2000" dirty="0" smtClean="0"/>
            </a:br>
            <a:r>
              <a:rPr lang="uk-UA" sz="2000" dirty="0"/>
              <a:t> </a:t>
            </a:r>
            <a:r>
              <a:rPr lang="uk-UA" sz="2000" dirty="0" smtClean="0"/>
              <a:t>    Серед тисячі мужніх імен,</a:t>
            </a:r>
            <a:br>
              <a:rPr lang="uk-UA" sz="2000" dirty="0" smtClean="0"/>
            </a:br>
            <a:r>
              <a:rPr lang="uk-UA" sz="2000" dirty="0"/>
              <a:t> </a:t>
            </a:r>
            <a:r>
              <a:rPr lang="uk-UA" sz="2000" dirty="0" smtClean="0"/>
              <a:t>    Щоб і ніжним було і пісенним ,</a:t>
            </a:r>
            <a:br>
              <a:rPr lang="uk-UA" sz="2000" dirty="0" smtClean="0"/>
            </a:br>
            <a:r>
              <a:rPr lang="uk-UA" sz="2000" dirty="0"/>
              <a:t> </a:t>
            </a:r>
            <a:r>
              <a:rPr lang="uk-UA" sz="2000" dirty="0" smtClean="0"/>
              <a:t>    Як весною пробуджений клен.</a:t>
            </a:r>
            <a:br>
              <a:rPr lang="uk-UA" sz="2000" dirty="0" smtClean="0"/>
            </a:br>
            <a:r>
              <a:rPr lang="uk-UA" sz="2000" dirty="0" smtClean="0"/>
              <a:t>Обновилась у клена сорочка,</a:t>
            </a:r>
            <a:br>
              <a:rPr lang="uk-UA" sz="2000" dirty="0" smtClean="0"/>
            </a:br>
            <a:r>
              <a:rPr lang="uk-UA" sz="2000" dirty="0" smtClean="0"/>
              <a:t>І літа не втомились стремен,</a:t>
            </a:r>
            <a:br>
              <a:rPr lang="uk-UA" sz="2000" dirty="0" smtClean="0"/>
            </a:br>
            <a:r>
              <a:rPr lang="uk-UA" sz="2000" dirty="0" smtClean="0"/>
              <a:t> Народився у мене синочок-</a:t>
            </a:r>
            <a:br>
              <a:rPr lang="uk-UA" sz="2000" dirty="0" smtClean="0"/>
            </a:br>
            <a:r>
              <a:rPr lang="uk-UA" sz="2000" dirty="0"/>
              <a:t> </a:t>
            </a:r>
            <a:r>
              <a:rPr lang="uk-UA" sz="2000" dirty="0" smtClean="0"/>
              <a:t>Тільки русим, а </a:t>
            </a:r>
            <a:r>
              <a:rPr lang="uk-UA" sz="2000" dirty="0" err="1" smtClean="0"/>
              <a:t>очки</a:t>
            </a:r>
            <a:r>
              <a:rPr lang="uk-UA" sz="2000" dirty="0" smtClean="0"/>
              <a:t> – терен.</a:t>
            </a:r>
            <a:br>
              <a:rPr lang="uk-UA" sz="2000" dirty="0" smtClean="0"/>
            </a:br>
            <a:r>
              <a:rPr lang="uk-UA" sz="2000" dirty="0"/>
              <a:t> </a:t>
            </a:r>
            <a:r>
              <a:rPr lang="uk-UA" sz="2000" dirty="0" smtClean="0"/>
              <a:t>                                       Ольга </a:t>
            </a:r>
            <a:r>
              <a:rPr lang="uk-UA" sz="2000" dirty="0" err="1" smtClean="0"/>
              <a:t>Байзан</a:t>
            </a:r>
            <a:r>
              <a:rPr lang="uk-UA" sz="2000" dirty="0" smtClean="0"/>
              <a:t>  (Із збірки поезій «Зорепадом летять роки…»)</a:t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>                                                               ВОНА ЗАВЖДИ ПАХЛА ЛІСОМ…Вона була сама частинка лісу. І завжди з собою приносила лісові пахощі. Я до неї горнулася, і кожна складочка її одежі, кожен її рух , і навіть  подих ніс у собі оте лісове розмаїття, яке п</a:t>
            </a:r>
            <a:r>
              <a:rPr lang="en-US" sz="2000" dirty="0" smtClean="0"/>
              <a:t>’</a:t>
            </a:r>
            <a:r>
              <a:rPr lang="uk-UA" sz="2000" dirty="0" err="1" smtClean="0"/>
              <a:t>янить</a:t>
            </a:r>
            <a:r>
              <a:rPr lang="uk-UA" sz="2000" dirty="0" smtClean="0"/>
              <a:t> своєю ніжністю і простором. А найщасливішими були миті для мене, коли моя матуся розгортала свою сумку  і діставала звідти окрайчик хліба, який не з</a:t>
            </a:r>
            <a:r>
              <a:rPr lang="en-US" sz="2000" dirty="0" smtClean="0"/>
              <a:t>’</a:t>
            </a:r>
            <a:r>
              <a:rPr lang="uk-UA" sz="2000" dirty="0" smtClean="0"/>
              <a:t>їла - «це тобі зайчик передав». Як мені хотілося тих окрайців. І донині я їх згадую, як найсмачнішу їжу у своєму житті. Оті «зайчикові гостинці» - це, напевне, найбільше моє дитяче щастя, бо так їх </a:t>
            </a:r>
            <a:r>
              <a:rPr lang="uk-UA" sz="2000" dirty="0" err="1" smtClean="0"/>
              <a:t>чекалося</a:t>
            </a:r>
            <a:r>
              <a:rPr lang="uk-UA" sz="2000" dirty="0" smtClean="0"/>
              <a:t> кожного дня, коли матуся прийде з роботи з лісу.</a:t>
            </a:r>
            <a:br>
              <a:rPr lang="uk-UA" sz="2000" dirty="0" smtClean="0"/>
            </a:br>
            <a:r>
              <a:rPr lang="uk-UA" sz="2000" dirty="0"/>
              <a:t> </a:t>
            </a:r>
            <a:r>
              <a:rPr lang="uk-UA" sz="2000" dirty="0" smtClean="0"/>
              <a:t>     Ліс… Він особливо мені дорогий, бо це частинка моєї мами, яка так його любила, яка ростила і плекала його…</a:t>
            </a:r>
            <a:br>
              <a:rPr lang="uk-UA" sz="2000" dirty="0" smtClean="0"/>
            </a:br>
            <a:r>
              <a:rPr lang="uk-UA" sz="2000" dirty="0" smtClean="0"/>
              <a:t>Найріднішої мені людини немає вже тридцять років, але є ліс, який посадили її руки. І коли я буваю у ньому, то відчуваю до болю рідний запах, запах моєї матусі, адже вона так пахла лісом…</a:t>
            </a:r>
            <a:br>
              <a:rPr lang="uk-UA" sz="2000" dirty="0" smtClean="0"/>
            </a:br>
            <a:r>
              <a:rPr lang="uk-UA" sz="2000" dirty="0" smtClean="0"/>
              <a:t>                                   </a:t>
            </a:r>
            <a:br>
              <a:rPr lang="uk-UA" sz="2000" dirty="0" smtClean="0"/>
            </a:br>
            <a:r>
              <a:rPr lang="uk-UA" sz="2000" dirty="0"/>
              <a:t> </a:t>
            </a:r>
            <a:r>
              <a:rPr lang="uk-UA" sz="2000" dirty="0" smtClean="0"/>
              <a:t>                                                                               Ольга </a:t>
            </a:r>
            <a:r>
              <a:rPr lang="uk-UA" sz="2000" dirty="0" err="1" smtClean="0"/>
              <a:t>Байзан</a:t>
            </a:r>
            <a:r>
              <a:rPr lang="uk-UA" sz="2000" dirty="0" smtClean="0"/>
              <a:t>  (Із збірки новел «Маю честь розповісти»)</a:t>
            </a: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68968" y="5871411"/>
            <a:ext cx="11871156" cy="305552"/>
          </a:xfrm>
        </p:spPr>
        <p:txBody>
          <a:bodyPr>
            <a:normAutofit fontScale="70000" lnSpcReduction="20000"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68378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9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uk-UA" dirty="0" smtClean="0"/>
              <a:t>          </a:t>
            </a:r>
            <a:r>
              <a:rPr lang="uk-UA" b="1" i="1" dirty="0" smtClean="0">
                <a:solidFill>
                  <a:schemeClr val="accent5"/>
                </a:solidFill>
              </a:rPr>
              <a:t>Учительське     кредо</a:t>
            </a:r>
            <a:endParaRPr lang="uk-UA" b="1" i="1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90689"/>
            <a:ext cx="12192000" cy="5167311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           Бути учителем – нелегка справа,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навчати і навчити – вдвічі важче.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</a:t>
            </a:r>
            <a:r>
              <a:rPr lang="uk-UA" dirty="0"/>
              <a:t>А</a:t>
            </a:r>
            <a:r>
              <a:rPr lang="uk-UA" dirty="0" smtClean="0"/>
              <a:t>ле,  яке задоволення бачити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захоплені учнівські очі, чути їх думку.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А коли пожинаєш результат своєї праці – знання учнів,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гарно вихованих підлітків – тоді ти,  воістину, його величність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           </a:t>
            </a:r>
            <a:r>
              <a:rPr lang="uk-UA" sz="3600" dirty="0" smtClean="0">
                <a:solidFill>
                  <a:schemeClr val="accent5"/>
                </a:solidFill>
              </a:rPr>
              <a:t>УЧИТЕЛЬ</a:t>
            </a:r>
            <a:endParaRPr lang="uk-UA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0" y="328614"/>
            <a:ext cx="5067300" cy="243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3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каймленны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596</TotalTime>
  <Words>750</Words>
  <Application>Microsoft Office PowerPoint</Application>
  <PresentationFormat>Широкоэкранный</PresentationFormat>
  <Paragraphs>84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Матеріали атестації викладача української мови та літератури     Байзан Ольги Михайлівни</vt:lpstr>
      <vt:lpstr>«ДНЗ Лісоводський ПАЛ»- мій другий дім -                     так затишно у нім…</vt:lpstr>
      <vt:lpstr>«Вчителько моя, зоре світова…»</vt:lpstr>
      <vt:lpstr>       БАЙЗАН ОЛЬГА МИХАЙЛІВНА</vt:lpstr>
      <vt:lpstr>                            </vt:lpstr>
      <vt:lpstr>На трави опадає, на доріжки, Осіннє листя в мерехтінні барв- Летять листочки – сторінки із книжки, Зірвав їх вітер, підібрав…           Несе й читає про весняні чари,           Про літній солов’їний спів,           Про осені багаті щедрі дари,           Про роздуми прожитих листям днів. Про те, як вранці на світанні, Із трепетом в душі і на устах, Злилися двоє у коханні, Вона завмерла в нього на руках.           Про те, як десь у далині           Він думає про неї і чекає.           Вона так мріє, щоб приснився їй у сні           І щоби  з нею поряд  був – бажає.                                                                                     Ольга Байзан   (Із збірки поезій «Душа на сповіді»)</vt:lpstr>
      <vt:lpstr>Тебе називають так гарно – МУЖЧИНА! І це не важливо, які твої чини. Лиш було б з тобою і легко й надійно, І просто,  і добре, і завжди спокійно.           І більшого щастя для  жінки  не треба,-          Злетіти б з тобою до самого неба.          Поринути в ніжній любові й надії –          Здійснились тоді би жіночії мрії. Тебе називають так гарно – МУЖЧИНА!- Тож гідно неси це імення і чинно. Будь мужем дружині і батьком дитині, Хай ім’я святиться довіку і нині.                             Ольга Байзан (Із збірки поезій  «Болить душа моя словами…»)                  «  …міцним вузликом праці, творчості та успіхів пов’язана доля Ольги Байзан з профтехосвітою. Навчаючи учнів  ліцею українського слова, вчителька веде своїх учнів і стежками натхнення.     Жінка – педагог, жінка – мати сповідує любов на кожному кроці, часто проливає душу поетичними рядочками. – Це гарні, щирі вірші, які свідчать   про те, що автор – особистість.      Її вірші- це задушевні мелодії кохання, роздуми про сутність людського буття, данина вічним цінностям, моралі, ніжна пейзажна лірика.    Поезія Ольги Байзан – це і значима звістка , про те, що в профтехосвіті є вірні сподвижники, які ні стіни професійного ліцею, ні тим більше землю святу України не проміняли на заграниці і гроші, а служать учням, рідному слову і духовному…»                             Жанна Коцур, заступник директора з навчально – виховної роботи    </vt:lpstr>
      <vt:lpstr>Б’ється сонце, як в сітці рибина У зеленому плетиві віт, Я чекала чорнявого сина Із дівочих замріяних літ.      Я шукала найкраще імення      Серед тисячі мужніх імен,      Щоб і ніжним було і пісенним ,      Як весною пробуджений клен. Обновилась у клена сорочка, І літа не втомились стремен,  Народився у мене синочок-  Тільки русим, а очки – терен.                                         Ольга Байзан  (Із збірки поезій «Зорепадом летять роки…»)                                                                 ВОНА ЗАВЖДИ ПАХЛА ЛІСОМ…Вона була сама частинка лісу. І завжди з собою приносила лісові пахощі. Я до неї горнулася, і кожна складочка її одежі, кожен її рух , і навіть  подих ніс у собі оте лісове розмаїття, яке п’янить своєю ніжністю і простором. А найщасливішими були миті для мене, коли моя матуся розгортала свою сумку  і діставала звідти окрайчик хліба, який не з’їла - «це тобі зайчик передав». Як мені хотілося тих окрайців. І донині я їх згадую, як найсмачнішу їжу у своєму житті. Оті «зайчикові гостинці» - це, напевне, найбільше моє дитяче щастя, бо так їх чекалося кожного дня, коли матуся прийде з роботи з лісу.       Ліс… Він особливо мені дорогий, бо це частинка моєї мами, яка так його любила, яка ростила і плекала його… Найріднішої мені людини немає вже тридцять років, але є ліс, який посадили її руки. І коли я буваю у ньому, то відчуваю до болю рідний запах, запах моєї матусі, адже вона так пахла лісом…                                                                                                                     Ольга Байзан  (Із збірки новел «Маю честь розповісти»)</vt:lpstr>
      <vt:lpstr>          Учительське     кредо</vt:lpstr>
      <vt:lpstr>«У природі все мудро придумано та влаштовано, кожен повинен займатися своєю справою, і в цій мудрості- найвища справедливість життя»      Леонардо да Вінчі</vt:lpstr>
      <vt:lpstr>Презентация PowerPoint</vt:lpstr>
      <vt:lpstr>КАБІНЕТ УКРАЇНСЬКОЇ МОВИ ТА ЛІТЕРАТУРИ-ТВОРЧА ЛАБОРАТОРІЯ ПЕДАГОГА ТА УЧНІВ</vt:lpstr>
      <vt:lpstr>Відкриті уроки:</vt:lpstr>
      <vt:lpstr>Позарочні заходи:</vt:lpstr>
      <vt:lpstr>Креативність-основна риса,  яка необхідна сучасному вчителю …  О. М. Байзан</vt:lpstr>
      <vt:lpstr>Видавнича діяльність</vt:lpstr>
      <vt:lpstr>Обласні заходи</vt:lpstr>
      <vt:lpstr>         «Щоб бути добрим вчителем, потрібно любити те, чого навчаєш, і любити тих, кого навчаєш»  В. Ключевський </vt:lpstr>
      <vt:lpstr>         Люблю свою роботу, Люблю своє учителювання, Люблю своїх вихованців.  Вдячна Богу, що «пізнала себе» і вірно знайшла  своє покликання,що жодного  разу у  мене не було сумніву, що я не на  своєму місці. Тому живу не марно,  тому щаслива…                           Ольга Байзан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 Windows</dc:creator>
  <cp:lastModifiedBy>Користувач Windows</cp:lastModifiedBy>
  <cp:revision>55</cp:revision>
  <dcterms:created xsi:type="dcterms:W3CDTF">2020-03-18T09:31:35Z</dcterms:created>
  <dcterms:modified xsi:type="dcterms:W3CDTF">2020-05-12T09:09:53Z</dcterms:modified>
</cp:coreProperties>
</file>