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82" r:id="rId3"/>
    <p:sldId id="286" r:id="rId4"/>
    <p:sldId id="259" r:id="rId5"/>
    <p:sldId id="261" r:id="rId6"/>
    <p:sldId id="262" r:id="rId7"/>
    <p:sldId id="266" r:id="rId8"/>
    <p:sldId id="288" r:id="rId9"/>
    <p:sldId id="290" r:id="rId10"/>
    <p:sldId id="269" r:id="rId11"/>
    <p:sldId id="279" r:id="rId12"/>
    <p:sldId id="284" r:id="rId13"/>
    <p:sldId id="28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400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28" autoAdjust="0"/>
    <p:restoredTop sz="98239" autoAdjust="0"/>
  </p:normalViewPr>
  <p:slideViewPr>
    <p:cSldViewPr>
      <p:cViewPr varScale="1">
        <p:scale>
          <a:sx n="73" d="100"/>
          <a:sy n="73" d="100"/>
        </p:scale>
        <p:origin x="-130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A4543-7B34-4DCA-B075-F12473293610}" type="datetimeFigureOut">
              <a:rPr lang="ru-RU"/>
              <a:pPr>
                <a:defRPr/>
              </a:pPr>
              <a:t>10.03.2020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EA974-2A9E-4F6A-BE15-2D89F1A7D5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9B78D-3685-455C-9CDA-D2CA379E4F2A}" type="datetimeFigureOut">
              <a:rPr lang="ru-RU"/>
              <a:pPr>
                <a:defRPr/>
              </a:pPr>
              <a:t>10.03.2020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EFA25-66E3-450A-9822-6F36674EE7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4BD96-5F4A-446E-A390-B71540C8AF51}" type="datetimeFigureOut">
              <a:rPr lang="ru-RU"/>
              <a:pPr>
                <a:defRPr/>
              </a:pPr>
              <a:t>10.03.2020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A160A-078B-40C7-96CB-4874F8A9F8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FD64F-56BB-414B-8706-06F1936822BB}" type="datetimeFigureOut">
              <a:rPr lang="ru-RU"/>
              <a:pPr>
                <a:defRPr/>
              </a:pPr>
              <a:t>10.03.2020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7A08F-DD58-47D3-B414-8835A9EDD2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50D43-FB6E-4481-8811-5232FC5BD693}" type="datetimeFigureOut">
              <a:rPr lang="ru-RU"/>
              <a:pPr>
                <a:defRPr/>
              </a:pPr>
              <a:t>10.03.2020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30381-E955-42F5-AC80-90BFA0CE4B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7ACAC-5B40-4C63-8BC9-6D184082F674}" type="datetimeFigureOut">
              <a:rPr lang="ru-RU"/>
              <a:pPr>
                <a:defRPr/>
              </a:pPr>
              <a:t>10.03.2020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C67F8-1955-446A-846E-D4D777B112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D6A46-BF71-452D-8C69-667C94F76B50}" type="datetimeFigureOut">
              <a:rPr lang="ru-RU"/>
              <a:pPr>
                <a:defRPr/>
              </a:pPr>
              <a:t>10.03.2020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8F8E-E600-467B-A65A-F9FFC1BDA8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E68B9-084E-4350-81B8-1C9DAA472E04}" type="datetimeFigureOut">
              <a:rPr lang="ru-RU"/>
              <a:pPr>
                <a:defRPr/>
              </a:pPr>
              <a:t>10.03.2020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EF46B-F094-404E-AD51-88261086EA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29875-B5A3-40BB-B85A-FF711E5BB660}" type="datetimeFigureOut">
              <a:rPr lang="ru-RU"/>
              <a:pPr>
                <a:defRPr/>
              </a:pPr>
              <a:t>10.03.2020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17E67-17E5-45BE-B1E2-85E006CE41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C13CB-CFC9-4289-AC97-E53E8BD499B0}" type="datetimeFigureOut">
              <a:rPr lang="ru-RU"/>
              <a:pPr>
                <a:defRPr/>
              </a:pPr>
              <a:t>10.03.2020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50D40-BCA7-4B1F-BAE5-4BD6EFC9A8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1993A-3439-4C31-9D71-4135BB3F274F}" type="datetimeFigureOut">
              <a:rPr lang="ru-RU"/>
              <a:pPr>
                <a:defRPr/>
              </a:pPr>
              <a:t>10.03.2020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62F66-24DD-4F8C-AE4D-668EB4B43D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2699F77-57BD-4EB0-9B28-5F3D4CC68438}" type="datetimeFigureOut">
              <a:rPr lang="ru-RU"/>
              <a:pPr>
                <a:defRPr/>
              </a:pPr>
              <a:t>10.03.2020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8980622-712E-421C-BA2F-777F73839F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07" r:id="rId4"/>
    <p:sldLayoutId id="2147483711" r:id="rId5"/>
    <p:sldLayoutId id="2147483706" r:id="rId6"/>
    <p:sldLayoutId id="2147483712" r:id="rId7"/>
    <p:sldLayoutId id="2147483713" r:id="rId8"/>
    <p:sldLayoutId id="2147483714" r:id="rId9"/>
    <p:sldLayoutId id="2147483705" r:id="rId10"/>
    <p:sldLayoutId id="214748371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D:\Конкурс ФОТОГРАФА\a7915d195b283ba0754d66e4af27e368_600x1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138" y="0"/>
            <a:ext cx="13795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88547" y="792247"/>
            <a:ext cx="4940931" cy="143920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err="1" smtClean="0">
                <a:latin typeface="Georgia" pitchFamily="18" charset="0"/>
              </a:rPr>
              <a:t>Портфол</a:t>
            </a:r>
            <a:r>
              <a:rPr lang="uk-UA" b="1" dirty="0" err="1" smtClean="0">
                <a:latin typeface="Georgia" pitchFamily="18" charset="0"/>
              </a:rPr>
              <a:t>іо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133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5150" y="2636838"/>
            <a:ext cx="7100888" cy="2089150"/>
          </a:xfrm>
        </p:spPr>
        <p:txBody>
          <a:bodyPr/>
          <a:lstStyle/>
          <a:p>
            <a:pPr algn="ctr" eaLnBrk="1" hangingPunct="1"/>
            <a:r>
              <a:rPr lang="uk-UA" sz="3600" smtClean="0">
                <a:solidFill>
                  <a:srgbClr val="4C535F"/>
                </a:solidFill>
              </a:rPr>
              <a:t>майстра виробничого навчання</a:t>
            </a:r>
            <a:endParaRPr lang="uk-UA" sz="3600" smtClean="0">
              <a:solidFill>
                <a:srgbClr val="4C535F"/>
              </a:solidFill>
              <a:latin typeface="Arial" charset="0"/>
            </a:endParaRPr>
          </a:p>
          <a:p>
            <a:pPr algn="ctr" eaLnBrk="1" hangingPunct="1"/>
            <a:endParaRPr lang="uk-UA" sz="2000" smtClean="0">
              <a:solidFill>
                <a:srgbClr val="4C535F"/>
              </a:solidFill>
              <a:latin typeface="Arial" charset="0"/>
            </a:endParaRPr>
          </a:p>
          <a:p>
            <a:pPr algn="ctr" eaLnBrk="1" hangingPunct="1"/>
            <a:r>
              <a:rPr lang="uk-UA" sz="3600" b="1" i="1" u="sng" smtClean="0">
                <a:solidFill>
                  <a:srgbClr val="BB4009"/>
                </a:solidFill>
                <a:latin typeface="Arial" charset="0"/>
              </a:rPr>
              <a:t>Атаманюка О.В.</a:t>
            </a:r>
            <a:endParaRPr lang="ru-RU" sz="3200" b="1" i="1" u="sng" smtClean="0">
              <a:solidFill>
                <a:srgbClr val="BB4009"/>
              </a:solidFill>
              <a:latin typeface="Arial" charset="0"/>
            </a:endParaRPr>
          </a:p>
        </p:txBody>
      </p:sp>
      <p:sp>
        <p:nvSpPr>
          <p:cNvPr id="13316" name="TextBox 6"/>
          <p:cNvSpPr txBox="1">
            <a:spLocks noChangeArrowheads="1"/>
          </p:cNvSpPr>
          <p:nvPr/>
        </p:nvSpPr>
        <p:spPr bwMode="auto">
          <a:xfrm>
            <a:off x="3643313" y="6000750"/>
            <a:ext cx="2643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b="1">
                <a:solidFill>
                  <a:srgbClr val="0070C0"/>
                </a:solidFill>
              </a:rPr>
              <a:t>Лісоводи, 2020 р.</a:t>
            </a:r>
            <a:endParaRPr lang="ru-RU" b="1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28794" y="0"/>
            <a:ext cx="6786562" cy="1214422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4000" b="1" dirty="0" smtClean="0">
                <a:solidFill>
                  <a:srgbClr val="0070C0"/>
                </a:solidFill>
              </a:rPr>
              <a:t>Науково-методична проблема майстра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22530" name="Содержимое 5"/>
          <p:cNvSpPr>
            <a:spLocks noGrp="1"/>
          </p:cNvSpPr>
          <p:nvPr>
            <p:ph idx="1"/>
          </p:nvPr>
        </p:nvSpPr>
        <p:spPr>
          <a:xfrm>
            <a:off x="1835150" y="2060575"/>
            <a:ext cx="7143750" cy="2286000"/>
          </a:xfrm>
        </p:spPr>
        <p:txBody>
          <a:bodyPr/>
          <a:lstStyle/>
          <a:p>
            <a:pPr marL="0" indent="442913" algn="just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uk-UA" sz="2400" b="1" i="1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i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1" name="Picture 2" descr="D:\Конкурс ФОТОГРАФА\a7915d195b283ba0754d66e4af27e368_600x1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138" y="0"/>
            <a:ext cx="13795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Rectangle 6"/>
          <p:cNvSpPr>
            <a:spLocks noChangeArrowheads="1"/>
          </p:cNvSpPr>
          <p:nvPr/>
        </p:nvSpPr>
        <p:spPr bwMode="auto">
          <a:xfrm>
            <a:off x="1763713" y="2349500"/>
            <a:ext cx="6904037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4000" b="1" i="1" u="sng">
                <a:solidFill>
                  <a:srgbClr val="BB4009"/>
                </a:solidFill>
              </a:rPr>
              <a:t>Особливості формування в учнів трудових навичок і вмінь</a:t>
            </a:r>
            <a:endParaRPr lang="ru-RU" sz="4000" b="1" i="1" u="sng">
              <a:solidFill>
                <a:srgbClr val="BB400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3"/>
          <p:cNvSpPr>
            <a:spLocks noGrp="1"/>
          </p:cNvSpPr>
          <p:nvPr>
            <p:ph type="body" idx="4294967295"/>
          </p:nvPr>
        </p:nvSpPr>
        <p:spPr>
          <a:xfrm>
            <a:off x="0" y="333375"/>
            <a:ext cx="8686800" cy="4883150"/>
          </a:xfrm>
        </p:spPr>
        <p:txBody>
          <a:bodyPr/>
          <a:lstStyle/>
          <a:p>
            <a:r>
              <a:rPr lang="uk-UA" sz="2000" smtClean="0"/>
              <a:t>29 березня 2018 року приймав участь у засіданні обласної фахової секції педагогічних працівників професії «Тракторист-машиніст сільськогосподарського виробництва», «Водій автотранспортних засобів» на тему </a:t>
            </a:r>
            <a:r>
              <a:rPr lang="uk-UA" sz="2000" b="1" i="1" smtClean="0">
                <a:solidFill>
                  <a:srgbClr val="BB4009"/>
                </a:solidFill>
              </a:rPr>
              <a:t>«Організаційно-педагогічні умови підвищення якості підготовки кваліфікованих робітників з професії «Тракторист-машиніст сільськогосподарського виробництва», «Водій автотранспортних засобів».</a:t>
            </a:r>
            <a:r>
              <a:rPr lang="uk-UA" sz="2000" smtClean="0">
                <a:solidFill>
                  <a:srgbClr val="BB4009"/>
                </a:solidFill>
              </a:rPr>
              <a:t> </a:t>
            </a:r>
            <a:r>
              <a:rPr lang="ru-RU" sz="2000" smtClean="0">
                <a:solidFill>
                  <a:srgbClr val="BB4009"/>
                </a:solidFill>
              </a:rPr>
              <a:t> </a:t>
            </a:r>
          </a:p>
          <a:p>
            <a:r>
              <a:rPr lang="ru-RU" sz="2000" smtClean="0"/>
              <a:t>У роботі засідання взяли участь  21 учасник  з 11 освітніх закладів </a:t>
            </a:r>
          </a:p>
        </p:txBody>
      </p:sp>
      <p:pic>
        <p:nvPicPr>
          <p:cNvPr id="23554" name="Picture 5" descr="s9212917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3573463"/>
            <a:ext cx="403225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7" descr="SDV_0131-0-03-23-79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573463"/>
            <a:ext cx="4356100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 bwMode="auto">
          <a:xfrm>
            <a:off x="5435600" y="457200"/>
            <a:ext cx="3556000" cy="8382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uk-UA" sz="2800" cap="none" smtClean="0">
                <a:solidFill>
                  <a:srgbClr val="BB400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  Був активним учасником обласної фахової секції</a:t>
            </a:r>
            <a:endParaRPr lang="ru-RU" sz="2800" cap="none" smtClean="0">
              <a:solidFill>
                <a:srgbClr val="BB400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4294967295"/>
          </p:nvPr>
        </p:nvSpPr>
        <p:spPr>
          <a:xfrm>
            <a:off x="304800" y="1554163"/>
            <a:ext cx="4260850" cy="4525962"/>
          </a:xfrm>
        </p:spPr>
        <p:txBody>
          <a:bodyPr/>
          <a:lstStyle/>
          <a:p>
            <a:pPr eaLnBrk="1" hangingPunct="1">
              <a:defRPr/>
            </a:pPr>
            <a:endParaRPr lang="ru-RU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4579" name="Picture 2" descr="D:\Фото\Конкурс зварників 2018\DSCN07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83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3" descr="D:\Фото\семінар Трактористів 2018\DSCN066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2781300"/>
            <a:ext cx="541020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3"/>
          <p:cNvSpPr>
            <a:spLocks noGrp="1"/>
          </p:cNvSpPr>
          <p:nvPr>
            <p:ph type="body" idx="4294967295"/>
          </p:nvPr>
        </p:nvSpPr>
        <p:spPr>
          <a:xfrm>
            <a:off x="395288" y="260350"/>
            <a:ext cx="8523287" cy="55308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uk-UA" sz="2400" b="1" i="1" smtClean="0"/>
              <a:t>28 листопада  брав участь </a:t>
            </a:r>
            <a:r>
              <a:rPr lang="uk-UA" sz="2400" b="1" i="1" smtClean="0">
                <a:solidFill>
                  <a:srgbClr val="BB4009"/>
                </a:solidFill>
              </a:rPr>
              <a:t>плановому засіданні обласної фахової секції інженерно-педагогічних працівників професії «Тракторист-машиніст сільськогосподарського виробництва» аграрних ПТНЗ  Хмельницької області з питань підготовки орного агрегату ПТНЗ до роботи.</a:t>
            </a:r>
          </a:p>
          <a:p>
            <a:pPr>
              <a:lnSpc>
                <a:spcPct val="90000"/>
              </a:lnSpc>
            </a:pPr>
            <a:r>
              <a:rPr lang="ru-RU" sz="2400" smtClean="0"/>
              <a:t> В роботі секції взяли  участь  </a:t>
            </a:r>
            <a:r>
              <a:rPr lang="ru-RU" sz="2400" b="1" smtClean="0"/>
              <a:t>32</a:t>
            </a:r>
            <a:r>
              <a:rPr lang="ru-RU" sz="2400" smtClean="0"/>
              <a:t> інженерно-педагогічні працівники з </a:t>
            </a:r>
            <a:r>
              <a:rPr lang="ru-RU" sz="2400" b="1" smtClean="0"/>
              <a:t>12 </a:t>
            </a:r>
            <a:r>
              <a:rPr lang="ru-RU" sz="2400" smtClean="0"/>
              <a:t>аграрних навчальних закладів Хмельницької області </a:t>
            </a:r>
          </a:p>
        </p:txBody>
      </p:sp>
      <p:pic>
        <p:nvPicPr>
          <p:cNvPr id="25602" name="Picture 5" descr="s7462327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3500438"/>
            <a:ext cx="4175125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6" descr="DSCN06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3500438"/>
            <a:ext cx="4033838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27180" y="1378793"/>
            <a:ext cx="7277120" cy="3295164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 smtClean="0">
                <a:solidFill>
                  <a:srgbClr val="0070C0"/>
                </a:solidFill>
              </a:rPr>
              <a:t>Результати педагогічної діяльності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6626" name="Picture 2" descr="D:\Конкурс ФОТОГРАФА\a7915d195b283ba0754d66e4af27e368_600x1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138" y="0"/>
            <a:ext cx="13795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 descr="img07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188913"/>
            <a:ext cx="5846763" cy="666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 descr="img07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260350"/>
            <a:ext cx="5403850" cy="659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4" descr="img07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188913"/>
            <a:ext cx="5168900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4" descr="img07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358775"/>
            <a:ext cx="5454650" cy="649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 descr="img07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60550" y="188913"/>
            <a:ext cx="5386388" cy="649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ru-RU" sz="3200" cap="none" smtClean="0">
                <a:solidFill>
                  <a:srgbClr val="BB400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ДНЗ «</a:t>
            </a:r>
            <a:r>
              <a:rPr lang="ru-RU" sz="3200" cap="none" smtClean="0">
                <a:solidFill>
                  <a:srgbClr val="BB400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Лісоводський </a:t>
            </a:r>
            <a:r>
              <a:rPr lang="uk-UA" sz="3200" cap="none" smtClean="0">
                <a:solidFill>
                  <a:srgbClr val="BB400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професійний аграрний ліцей</a:t>
            </a:r>
            <a:r>
              <a:rPr lang="uk-UA" sz="3200" cap="none" smtClean="0">
                <a:solidFill>
                  <a:srgbClr val="BB400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”</a:t>
            </a:r>
          </a:p>
        </p:txBody>
      </p:sp>
      <p:sp>
        <p:nvSpPr>
          <p:cNvPr id="10245" name="Rectangle 5"/>
          <p:cNvSpPr>
            <a:spLocks noGrp="1" noRot="1" noChangeArrowheads="1"/>
          </p:cNvSpPr>
          <p:nvPr>
            <p:ph type="body" sz="half" idx="4294967295"/>
          </p:nvPr>
        </p:nvSpPr>
        <p:spPr>
          <a:xfrm>
            <a:off x="304800" y="1554163"/>
            <a:ext cx="4260850" cy="4525962"/>
          </a:xfrm>
        </p:spPr>
        <p:txBody>
          <a:bodyPr/>
          <a:lstStyle/>
          <a:p>
            <a:pPr eaLnBrk="1" hangingPunct="1">
              <a:defRPr/>
            </a:pPr>
            <a:endParaRPr lang="ru-RU" sz="28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247" name="Picture 7" descr="Фото010"/>
          <p:cNvPicPr>
            <a:picLocks noChangeArrowheads="1"/>
          </p:cNvPicPr>
          <p:nvPr>
            <p:ph sz="half" idx="4294967295"/>
          </p:nvPr>
        </p:nvPicPr>
        <p:blipFill>
          <a:blip r:embed="rId2">
            <a:lum bright="-20000" contrast="-22000"/>
          </a:blip>
          <a:srcRect/>
          <a:stretch>
            <a:fillRect/>
          </a:stretch>
        </p:blipFill>
        <p:spPr>
          <a:xfrm>
            <a:off x="533400" y="1676400"/>
            <a:ext cx="8159750" cy="47244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2" presetClass="exit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 descr="img07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223838"/>
            <a:ext cx="6151562" cy="663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 descr="img07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0"/>
            <a:ext cx="5832475" cy="672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755650" y="836613"/>
            <a:ext cx="7775575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uk-UA" sz="4800">
                <a:effectLst>
                  <a:outerShdw blurRad="38100" dist="38100" dir="2700000" algn="tl">
                    <a:srgbClr val="C0C0C0"/>
                  </a:outerShdw>
                </a:effectLst>
              </a:rPr>
              <a:t>Педагог готується до хорошого уроку все життя… Така духовна і філософська основа нашої професії і технологія нашої праці…</a:t>
            </a:r>
            <a:endParaRPr lang="ru-RU" sz="48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5"/>
          <p:cNvSpPr txBox="1">
            <a:spLocks noChangeArrowheads="1"/>
          </p:cNvSpPr>
          <p:nvPr/>
        </p:nvSpPr>
        <p:spPr bwMode="auto">
          <a:xfrm>
            <a:off x="1928813" y="1285875"/>
            <a:ext cx="6715125" cy="5008563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11213" indent="-811213">
              <a:lnSpc>
                <a:spcPct val="150000"/>
              </a:lnSpc>
            </a:pPr>
            <a:r>
              <a:rPr lang="uk-UA" sz="2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Дата народження:   1964 р.</a:t>
            </a:r>
          </a:p>
          <a:p>
            <a:pPr marL="811213" indent="-811213">
              <a:lnSpc>
                <a:spcPct val="150000"/>
              </a:lnSpc>
            </a:pPr>
            <a:r>
              <a:rPr lang="uk-UA" sz="2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Освіта:  середня спеціальна</a:t>
            </a:r>
          </a:p>
          <a:p>
            <a:pPr marL="811213" indent="-811213">
              <a:lnSpc>
                <a:spcPct val="150000"/>
              </a:lnSpc>
            </a:pPr>
            <a:r>
              <a:rPr lang="uk-UA" sz="2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Закінчив 2-й Харківський індустріально-педагогічний технікум, за фахом – майстер виробничого навчання,  технік-механік</a:t>
            </a:r>
          </a:p>
          <a:p>
            <a:pPr marL="811213" indent="-811213"/>
            <a:endParaRPr lang="ru-RU" sz="2800" b="1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928794" y="0"/>
            <a:ext cx="6643687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4000" b="1" dirty="0" smtClean="0">
                <a:solidFill>
                  <a:srgbClr val="0070C0"/>
                </a:solidFill>
              </a:rPr>
              <a:t>Особові дані</a:t>
            </a: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16387" name="Picture 2" descr="D:\Конкурс ФОТОГРАФА\a7915d195b283ba0754d66e4af27e368_600x1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138" y="0"/>
            <a:ext cx="13795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643042" y="0"/>
            <a:ext cx="6786563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4800" b="1" dirty="0" smtClean="0">
                <a:solidFill>
                  <a:srgbClr val="0070C0"/>
                </a:solidFill>
              </a:rPr>
              <a:t> </a:t>
            </a:r>
            <a:r>
              <a:rPr lang="uk-UA" sz="4000" b="1" dirty="0" smtClean="0">
                <a:solidFill>
                  <a:srgbClr val="0070C0"/>
                </a:solidFill>
              </a:rPr>
              <a:t>Професійний шлях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17410" name="Содержимое 5"/>
          <p:cNvSpPr>
            <a:spLocks noGrp="1"/>
          </p:cNvSpPr>
          <p:nvPr>
            <p:ph idx="1"/>
          </p:nvPr>
        </p:nvSpPr>
        <p:spPr>
          <a:xfrm>
            <a:off x="2051050" y="2276475"/>
            <a:ext cx="6715125" cy="2863850"/>
          </a:xfrm>
        </p:spPr>
        <p:txBody>
          <a:bodyPr/>
          <a:lstStyle/>
          <a:p>
            <a:pPr marL="1519238" indent="-1519238" algn="ctr" eaLnBrk="1" hangingPunct="1">
              <a:buFont typeface="Wingdings 2" pitchFamily="18" charset="2"/>
              <a:buNone/>
            </a:pPr>
            <a:r>
              <a:rPr lang="uk-UA" b="1" smtClean="0">
                <a:solidFill>
                  <a:srgbClr val="BB4009"/>
                </a:solidFill>
                <a:latin typeface="Times New Roman" pitchFamily="18" charset="0"/>
                <a:cs typeface="Times New Roman" pitchFamily="18" charset="0"/>
              </a:rPr>
              <a:t>Посада:</a:t>
            </a:r>
            <a:r>
              <a:rPr lang="uk-UA" b="1" smtClean="0">
                <a:latin typeface="Times New Roman" pitchFamily="18" charset="0"/>
                <a:cs typeface="Times New Roman" pitchFamily="18" charset="0"/>
              </a:rPr>
              <a:t>   майстер виробничого        навчання</a:t>
            </a:r>
          </a:p>
          <a:p>
            <a:pPr marL="1519238" indent="-1519238" eaLnBrk="1" hangingPunct="1">
              <a:buFont typeface="Wingdings 2" pitchFamily="18" charset="2"/>
              <a:buNone/>
            </a:pPr>
            <a:r>
              <a:rPr lang="uk-UA" b="1" smtClean="0">
                <a:solidFill>
                  <a:srgbClr val="BB4009"/>
                </a:solidFill>
                <a:latin typeface="Times New Roman" pitchFamily="18" charset="0"/>
                <a:cs typeface="Times New Roman" pitchFamily="18" charset="0"/>
              </a:rPr>
              <a:t>Стаж педагогічної роботи:</a:t>
            </a:r>
            <a:r>
              <a:rPr lang="uk-UA" b="1" smtClean="0">
                <a:latin typeface="Times New Roman" pitchFamily="18" charset="0"/>
                <a:cs typeface="Times New Roman" pitchFamily="18" charset="0"/>
              </a:rPr>
              <a:t> 19</a:t>
            </a: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smtClean="0">
                <a:latin typeface="Times New Roman" pitchFamily="18" charset="0"/>
                <a:cs typeface="Times New Roman" pitchFamily="18" charset="0"/>
              </a:rPr>
              <a:t>років</a:t>
            </a:r>
          </a:p>
          <a:p>
            <a:pPr marL="1519238" indent="-1519238" eaLnBrk="1" hangingPunct="1">
              <a:buFont typeface="Wingdings 2" pitchFamily="18" charset="2"/>
              <a:buNone/>
            </a:pPr>
            <a:r>
              <a:rPr lang="uk-UA" b="1" smtClean="0">
                <a:solidFill>
                  <a:srgbClr val="BB4009"/>
                </a:solidFill>
                <a:latin typeface="Times New Roman" pitchFamily="18" charset="0"/>
                <a:cs typeface="Times New Roman" pitchFamily="18" charset="0"/>
              </a:rPr>
              <a:t>Загальний стаж роботи:</a:t>
            </a:r>
            <a:r>
              <a:rPr lang="uk-UA" b="1" smtClean="0">
                <a:latin typeface="Times New Roman" pitchFamily="18" charset="0"/>
                <a:cs typeface="Times New Roman" pitchFamily="18" charset="0"/>
              </a:rPr>
              <a:t> 33 роки</a:t>
            </a:r>
          </a:p>
          <a:p>
            <a:pPr marL="1519238" indent="-1519238" eaLnBrk="1" hangingPunct="1">
              <a:buFont typeface="Wingdings 2" pitchFamily="18" charset="2"/>
              <a:buNone/>
            </a:pPr>
            <a:endParaRPr lang="ru-RU" smtClean="0"/>
          </a:p>
        </p:txBody>
      </p:sp>
      <p:pic>
        <p:nvPicPr>
          <p:cNvPr id="17411" name="Picture 2" descr="D:\Конкурс ФОТОГРАФА\a7915d195b283ba0754d66e4af27e368_600x1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138" y="0"/>
            <a:ext cx="13795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857356" y="142852"/>
            <a:ext cx="68580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4000" b="1" dirty="0" smtClean="0">
                <a:solidFill>
                  <a:srgbClr val="0070C0"/>
                </a:solidFill>
              </a:rPr>
              <a:t>Атестація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18434" name="Содержимое 5"/>
          <p:cNvSpPr>
            <a:spLocks noGrp="1"/>
          </p:cNvSpPr>
          <p:nvPr>
            <p:ph idx="1"/>
          </p:nvPr>
        </p:nvSpPr>
        <p:spPr>
          <a:xfrm>
            <a:off x="1857375" y="2276475"/>
            <a:ext cx="6715125" cy="4152900"/>
          </a:xfrm>
        </p:spPr>
        <p:txBody>
          <a:bodyPr/>
          <a:lstStyle/>
          <a:p>
            <a:pPr eaLnBrk="1" hangingPunct="1">
              <a:lnSpc>
                <a:spcPct val="140000"/>
              </a:lnSpc>
              <a:buFont typeface="Wingdings 2" pitchFamily="18" charset="2"/>
              <a:buNone/>
            </a:pPr>
            <a:r>
              <a:rPr lang="uk-UA" sz="3000" b="1" smtClean="0">
                <a:solidFill>
                  <a:srgbClr val="BB4009"/>
                </a:solidFill>
                <a:latin typeface="Times New Roman" pitchFamily="18" charset="0"/>
                <a:cs typeface="Times New Roman" pitchFamily="18" charset="0"/>
              </a:rPr>
              <a:t>Кваліфікаційна категорія:</a:t>
            </a:r>
            <a:r>
              <a:rPr lang="uk-UA" sz="3000" b="1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140000"/>
              </a:lnSpc>
              <a:buFont typeface="Wingdings 2" pitchFamily="18" charset="2"/>
              <a:buNone/>
            </a:pPr>
            <a:r>
              <a:rPr lang="uk-UA" sz="3000" b="1" smtClean="0">
                <a:latin typeface="Times New Roman" pitchFamily="18" charset="0"/>
                <a:cs typeface="Times New Roman" pitchFamily="18" charset="0"/>
              </a:rPr>
              <a:t>Встановлено 11 тарифний розряд</a:t>
            </a:r>
          </a:p>
        </p:txBody>
      </p:sp>
      <p:pic>
        <p:nvPicPr>
          <p:cNvPr id="18435" name="Picture 2" descr="D:\Конкурс ФОТОГРАФА\a7915d195b283ba0754d66e4af27e368_600x1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138" y="0"/>
            <a:ext cx="13795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00232" y="142852"/>
            <a:ext cx="6991368" cy="838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4000" dirty="0" smtClean="0">
                <a:solidFill>
                  <a:srgbClr val="0070C0"/>
                </a:solidFill>
              </a:rPr>
              <a:t>Підвищення кваліфікації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19458" name="Picture 2" descr="D:\Конкурс ФОТОГРАФА\a7915d195b283ba0754d66e4af27e368_600x1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138" y="0"/>
            <a:ext cx="13795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 descr="img09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2275" y="1196975"/>
            <a:ext cx="7237413" cy="5260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4"/>
          <p:cNvSpPr txBox="1">
            <a:spLocks noChangeArrowheads="1"/>
          </p:cNvSpPr>
          <p:nvPr/>
        </p:nvSpPr>
        <p:spPr bwMode="auto">
          <a:xfrm>
            <a:off x="2843213" y="214313"/>
            <a:ext cx="6300787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 b="1" i="1">
                <a:solidFill>
                  <a:srgbClr val="BB4009"/>
                </a:solidFill>
                <a:latin typeface="Arial Black" pitchFamily="34" charset="0"/>
              </a:rPr>
              <a:t>УЧАСТЬ В РОБОТІ  МЕТОДИЧНОЇ КОМІСІЇ </a:t>
            </a:r>
            <a:r>
              <a:rPr lang="uk-UA" sz="2000" b="1" i="1">
                <a:solidFill>
                  <a:srgbClr val="BB4009"/>
                </a:solidFill>
              </a:rPr>
              <a:t> ПРОФЕСІЇ </a:t>
            </a:r>
            <a:r>
              <a:rPr lang="uk-UA" sz="2000" b="1" i="1">
                <a:solidFill>
                  <a:srgbClr val="BB4009"/>
                </a:solidFill>
                <a:latin typeface="Arial Black" pitchFamily="34" charset="0"/>
              </a:rPr>
              <a:t>“Слюсар з ремонту с/г техніки та устаткування”; “Тракторист-машиніст с/г виробництва</a:t>
            </a:r>
            <a:r>
              <a:rPr lang="uk-UA" sz="2000" b="1" i="1">
                <a:solidFill>
                  <a:srgbClr val="BB4009"/>
                </a:solidFill>
              </a:rPr>
              <a:t> кат. “А1”, “А2”, “В1”; Водій автотранспортних засобів кат. “С”</a:t>
            </a:r>
          </a:p>
        </p:txBody>
      </p:sp>
      <p:sp>
        <p:nvSpPr>
          <p:cNvPr id="20482" name="AutoShape 18"/>
          <p:cNvSpPr>
            <a:spLocks noChangeArrowheads="1"/>
          </p:cNvSpPr>
          <p:nvPr/>
        </p:nvSpPr>
        <p:spPr bwMode="auto">
          <a:xfrm rot="5400000">
            <a:off x="-86518" y="3263106"/>
            <a:ext cx="2089150" cy="2278063"/>
          </a:xfrm>
          <a:prstGeom prst="verticalScrol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1400"/>
          </a:p>
        </p:txBody>
      </p:sp>
      <p:sp>
        <p:nvSpPr>
          <p:cNvPr id="35844" name="AutoShape 19"/>
          <p:cNvSpPr>
            <a:spLocks noChangeArrowheads="1"/>
          </p:cNvSpPr>
          <p:nvPr/>
        </p:nvSpPr>
        <p:spPr bwMode="auto">
          <a:xfrm rot="5400000">
            <a:off x="2374900" y="3681413"/>
            <a:ext cx="1944688" cy="2303462"/>
          </a:xfrm>
          <a:prstGeom prst="verticalScrol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>
              <a:latin typeface="Arial Black" pitchFamily="34" charset="0"/>
            </a:endParaRPr>
          </a:p>
        </p:txBody>
      </p:sp>
      <p:sp>
        <p:nvSpPr>
          <p:cNvPr id="20484" name="AutoShape 20"/>
          <p:cNvSpPr>
            <a:spLocks noChangeArrowheads="1"/>
          </p:cNvSpPr>
          <p:nvPr/>
        </p:nvSpPr>
        <p:spPr bwMode="auto">
          <a:xfrm rot="5400000">
            <a:off x="2700338" y="2205038"/>
            <a:ext cx="1871662" cy="2303462"/>
          </a:xfrm>
          <a:prstGeom prst="verticalScrol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>
              <a:latin typeface="Arial Black" pitchFamily="34" charset="0"/>
            </a:endParaRPr>
          </a:p>
        </p:txBody>
      </p:sp>
      <p:sp>
        <p:nvSpPr>
          <p:cNvPr id="20485" name="AutoShape 21"/>
          <p:cNvSpPr>
            <a:spLocks noChangeArrowheads="1"/>
          </p:cNvSpPr>
          <p:nvPr/>
        </p:nvSpPr>
        <p:spPr bwMode="auto">
          <a:xfrm rot="5400000">
            <a:off x="4607719" y="4256881"/>
            <a:ext cx="2160588" cy="2232025"/>
          </a:xfrm>
          <a:prstGeom prst="verticalScrol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>
              <a:latin typeface="Arial Black" pitchFamily="34" charset="0"/>
            </a:endParaRPr>
          </a:p>
        </p:txBody>
      </p:sp>
      <p:sp>
        <p:nvSpPr>
          <p:cNvPr id="20486" name="AutoShape 22"/>
          <p:cNvSpPr>
            <a:spLocks noChangeArrowheads="1"/>
          </p:cNvSpPr>
          <p:nvPr/>
        </p:nvSpPr>
        <p:spPr bwMode="auto">
          <a:xfrm rot="5400000">
            <a:off x="5003800" y="2636838"/>
            <a:ext cx="1944688" cy="2233612"/>
          </a:xfrm>
          <a:prstGeom prst="verticalScrol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>
              <a:latin typeface="Arial Black" pitchFamily="34" charset="0"/>
            </a:endParaRPr>
          </a:p>
        </p:txBody>
      </p:sp>
      <p:sp>
        <p:nvSpPr>
          <p:cNvPr id="20487" name="AutoShape 23"/>
          <p:cNvSpPr>
            <a:spLocks noChangeArrowheads="1"/>
          </p:cNvSpPr>
          <p:nvPr/>
        </p:nvSpPr>
        <p:spPr bwMode="auto">
          <a:xfrm rot="5400000">
            <a:off x="6768307" y="4733131"/>
            <a:ext cx="2233612" cy="2016125"/>
          </a:xfrm>
          <a:prstGeom prst="verticalScrol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>
              <a:latin typeface="Arial Black" pitchFamily="34" charset="0"/>
            </a:endParaRPr>
          </a:p>
        </p:txBody>
      </p:sp>
      <p:sp>
        <p:nvSpPr>
          <p:cNvPr id="20488" name="AutoShape 24"/>
          <p:cNvSpPr>
            <a:spLocks noChangeArrowheads="1"/>
          </p:cNvSpPr>
          <p:nvPr/>
        </p:nvSpPr>
        <p:spPr bwMode="auto">
          <a:xfrm rot="5400000">
            <a:off x="7127082" y="3069431"/>
            <a:ext cx="2017712" cy="2016125"/>
          </a:xfrm>
          <a:prstGeom prst="verticalScrol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>
              <a:latin typeface="Arial Black" pitchFamily="34" charset="0"/>
            </a:endParaRPr>
          </a:p>
        </p:txBody>
      </p:sp>
      <p:sp>
        <p:nvSpPr>
          <p:cNvPr id="6158" name="Text Box 26"/>
          <p:cNvSpPr txBox="1">
            <a:spLocks noChangeArrowheads="1"/>
          </p:cNvSpPr>
          <p:nvPr/>
        </p:nvSpPr>
        <p:spPr bwMode="auto">
          <a:xfrm>
            <a:off x="-17463" y="3860800"/>
            <a:ext cx="1660526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1400">
                <a:latin typeface="Arial Black" pitchFamily="34" charset="0"/>
              </a:rPr>
              <a:t>Модель</a:t>
            </a:r>
          </a:p>
          <a:p>
            <a:pPr algn="ctr"/>
            <a:r>
              <a:rPr lang="uk-UA" sz="1400">
                <a:latin typeface="Arial Black" pitchFamily="34" charset="0"/>
              </a:rPr>
              <a:t> технологічної </a:t>
            </a:r>
          </a:p>
          <a:p>
            <a:pPr algn="ctr"/>
            <a:r>
              <a:rPr lang="uk-UA" sz="1400">
                <a:latin typeface="Arial Black" pitchFamily="34" charset="0"/>
              </a:rPr>
              <a:t>культури майстра</a:t>
            </a:r>
          </a:p>
          <a:p>
            <a:pPr algn="ctr"/>
            <a:r>
              <a:rPr lang="uk-UA" sz="1400">
                <a:latin typeface="Arial Black" pitchFamily="34" charset="0"/>
              </a:rPr>
              <a:t>виробничого </a:t>
            </a:r>
          </a:p>
          <a:p>
            <a:pPr algn="ctr"/>
            <a:r>
              <a:rPr lang="uk-UA" sz="1400">
                <a:latin typeface="Arial Black" pitchFamily="34" charset="0"/>
              </a:rPr>
              <a:t>навчання.</a:t>
            </a:r>
            <a:endParaRPr lang="ru-RU" sz="1400">
              <a:latin typeface="Arial Black" pitchFamily="34" charset="0"/>
            </a:endParaRPr>
          </a:p>
        </p:txBody>
      </p:sp>
      <p:sp>
        <p:nvSpPr>
          <p:cNvPr id="6159" name="Text Box 30"/>
          <p:cNvSpPr txBox="1">
            <a:spLocks noChangeArrowheads="1"/>
          </p:cNvSpPr>
          <p:nvPr/>
        </p:nvSpPr>
        <p:spPr bwMode="auto">
          <a:xfrm>
            <a:off x="2627313" y="2708275"/>
            <a:ext cx="17176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uk-UA" sz="1400">
              <a:solidFill>
                <a:srgbClr val="71481C"/>
              </a:solidFill>
              <a:latin typeface="Arial Black" pitchFamily="34" charset="0"/>
            </a:endParaRPr>
          </a:p>
          <a:p>
            <a:pPr algn="ctr"/>
            <a:r>
              <a:rPr lang="uk-UA" sz="1400">
                <a:latin typeface="Arial Black" pitchFamily="34" charset="0"/>
              </a:rPr>
              <a:t>Урок – основна</a:t>
            </a:r>
          </a:p>
          <a:p>
            <a:pPr algn="ctr"/>
            <a:r>
              <a:rPr lang="uk-UA" sz="1400">
                <a:latin typeface="Arial Black" pitchFamily="34" charset="0"/>
              </a:rPr>
              <a:t> форма </a:t>
            </a:r>
          </a:p>
          <a:p>
            <a:pPr algn="ctr"/>
            <a:r>
              <a:rPr lang="uk-UA" sz="1400">
                <a:latin typeface="Arial Black" pitchFamily="34" charset="0"/>
              </a:rPr>
              <a:t>виробничого </a:t>
            </a:r>
          </a:p>
          <a:p>
            <a:pPr algn="ctr"/>
            <a:r>
              <a:rPr lang="uk-UA" sz="1400">
                <a:latin typeface="Arial Black" pitchFamily="34" charset="0"/>
              </a:rPr>
              <a:t>навчання</a:t>
            </a:r>
            <a:endParaRPr lang="ru-RU" sz="1400">
              <a:latin typeface="Arial Black" pitchFamily="34" charset="0"/>
            </a:endParaRPr>
          </a:p>
        </p:txBody>
      </p:sp>
      <p:sp>
        <p:nvSpPr>
          <p:cNvPr id="20491" name="Text Box 32"/>
          <p:cNvSpPr txBox="1">
            <a:spLocks noChangeArrowheads="1"/>
          </p:cNvSpPr>
          <p:nvPr/>
        </p:nvSpPr>
        <p:spPr bwMode="auto">
          <a:xfrm>
            <a:off x="2339975" y="4581525"/>
            <a:ext cx="18716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>
                <a:latin typeface="Arial Black" pitchFamily="34" charset="0"/>
              </a:rPr>
              <a:t>Як підготувати</a:t>
            </a:r>
          </a:p>
          <a:p>
            <a:pPr algn="ctr"/>
            <a:r>
              <a:rPr lang="uk-UA" sz="1400">
                <a:latin typeface="Arial Black" pitchFamily="34" charset="0"/>
              </a:rPr>
              <a:t>сучасний урок.</a:t>
            </a:r>
            <a:endParaRPr lang="ru-RU" sz="1400"/>
          </a:p>
        </p:txBody>
      </p:sp>
      <p:sp>
        <p:nvSpPr>
          <p:cNvPr id="6161" name="Text Box 34"/>
          <p:cNvSpPr txBox="1">
            <a:spLocks noChangeArrowheads="1"/>
          </p:cNvSpPr>
          <p:nvPr/>
        </p:nvSpPr>
        <p:spPr bwMode="auto">
          <a:xfrm>
            <a:off x="5099050" y="3071813"/>
            <a:ext cx="1592263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1400">
                <a:latin typeface="Arial Black" pitchFamily="34" charset="0"/>
              </a:rPr>
              <a:t>Управління </a:t>
            </a:r>
          </a:p>
          <a:p>
            <a:pPr algn="ctr"/>
            <a:r>
              <a:rPr lang="uk-UA" sz="1400">
                <a:latin typeface="Arial Black" pitchFamily="34" charset="0"/>
              </a:rPr>
              <a:t>пізнавальною</a:t>
            </a:r>
          </a:p>
          <a:p>
            <a:pPr algn="ctr"/>
            <a:r>
              <a:rPr lang="uk-UA" sz="1400">
                <a:latin typeface="Arial Black" pitchFamily="34" charset="0"/>
              </a:rPr>
              <a:t> діяльністю учнів</a:t>
            </a:r>
          </a:p>
          <a:p>
            <a:pPr algn="ctr"/>
            <a:r>
              <a:rPr lang="uk-UA" sz="1400">
                <a:latin typeface="Arial Black" pitchFamily="34" charset="0"/>
              </a:rPr>
              <a:t> на уроках </a:t>
            </a:r>
          </a:p>
          <a:p>
            <a:pPr algn="ctr"/>
            <a:r>
              <a:rPr lang="uk-UA" sz="1400">
                <a:latin typeface="Arial Black" pitchFamily="34" charset="0"/>
              </a:rPr>
              <a:t>виробничого </a:t>
            </a:r>
          </a:p>
          <a:p>
            <a:pPr algn="ctr"/>
            <a:r>
              <a:rPr lang="uk-UA" sz="1400">
                <a:latin typeface="Arial Black" pitchFamily="34" charset="0"/>
              </a:rPr>
              <a:t>навчання</a:t>
            </a:r>
            <a:endParaRPr lang="ru-RU" sz="1400">
              <a:latin typeface="Arial Black" pitchFamily="34" charset="0"/>
            </a:endParaRPr>
          </a:p>
        </p:txBody>
      </p:sp>
      <p:sp>
        <p:nvSpPr>
          <p:cNvPr id="6162" name="Text Box 36"/>
          <p:cNvSpPr txBox="1">
            <a:spLocks noChangeArrowheads="1"/>
          </p:cNvSpPr>
          <p:nvPr/>
        </p:nvSpPr>
        <p:spPr bwMode="auto">
          <a:xfrm>
            <a:off x="4795838" y="4941888"/>
            <a:ext cx="1525587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1400">
                <a:latin typeface="Arial Black" pitchFamily="34" charset="0"/>
              </a:rPr>
              <a:t>Виховання і </a:t>
            </a:r>
          </a:p>
          <a:p>
            <a:pPr algn="ctr"/>
            <a:r>
              <a:rPr lang="uk-UA" sz="1400">
                <a:latin typeface="Arial Black" pitchFamily="34" charset="0"/>
              </a:rPr>
              <a:t>розвиток дітей </a:t>
            </a:r>
          </a:p>
          <a:p>
            <a:pPr algn="ctr"/>
            <a:r>
              <a:rPr lang="uk-UA" sz="1400">
                <a:latin typeface="Arial Black" pitchFamily="34" charset="0"/>
              </a:rPr>
              <a:t>засобами праці.</a:t>
            </a:r>
            <a:endParaRPr lang="ru-RU" sz="1400">
              <a:latin typeface="Arial Black" pitchFamily="34" charset="0"/>
            </a:endParaRPr>
          </a:p>
        </p:txBody>
      </p:sp>
      <p:sp>
        <p:nvSpPr>
          <p:cNvPr id="6163" name="Text Box 38"/>
          <p:cNvSpPr txBox="1">
            <a:spLocks noChangeArrowheads="1"/>
          </p:cNvSpPr>
          <p:nvPr/>
        </p:nvSpPr>
        <p:spPr bwMode="auto">
          <a:xfrm>
            <a:off x="7343775" y="3284538"/>
            <a:ext cx="1414463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1400">
                <a:latin typeface="Arial Black" pitchFamily="34" charset="0"/>
              </a:rPr>
              <a:t>Використання </a:t>
            </a:r>
          </a:p>
          <a:p>
            <a:pPr algn="ctr"/>
            <a:r>
              <a:rPr lang="uk-UA" sz="1400">
                <a:latin typeface="Arial Black" pitchFamily="34" charset="0"/>
              </a:rPr>
              <a:t>інформаційно-</a:t>
            </a:r>
          </a:p>
          <a:p>
            <a:pPr algn="ctr"/>
            <a:r>
              <a:rPr lang="uk-UA" sz="1400">
                <a:latin typeface="Arial Black" pitchFamily="34" charset="0"/>
              </a:rPr>
              <a:t>комунікаційних</a:t>
            </a:r>
          </a:p>
          <a:p>
            <a:pPr algn="ctr"/>
            <a:r>
              <a:rPr lang="uk-UA" sz="1400">
                <a:latin typeface="Arial Black" pitchFamily="34" charset="0"/>
              </a:rPr>
              <a:t>технологій</a:t>
            </a:r>
          </a:p>
          <a:p>
            <a:pPr algn="ctr"/>
            <a:r>
              <a:rPr lang="uk-UA" sz="1400">
                <a:latin typeface="Arial Black" pitchFamily="34" charset="0"/>
              </a:rPr>
              <a:t>на уроках</a:t>
            </a:r>
          </a:p>
          <a:p>
            <a:pPr algn="ctr"/>
            <a:r>
              <a:rPr lang="uk-UA" sz="1400">
                <a:latin typeface="Arial Black" pitchFamily="34" charset="0"/>
              </a:rPr>
              <a:t>виробничого</a:t>
            </a:r>
          </a:p>
          <a:p>
            <a:pPr algn="ctr"/>
            <a:r>
              <a:rPr lang="uk-UA" sz="1400">
                <a:latin typeface="Arial Black" pitchFamily="34" charset="0"/>
              </a:rPr>
              <a:t> навчання.</a:t>
            </a:r>
            <a:endParaRPr lang="ru-RU" sz="1400">
              <a:latin typeface="Arial Black" pitchFamily="34" charset="0"/>
            </a:endParaRPr>
          </a:p>
        </p:txBody>
      </p:sp>
      <p:sp>
        <p:nvSpPr>
          <p:cNvPr id="6164" name="Text Box 40"/>
          <p:cNvSpPr txBox="1">
            <a:spLocks noChangeArrowheads="1"/>
          </p:cNvSpPr>
          <p:nvPr/>
        </p:nvSpPr>
        <p:spPr bwMode="auto">
          <a:xfrm>
            <a:off x="7138988" y="5157788"/>
            <a:ext cx="1211262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1400">
                <a:latin typeface="Arial Black" pitchFamily="34" charset="0"/>
              </a:rPr>
              <a:t>Методи</a:t>
            </a:r>
          </a:p>
          <a:p>
            <a:pPr algn="ctr"/>
            <a:r>
              <a:rPr lang="uk-UA" sz="1400">
                <a:latin typeface="Arial Black" pitchFamily="34" charset="0"/>
              </a:rPr>
              <a:t> розвитку</a:t>
            </a:r>
          </a:p>
          <a:p>
            <a:pPr algn="ctr"/>
            <a:r>
              <a:rPr lang="uk-UA" sz="1400">
                <a:latin typeface="Arial Black" pitchFamily="34" charset="0"/>
              </a:rPr>
              <a:t> критичного </a:t>
            </a:r>
          </a:p>
          <a:p>
            <a:pPr algn="ctr"/>
            <a:r>
              <a:rPr lang="uk-UA" sz="1400">
                <a:latin typeface="Arial Black" pitchFamily="34" charset="0"/>
              </a:rPr>
              <a:t>мислення.</a:t>
            </a:r>
            <a:endParaRPr lang="ru-RU" sz="1400">
              <a:latin typeface="Arial Black" pitchFamily="34" charset="0"/>
            </a:endParaRPr>
          </a:p>
        </p:txBody>
      </p:sp>
      <p:sp>
        <p:nvSpPr>
          <p:cNvPr id="35857" name="TextBox 1"/>
          <p:cNvSpPr txBox="1">
            <a:spLocks noChangeArrowheads="1"/>
          </p:cNvSpPr>
          <p:nvPr/>
        </p:nvSpPr>
        <p:spPr bwMode="auto">
          <a:xfrm>
            <a:off x="4859338" y="2349500"/>
            <a:ext cx="1327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 i="1"/>
              <a:t>ДОПОВІДІ</a:t>
            </a:r>
            <a:endParaRPr lang="ru-RU" b="1" i="1"/>
          </a:p>
        </p:txBody>
      </p:sp>
      <p:pic>
        <p:nvPicPr>
          <p:cNvPr id="20497" name="Picture 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88" y="9525"/>
            <a:ext cx="24574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8" name="AutoShape 21"/>
          <p:cNvSpPr>
            <a:spLocks noChangeArrowheads="1"/>
          </p:cNvSpPr>
          <p:nvPr/>
        </p:nvSpPr>
        <p:spPr bwMode="auto">
          <a:xfrm rot="5400000">
            <a:off x="250032" y="1678781"/>
            <a:ext cx="2160588" cy="2232025"/>
          </a:xfrm>
          <a:prstGeom prst="verticalScrol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>
              <a:latin typeface="Arial Black" pitchFamily="34" charset="0"/>
            </a:endParaRPr>
          </a:p>
        </p:txBody>
      </p:sp>
      <p:sp>
        <p:nvSpPr>
          <p:cNvPr id="24" name="Text Box 36"/>
          <p:cNvSpPr txBox="1">
            <a:spLocks noChangeArrowheads="1"/>
          </p:cNvSpPr>
          <p:nvPr/>
        </p:nvSpPr>
        <p:spPr bwMode="auto">
          <a:xfrm>
            <a:off x="385763" y="1916113"/>
            <a:ext cx="1585912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uk-UA" sz="1400">
              <a:latin typeface="Arial Black" pitchFamily="34" charset="0"/>
            </a:endParaRPr>
          </a:p>
          <a:p>
            <a:pPr algn="ctr"/>
            <a:r>
              <a:rPr lang="uk-UA" sz="1400">
                <a:latin typeface="Arial Black" pitchFamily="34" charset="0"/>
              </a:rPr>
              <a:t>Робота майстра </a:t>
            </a:r>
          </a:p>
          <a:p>
            <a:pPr algn="ctr"/>
            <a:r>
              <a:rPr lang="uk-UA" sz="1400">
                <a:latin typeface="Arial Black" pitchFamily="34" charset="0"/>
              </a:rPr>
              <a:t>виробничого </a:t>
            </a:r>
          </a:p>
          <a:p>
            <a:pPr algn="ctr"/>
            <a:r>
              <a:rPr lang="uk-UA" sz="1400">
                <a:latin typeface="Arial Black" pitchFamily="34" charset="0"/>
              </a:rPr>
              <a:t>навчання </a:t>
            </a:r>
          </a:p>
          <a:p>
            <a:pPr algn="ctr"/>
            <a:r>
              <a:rPr lang="uk-UA" sz="1400">
                <a:latin typeface="Arial Black" pitchFamily="34" charset="0"/>
              </a:rPr>
              <a:t>з педагогічно </a:t>
            </a:r>
          </a:p>
          <a:p>
            <a:pPr algn="ctr"/>
            <a:r>
              <a:rPr lang="uk-UA" sz="1400">
                <a:latin typeface="Arial Black" pitchFamily="34" charset="0"/>
              </a:rPr>
              <a:t>занедбаними </a:t>
            </a:r>
          </a:p>
          <a:p>
            <a:pPr algn="ctr"/>
            <a:r>
              <a:rPr lang="uk-UA" sz="1400">
                <a:latin typeface="Arial Black" pitchFamily="34" charset="0"/>
              </a:rPr>
              <a:t>учнями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58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58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60"/>
                            </p:stCondLst>
                            <p:childTnLst>
                              <p:par>
                                <p:cTn id="1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860"/>
                            </p:stCondLst>
                            <p:childTnLst>
                              <p:par>
                                <p:cTn id="2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860"/>
                            </p:stCondLst>
                            <p:childTnLst>
                              <p:par>
                                <p:cTn id="2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860"/>
                            </p:stCondLst>
                            <p:childTnLst>
                              <p:par>
                                <p:cTn id="2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2000"/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860"/>
                            </p:stCondLst>
                            <p:childTnLst>
                              <p:par>
                                <p:cTn id="32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6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860"/>
                            </p:stCondLst>
                            <p:childTnLst>
                              <p:par>
                                <p:cTn id="3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2000"/>
                                        <p:tgtEl>
                                          <p:spTgt spid="6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860"/>
                            </p:stCondLst>
                            <p:childTnLst>
                              <p:par>
                                <p:cTn id="4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2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860"/>
                            </p:stCondLst>
                            <p:childTnLst>
                              <p:par>
                                <p:cTn id="44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6" dur="2000"/>
                                        <p:tgtEl>
                                          <p:spTgt spid="6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860"/>
                            </p:stCondLst>
                            <p:childTnLst>
                              <p:par>
                                <p:cTn id="48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0" dur="2000"/>
                                        <p:tgtEl>
                                          <p:spTgt spid="6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  <p:bldP spid="35844" grpId="0" animBg="1"/>
      <p:bldP spid="6159" grpId="0"/>
      <p:bldP spid="6161" grpId="0"/>
      <p:bldP spid="6163" grpId="0"/>
      <p:bldP spid="35857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uk-UA" sz="2000" b="1" smtClean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Користуюся нормативно-правовою, навчальною та науково-методичною документацією з питань професійної діяльності;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endParaRPr lang="uk-UA" sz="2000" b="1" smtClean="0">
              <a:solidFill>
                <a:srgbClr val="00CC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uk-UA" sz="2000" b="1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Використовую для самоосвітньої роботи в бібліотеках та інших інформаційних центрах </a:t>
            </a:r>
            <a:r>
              <a:rPr lang="uk-UA" sz="2000" b="1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м</a:t>
            </a:r>
            <a:r>
              <a:rPr lang="uk-UA" sz="2000" b="1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етодичний день;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endParaRPr lang="uk-UA" sz="2000" b="1" smtClean="0">
              <a:solidFill>
                <a:srgbClr val="FF99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uk-UA" sz="2000" b="1" smtClean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Беру участь в опитуванні, анкетуванні;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endParaRPr lang="uk-UA" sz="2000" b="1" smtClean="0">
              <a:solidFill>
                <a:srgbClr val="00CC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uk-UA" sz="2000" b="1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Виїжджаю у творчі відрядження з метою вивчення і обміну досвідом;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endParaRPr lang="uk-UA" sz="2000" b="1" smtClean="0">
              <a:solidFill>
                <a:srgbClr val="FF99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uk-UA" sz="2000" b="1" smtClean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Беру участь у заходах обласного рівня;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endParaRPr lang="uk-UA" sz="2000" b="1" smtClean="0">
              <a:solidFill>
                <a:srgbClr val="00CC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uk-UA" sz="2000" b="1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Проходжу стажування і підвищую свою кваліфікацію.</a:t>
            </a:r>
            <a:endParaRPr lang="ru-RU" sz="2000" b="1" smtClean="0">
              <a:solidFill>
                <a:srgbClr val="FF99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ru-RU" sz="2000" smtClean="0">
              <a:solidFill>
                <a:srgbClr val="FF99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2708" name="WordArt 4"/>
          <p:cNvSpPr>
            <a:spLocks noChangeArrowheads="1" noChangeShapeType="1" noTextEdit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ru-RU" sz="3600" b="1" i="1" kern="10" spc="720" dirty="0">
                <a:ln w="9525">
                  <a:noFill/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Як </a:t>
            </a:r>
            <a:r>
              <a:rPr lang="ru-RU" sz="3600" b="1" i="1" kern="10" spc="720" dirty="0" err="1">
                <a:ln w="9525">
                  <a:noFill/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майстер</a:t>
            </a:r>
            <a:r>
              <a:rPr lang="ru-RU" sz="3600" b="1" i="1" kern="10" spc="720" dirty="0">
                <a:ln w="9525">
                  <a:noFill/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ru-RU" sz="3600" b="1" i="1" kern="10" spc="720" dirty="0" err="1">
                <a:ln w="9525">
                  <a:noFill/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виробничого</a:t>
            </a:r>
            <a:r>
              <a:rPr lang="ru-RU" sz="3600" b="1" i="1" kern="10" spc="720" dirty="0">
                <a:ln w="9525">
                  <a:noFill/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</a:p>
          <a:p>
            <a:pPr algn="ctr">
              <a:defRPr/>
            </a:pPr>
            <a:r>
              <a:rPr lang="ru-RU" sz="3600" b="1" i="1" kern="10" spc="720" dirty="0" err="1">
                <a:ln w="9525">
                  <a:noFill/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навчання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rgbClr val="FF0066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1000"/>
                            </p:stCondLst>
                            <p:childTnLst>
                              <p:par>
                                <p:cTn id="9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Эркер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788</TotalTime>
  <Words>297</Words>
  <Application>Microsoft Office PowerPoint</Application>
  <PresentationFormat>On-screen Show (4:3)</PresentationFormat>
  <Paragraphs>73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9</vt:i4>
      </vt:variant>
      <vt:variant>
        <vt:lpstr>Заголовки слайдов</vt:lpstr>
      </vt:variant>
      <vt:variant>
        <vt:i4>21</vt:i4>
      </vt:variant>
    </vt:vector>
  </HeadingPairs>
  <TitlesOfParts>
    <vt:vector size="37" baseType="lpstr">
      <vt:lpstr>Arial</vt:lpstr>
      <vt:lpstr>Franklin Gothic Medium</vt:lpstr>
      <vt:lpstr>Franklin Gothic Book</vt:lpstr>
      <vt:lpstr>Wingdings 2</vt:lpstr>
      <vt:lpstr>Calibri</vt:lpstr>
      <vt:lpstr>Times New Roman</vt:lpstr>
      <vt:lpstr>Arial Black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Слайд 1</vt:lpstr>
      <vt:lpstr>ДНЗ «Лісоводський професійний аграрний ліцей”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   Був активним учасником обласної фахової секції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Alex</dc:creator>
  <cp:lastModifiedBy>Олександр</cp:lastModifiedBy>
  <cp:revision>80</cp:revision>
  <dcterms:created xsi:type="dcterms:W3CDTF">2013-03-16T09:41:15Z</dcterms:created>
  <dcterms:modified xsi:type="dcterms:W3CDTF">2020-03-10T07:47:19Z</dcterms:modified>
</cp:coreProperties>
</file>