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8" r:id="rId2"/>
    <p:sldId id="266" r:id="rId3"/>
    <p:sldId id="256" r:id="rId4"/>
    <p:sldId id="267" r:id="rId5"/>
    <p:sldId id="268" r:id="rId6"/>
    <p:sldId id="269" r:id="rId7"/>
    <p:sldId id="261" r:id="rId8"/>
    <p:sldId id="257" r:id="rId9"/>
    <p:sldId id="259" r:id="rId10"/>
    <p:sldId id="270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73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2" y="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BECB0-4287-4729-AEB5-E7C305E0AA54}" type="datetimeFigureOut">
              <a:rPr lang="uk-UA" smtClean="0"/>
              <a:t>29.03.2022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DE43-BDD6-4BAA-BF61-27478B9554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7712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BECB0-4287-4729-AEB5-E7C305E0AA54}" type="datetimeFigureOut">
              <a:rPr lang="uk-UA" smtClean="0"/>
              <a:t>29.03.2022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DE43-BDD6-4BAA-BF61-27478B9554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5797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BECB0-4287-4729-AEB5-E7C305E0AA54}" type="datetimeFigureOut">
              <a:rPr lang="uk-UA" smtClean="0"/>
              <a:t>29.03.2022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DE43-BDD6-4BAA-BF61-27478B9554CF}" type="slidenum">
              <a:rPr lang="uk-UA" smtClean="0"/>
              <a:t>‹#›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9954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BECB0-4287-4729-AEB5-E7C305E0AA54}" type="datetimeFigureOut">
              <a:rPr lang="uk-UA" smtClean="0"/>
              <a:t>29.03.2022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DE43-BDD6-4BAA-BF61-27478B9554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9210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BECB0-4287-4729-AEB5-E7C305E0AA54}" type="datetimeFigureOut">
              <a:rPr lang="uk-UA" smtClean="0"/>
              <a:t>29.03.2022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DE43-BDD6-4BAA-BF61-27478B9554CF}" type="slidenum">
              <a:rPr lang="uk-UA" smtClean="0"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7096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BECB0-4287-4729-AEB5-E7C305E0AA54}" type="datetimeFigureOut">
              <a:rPr lang="uk-UA" smtClean="0"/>
              <a:t>29.03.2022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DE43-BDD6-4BAA-BF61-27478B9554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7907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BECB0-4287-4729-AEB5-E7C305E0AA54}" type="datetimeFigureOut">
              <a:rPr lang="uk-UA" smtClean="0"/>
              <a:t>29.03.2022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DE43-BDD6-4BAA-BF61-27478B9554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4777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BECB0-4287-4729-AEB5-E7C305E0AA54}" type="datetimeFigureOut">
              <a:rPr lang="uk-UA" smtClean="0"/>
              <a:t>29.03.2022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DE43-BDD6-4BAA-BF61-27478B9554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9962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BECB0-4287-4729-AEB5-E7C305E0AA54}" type="datetimeFigureOut">
              <a:rPr lang="uk-UA" smtClean="0"/>
              <a:t>29.03.2022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DE43-BDD6-4BAA-BF61-27478B9554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5898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BECB0-4287-4729-AEB5-E7C305E0AA54}" type="datetimeFigureOut">
              <a:rPr lang="uk-UA" smtClean="0"/>
              <a:t>29.03.2022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DE43-BDD6-4BAA-BF61-27478B9554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818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BECB0-4287-4729-AEB5-E7C305E0AA54}" type="datetimeFigureOut">
              <a:rPr lang="uk-UA" smtClean="0"/>
              <a:t>29.03.2022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DE43-BDD6-4BAA-BF61-27478B9554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9287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BECB0-4287-4729-AEB5-E7C305E0AA54}" type="datetimeFigureOut">
              <a:rPr lang="uk-UA" smtClean="0"/>
              <a:t>29.03.2022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DE43-BDD6-4BAA-BF61-27478B9554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9943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BECB0-4287-4729-AEB5-E7C305E0AA54}" type="datetimeFigureOut">
              <a:rPr lang="uk-UA" smtClean="0"/>
              <a:t>29.03.2022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DE43-BDD6-4BAA-BF61-27478B9554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9752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BECB0-4287-4729-AEB5-E7C305E0AA54}" type="datetimeFigureOut">
              <a:rPr lang="uk-UA" smtClean="0"/>
              <a:t>29.03.2022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DE43-BDD6-4BAA-BF61-27478B9554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6723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BECB0-4287-4729-AEB5-E7C305E0AA54}" type="datetimeFigureOut">
              <a:rPr lang="uk-UA" smtClean="0"/>
              <a:t>29.03.2022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DE43-BDD6-4BAA-BF61-27478B9554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07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BECB0-4287-4729-AEB5-E7C305E0AA54}" type="datetimeFigureOut">
              <a:rPr lang="uk-UA" smtClean="0"/>
              <a:t>29.03.2022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DE43-BDD6-4BAA-BF61-27478B9554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5200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BECB0-4287-4729-AEB5-E7C305E0AA54}" type="datetimeFigureOut">
              <a:rPr lang="uk-UA" smtClean="0"/>
              <a:t>29.03.2022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777DE43-BDD6-4BAA-BF61-27478B9554C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12523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FEC70D-4FB4-44E2-947C-0541CBCB2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75" y="304800"/>
            <a:ext cx="9047579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 навчальний заклад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Лісоводський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професійний аграрний ліцей»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255183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dirty="0"/>
          </a:p>
          <a:p>
            <a:endParaRPr lang="uk-UA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1EE53DB-D777-4404-B8DB-8870393C17A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711" y="2185756"/>
            <a:ext cx="3316419" cy="2486488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7E87AD-8F6F-4A03-9FD8-AF5B5559CC7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687" y="1321455"/>
            <a:ext cx="4625788" cy="2764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73E88E-EFC8-4A2C-91D3-9F734873332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88" y="2082472"/>
            <a:ext cx="3316420" cy="2483692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AF4630-E499-4867-A207-787D903DB01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19" y="4086077"/>
            <a:ext cx="3514725" cy="2635131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0C372B-26EC-43D8-A728-53D4B56BAB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637" y="3785166"/>
            <a:ext cx="3959897" cy="263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17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01221-FBFF-489C-BC57-703942AA5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8811423" cy="19304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Виховний захід :</a:t>
            </a:r>
            <a:b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Героями не </a:t>
            </a:r>
            <a:r>
              <a:rPr lang="ru-RU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народжуються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героями </a:t>
            </a:r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стають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бою</a:t>
            </a:r>
            <a:r>
              <a:rPr lang="uk-UA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45BCF2-D04D-4A0C-A7F8-321C1AB7D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372" y="2776766"/>
            <a:ext cx="2786069" cy="33509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8C95FF-C6DD-413D-801E-DA8EBC42D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834" y="3074865"/>
            <a:ext cx="2786069" cy="370547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4962" y="2430049"/>
            <a:ext cx="8596668" cy="4525589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28695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711542-049A-4100-9432-D530299DF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263" y="2942081"/>
            <a:ext cx="3417405" cy="3429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C3A98-63AA-4266-B684-F22978BD0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613186" y="1699708"/>
            <a:ext cx="64148" cy="172123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A59895D-6804-4F31-B7A3-6B3A91AE5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68" y="699247"/>
            <a:ext cx="3858071" cy="5342115"/>
          </a:xfrm>
        </p:spPr>
        <p:txBody>
          <a:bodyPr>
            <a:normAutofit/>
          </a:bodyPr>
          <a:lstStyle/>
          <a:p>
            <a:r>
              <a:rPr lang="uk-UA" i="1" dirty="0"/>
              <a:t>«Якщо ми зуміємо переконати дітей, що вони не повинні підкорятися обставинам і що, взявши на себе відповідальність за своє життя, вони зможуть змінити його, то скоро станемо свідками їх досягнень.»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535ED204-44BB-48B1-892A-22658FBC860B}"/>
              </a:ext>
            </a:extLst>
          </p:cNvPr>
          <p:cNvSpPr/>
          <p:nvPr/>
        </p:nvSpPr>
        <p:spPr>
          <a:xfrm>
            <a:off x="4094739" y="774551"/>
            <a:ext cx="341740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«Будьте </a:t>
            </a:r>
            <a:r>
              <a:rPr lang="ru-RU" dirty="0" err="1"/>
              <a:t>вдячні</a:t>
            </a:r>
            <a:r>
              <a:rPr lang="ru-RU" dirty="0"/>
              <a:t> за </a:t>
            </a:r>
            <a:r>
              <a:rPr lang="ru-RU" dirty="0" err="1"/>
              <a:t>всі</a:t>
            </a:r>
            <a:r>
              <a:rPr lang="ru-RU" dirty="0"/>
              <a:t> уроки,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вивчили</a:t>
            </a:r>
            <a:r>
              <a:rPr lang="ru-RU" dirty="0"/>
              <a:t>, </a:t>
            </a:r>
            <a:r>
              <a:rPr lang="ru-RU" dirty="0" err="1"/>
              <a:t>навіть</a:t>
            </a:r>
            <a:r>
              <a:rPr lang="ru-RU" dirty="0"/>
              <a:t> за </a:t>
            </a:r>
            <a:r>
              <a:rPr lang="ru-RU" dirty="0" err="1"/>
              <a:t>болючі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маленькі</a:t>
            </a:r>
            <a:r>
              <a:rPr lang="ru-RU" dirty="0"/>
              <a:t> </a:t>
            </a:r>
            <a:r>
              <a:rPr lang="ru-RU" dirty="0" err="1"/>
              <a:t>скарби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вам </a:t>
            </a:r>
            <a:r>
              <a:rPr lang="ru-RU" dirty="0" err="1"/>
              <a:t>дані</a:t>
            </a:r>
            <a:r>
              <a:rPr lang="ru-RU" dirty="0"/>
              <a:t>. Коли </a:t>
            </a:r>
            <a:r>
              <a:rPr lang="ru-RU" dirty="0" err="1"/>
              <a:t>ви</a:t>
            </a:r>
            <a:r>
              <a:rPr lang="ru-RU" dirty="0"/>
              <a:t> станете у них </a:t>
            </a:r>
            <a:r>
              <a:rPr lang="ru-RU" dirty="0" err="1"/>
              <a:t>вчитися</a:t>
            </a:r>
            <a:r>
              <a:rPr lang="ru-RU" dirty="0"/>
              <a:t>, ваше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зміниться</a:t>
            </a:r>
            <a:r>
              <a:rPr lang="ru-RU" dirty="0"/>
              <a:t> на </a:t>
            </a:r>
            <a:r>
              <a:rPr lang="ru-RU" dirty="0" err="1"/>
              <a:t>краще</a:t>
            </a:r>
            <a:r>
              <a:rPr lang="ru-RU" dirty="0"/>
              <a:t>. </a:t>
            </a:r>
            <a:r>
              <a:rPr lang="ru-RU" dirty="0" err="1"/>
              <a:t>Радійте</a:t>
            </a:r>
            <a:r>
              <a:rPr lang="ru-RU" dirty="0"/>
              <a:t>, коли </a:t>
            </a:r>
            <a:r>
              <a:rPr lang="ru-RU" dirty="0" err="1"/>
              <a:t>бачите</a:t>
            </a:r>
            <a:r>
              <a:rPr lang="ru-RU" dirty="0"/>
              <a:t> свою темну сторону.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означає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готові</a:t>
            </a:r>
            <a:r>
              <a:rPr lang="ru-RU" dirty="0"/>
              <a:t> </a:t>
            </a:r>
            <a:r>
              <a:rPr lang="ru-RU" dirty="0" err="1"/>
              <a:t>відпустити</a:t>
            </a:r>
            <a:r>
              <a:rPr lang="ru-RU" dirty="0"/>
              <a:t>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перешкоджало</a:t>
            </a:r>
            <a:r>
              <a:rPr lang="ru-RU" dirty="0"/>
              <a:t> вам. У </a:t>
            </a:r>
            <a:r>
              <a:rPr lang="ru-RU" dirty="0" err="1"/>
              <a:t>такий</a:t>
            </a:r>
            <a:r>
              <a:rPr lang="ru-RU" dirty="0"/>
              <a:t> момент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сказати</a:t>
            </a:r>
            <a:r>
              <a:rPr lang="ru-RU" dirty="0"/>
              <a:t>: «</a:t>
            </a:r>
            <a:r>
              <a:rPr lang="ru-RU" dirty="0" err="1"/>
              <a:t>Спасибі</a:t>
            </a:r>
            <a:r>
              <a:rPr lang="ru-RU" dirty="0"/>
              <a:t> за те, </a:t>
            </a:r>
            <a:r>
              <a:rPr lang="ru-RU" dirty="0" err="1"/>
              <a:t>що</a:t>
            </a:r>
            <a:r>
              <a:rPr lang="ru-RU" dirty="0"/>
              <a:t> я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побачив</a:t>
            </a:r>
            <a:r>
              <a:rPr lang="ru-RU" dirty="0"/>
              <a:t> (а), </a:t>
            </a:r>
            <a:r>
              <a:rPr lang="ru-RU" dirty="0" err="1"/>
              <a:t>тепер</a:t>
            </a:r>
            <a:r>
              <a:rPr lang="ru-RU" dirty="0"/>
              <a:t> я </a:t>
            </a:r>
            <a:r>
              <a:rPr lang="ru-RU" dirty="0" err="1"/>
              <a:t>можу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зцілити</a:t>
            </a:r>
            <a:r>
              <a:rPr lang="ru-RU" dirty="0"/>
              <a:t> і </a:t>
            </a:r>
            <a:r>
              <a:rPr lang="ru-RU" dirty="0" err="1"/>
              <a:t>йти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».</a:t>
            </a:r>
          </a:p>
          <a:p>
            <a:endParaRPr lang="ru-RU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71100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04B548-0A19-425E-AAA4-538164578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BD68BD-0056-44FD-BC2C-F648322E7E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846" y="542939"/>
            <a:ext cx="3186387" cy="23897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91092C-E814-4FFA-951D-E65286D0E9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80984" y="542939"/>
            <a:ext cx="3186387" cy="23897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C97A76-6DA3-4C69-B685-E88F49D49A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846" y="3924524"/>
            <a:ext cx="3186388" cy="238979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A29D2C-C080-4A78-BD59-D159C0AF2B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66767" y="542938"/>
            <a:ext cx="3186388" cy="238979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CA532DF-9D9F-46CA-8B71-2E49C0627B3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497" y="3603424"/>
            <a:ext cx="2389792" cy="318638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F2EB800-F82C-4D05-8524-AFC27779880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71236" y="3928992"/>
            <a:ext cx="3186387" cy="238085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441B4E2-6969-4344-8D6B-9B0A4A1742B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92964" y="548749"/>
            <a:ext cx="3186389" cy="240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30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00F43E-B6E4-476C-B959-622FB09EB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C2ABEC4F-F14C-4A10-A55F-8DE76CA29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971" y="1080391"/>
            <a:ext cx="4519074" cy="3389306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6A91A3-996B-40C5-BFD2-32AFCB531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24" y="364588"/>
            <a:ext cx="3502495" cy="46699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0BD74A-6E3C-439C-A6AB-55405DEC6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914" y="364588"/>
            <a:ext cx="3461174" cy="4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46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138A15-987D-47A9-8CFF-D6994E329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7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Портфоліо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Викладачки української мови та літератури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Земляк Наталії Іванівни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Лісоводи 2022 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/>
              <a:t> </a:t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82381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56B11E-9A11-4102-AFE6-154A90425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34" y="96819"/>
            <a:ext cx="4066039" cy="51925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84316-40B5-40AC-BFFF-2E28BF624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V="1">
            <a:off x="118335" y="0"/>
            <a:ext cx="1372535" cy="96819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DD3D14E-6CF5-4322-A0F4-1735617D5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2669" y="292100"/>
            <a:ext cx="6838121" cy="5829300"/>
          </a:xfrm>
        </p:spPr>
        <p:txBody>
          <a:bodyPr>
            <a:normAutofit fontScale="25000" lnSpcReduction="20000"/>
          </a:bodyPr>
          <a:lstStyle/>
          <a:p>
            <a:r>
              <a:rPr lang="uk-UA" sz="4800" dirty="0"/>
              <a:t>»</a:t>
            </a:r>
          </a:p>
          <a:p>
            <a:pPr algn="l"/>
            <a:r>
              <a:rPr lang="uk-UA" sz="5600" b="1" dirty="0"/>
              <a:t>Прізвище, ім'я, по-батькові педагога</a:t>
            </a:r>
            <a:r>
              <a:rPr lang="uk-UA" sz="5600" dirty="0"/>
              <a:t> 	</a:t>
            </a:r>
            <a:r>
              <a:rPr lang="uk-UA" sz="5600" i="1" dirty="0"/>
              <a:t>Земляк Наталія Іванівна</a:t>
            </a:r>
            <a:endParaRPr lang="uk-UA" sz="5600" dirty="0"/>
          </a:p>
          <a:p>
            <a:pPr algn="l"/>
            <a:r>
              <a:rPr lang="uk-UA" sz="5600" dirty="0"/>
              <a:t> </a:t>
            </a:r>
          </a:p>
          <a:p>
            <a:pPr algn="l"/>
            <a:r>
              <a:rPr lang="uk-UA" sz="5600" b="1" dirty="0"/>
              <a:t>Рік народження</a:t>
            </a:r>
            <a:r>
              <a:rPr lang="uk-UA" sz="5600" dirty="0"/>
              <a:t>  </a:t>
            </a:r>
            <a:r>
              <a:rPr lang="uk-UA" sz="5600" i="1" dirty="0"/>
              <a:t>1977</a:t>
            </a:r>
            <a:endParaRPr lang="uk-UA" sz="5600" dirty="0"/>
          </a:p>
          <a:p>
            <a:pPr algn="l"/>
            <a:r>
              <a:rPr lang="uk-UA" sz="5600" dirty="0"/>
              <a:t>			</a:t>
            </a:r>
          </a:p>
          <a:p>
            <a:pPr algn="l"/>
            <a:r>
              <a:rPr lang="uk-UA" sz="5600" b="1" dirty="0"/>
              <a:t>Освіта</a:t>
            </a:r>
            <a:r>
              <a:rPr lang="uk-UA" sz="5600" dirty="0"/>
              <a:t>  </a:t>
            </a:r>
            <a:r>
              <a:rPr lang="uk-UA" sz="5600" i="1" dirty="0"/>
              <a:t>вища  </a:t>
            </a:r>
            <a:r>
              <a:rPr lang="uk-UA" sz="5600" dirty="0"/>
              <a:t>Кам’янець-Подільський державний педагогічний університет</a:t>
            </a:r>
          </a:p>
          <a:p>
            <a:pPr algn="l"/>
            <a:r>
              <a:rPr lang="uk-UA" sz="5600" dirty="0"/>
              <a:t>	</a:t>
            </a:r>
          </a:p>
          <a:p>
            <a:pPr algn="l"/>
            <a:r>
              <a:rPr lang="uk-UA" sz="5600" b="1" dirty="0"/>
              <a:t>Фах</a:t>
            </a:r>
            <a:r>
              <a:rPr lang="uk-UA" sz="5600" dirty="0"/>
              <a:t>  </a:t>
            </a:r>
            <a:r>
              <a:rPr lang="uk-UA" sz="5600" i="1" dirty="0"/>
              <a:t>вчитель  української мови та літератури</a:t>
            </a:r>
            <a:r>
              <a:rPr lang="en-US" sz="5600" i="1" dirty="0"/>
              <a:t> </a:t>
            </a:r>
            <a:r>
              <a:rPr lang="uk-UA" sz="5600" i="1" dirty="0"/>
              <a:t>;</a:t>
            </a:r>
            <a:r>
              <a:rPr lang="en-US" sz="5600" i="1" dirty="0"/>
              <a:t> </a:t>
            </a:r>
            <a:r>
              <a:rPr lang="uk-UA" sz="5600" i="1" dirty="0"/>
              <a:t>зарубіжної літератури</a:t>
            </a:r>
            <a:endParaRPr lang="uk-UA" sz="5600" dirty="0"/>
          </a:p>
          <a:p>
            <a:pPr algn="l"/>
            <a:r>
              <a:rPr lang="uk-UA" sz="5600" dirty="0"/>
              <a:t>	</a:t>
            </a:r>
          </a:p>
          <a:p>
            <a:pPr algn="l"/>
            <a:r>
              <a:rPr lang="uk-UA" sz="5600" b="1" dirty="0"/>
              <a:t>Посада</a:t>
            </a:r>
            <a:r>
              <a:rPr lang="uk-UA" sz="5600" dirty="0"/>
              <a:t>  </a:t>
            </a:r>
            <a:r>
              <a:rPr lang="uk-UA" sz="5600" i="1" dirty="0" smtClean="0"/>
              <a:t>викладачка </a:t>
            </a:r>
            <a:r>
              <a:rPr lang="uk-UA" sz="5600" i="1" dirty="0"/>
              <a:t>української мови та літератури</a:t>
            </a:r>
            <a:endParaRPr lang="uk-UA" sz="5600" dirty="0"/>
          </a:p>
          <a:p>
            <a:pPr algn="l"/>
            <a:r>
              <a:rPr lang="uk-UA" sz="5600" dirty="0"/>
              <a:t>	</a:t>
            </a:r>
          </a:p>
          <a:p>
            <a:pPr algn="l"/>
            <a:r>
              <a:rPr lang="uk-UA" sz="5600" b="1" dirty="0"/>
              <a:t>Педагогічний ста</a:t>
            </a:r>
            <a:r>
              <a:rPr lang="uk-UA" sz="5600" dirty="0"/>
              <a:t>ж  </a:t>
            </a:r>
            <a:r>
              <a:rPr lang="uk-UA" sz="5600" i="1" dirty="0"/>
              <a:t>2</a:t>
            </a:r>
            <a:r>
              <a:rPr lang="en-US" sz="5600" i="1" dirty="0"/>
              <a:t>5</a:t>
            </a:r>
            <a:r>
              <a:rPr lang="uk-UA" sz="5600" i="1" dirty="0"/>
              <a:t> років</a:t>
            </a:r>
            <a:endParaRPr lang="en-US" sz="5600" i="1" dirty="0"/>
          </a:p>
          <a:p>
            <a:pPr algn="l"/>
            <a:endParaRPr lang="en-US" sz="5600" i="1" dirty="0"/>
          </a:p>
          <a:p>
            <a:pPr algn="l"/>
            <a:r>
              <a:rPr lang="uk-UA" sz="5600" dirty="0" smtClean="0"/>
              <a:t>Дата </a:t>
            </a:r>
            <a:r>
              <a:rPr lang="uk-UA" sz="5600" dirty="0"/>
              <a:t>та результати проведення попередньої атестації  </a:t>
            </a:r>
            <a:r>
              <a:rPr lang="uk-UA" sz="5600" dirty="0" smtClean="0"/>
              <a:t>24 квітня </a:t>
            </a:r>
            <a:r>
              <a:rPr lang="uk-UA" sz="5600" b="1" i="1" dirty="0" smtClean="0"/>
              <a:t>2017 </a:t>
            </a:r>
            <a:r>
              <a:rPr lang="uk-UA" sz="5600" b="1" i="1" dirty="0"/>
              <a:t>року, </a:t>
            </a:r>
            <a:r>
              <a:rPr lang="uk-UA" sz="5600" b="1" i="1" dirty="0" smtClean="0"/>
              <a:t>відповідність  </a:t>
            </a:r>
            <a:r>
              <a:rPr lang="uk-UA" sz="5600" b="1" i="1" dirty="0"/>
              <a:t>займаній посаді, підтверджено кваліфікаційну категорію «спеціаліст вищої категорії», підтверджено педагогічне звання «викладач – методист» </a:t>
            </a:r>
            <a:endParaRPr lang="en-US" sz="5600" b="1" i="1" dirty="0"/>
          </a:p>
          <a:p>
            <a:pPr algn="l"/>
            <a:endParaRPr lang="uk-UA" sz="4800" dirty="0"/>
          </a:p>
          <a:p>
            <a:r>
              <a:rPr lang="uk-UA" sz="7200" dirty="0"/>
              <a:t>Курси підвищення кваліфікації пройшла при НМЦ ПТО ПК у Хмельницькій області, свідоцтво 22771726/003669-21 від 25 травня 2021року (150 годин</a:t>
            </a:r>
            <a:r>
              <a:rPr lang="uk-UA" sz="7200" dirty="0" smtClean="0"/>
              <a:t>)</a:t>
            </a:r>
            <a:endParaRPr lang="uk-UA" sz="7200" dirty="0"/>
          </a:p>
          <a:p>
            <a:pPr algn="l"/>
            <a:endParaRPr lang="en-US" b="1" dirty="0"/>
          </a:p>
          <a:p>
            <a:pPr algn="l"/>
            <a:endParaRPr lang="en-US" i="1" dirty="0"/>
          </a:p>
          <a:p>
            <a:pPr algn="l"/>
            <a:endParaRPr lang="uk-UA" dirty="0"/>
          </a:p>
          <a:p>
            <a:pPr algn="l"/>
            <a:r>
              <a:rPr lang="uk-UA" dirty="0"/>
              <a:t>		</a:t>
            </a:r>
          </a:p>
          <a:p>
            <a:pPr algn="l"/>
            <a:endParaRPr lang="uk-UA" dirty="0"/>
          </a:p>
          <a:p>
            <a:pPr algn="l"/>
            <a:r>
              <a:rPr lang="uk-UA" dirty="0"/>
              <a:t>		</a:t>
            </a:r>
          </a:p>
          <a:p>
            <a:pPr algn="l"/>
            <a:r>
              <a:rPr lang="uk-UA" b="1" dirty="0"/>
              <a:t>Результати останньої атестації   </a:t>
            </a:r>
            <a:r>
              <a:rPr lang="uk-UA" i="1" dirty="0"/>
              <a:t>«Спеціаліст вищої категорії» та підтвердження  педагогічного звання «Викладач – методист»	 </a:t>
            </a:r>
            <a:endParaRPr lang="uk-UA" dirty="0"/>
          </a:p>
          <a:p>
            <a:pPr algn="l"/>
            <a:r>
              <a:rPr lang="uk-UA" dirty="0"/>
              <a:t> 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88467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19CC6-ECEA-4692-9915-F42A02860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МОЄ КРЕДО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515090D-21D0-4A6C-A00D-8001B3FA6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09701"/>
            <a:ext cx="8596668" cy="4631662"/>
          </a:xfrm>
        </p:spPr>
        <p:txBody>
          <a:bodyPr/>
          <a:lstStyle/>
          <a:p>
            <a:pPr algn="ctr"/>
            <a:r>
              <a:rPr lang="uk-UA" sz="2800" i="1" cap="all" dirty="0"/>
              <a:t>ТРУДНОЩІ ЗРОСТАЮТЬ У МІРУ НАБЛИЖЕННЯ ДО МЕТИ. АЛЕ НЕХАЙ КОЖЕН РОБИТЬ СВІЙ ШЛЯХ, ПОДІБНО ДО ЗІРОК, СПОКІЙНО, НЕ ПОСПІШАЮЧИ, АЛЕ БЕЗПЕРЕРВНО ПРАГНУЧИ ДО НАМІЧЕНОЇ МЕТИ.</a:t>
            </a:r>
            <a:endParaRPr lang="en-US" sz="2800" i="1" cap="all" dirty="0"/>
          </a:p>
          <a:p>
            <a:pPr algn="r"/>
            <a:r>
              <a:rPr lang="uk-UA" sz="2800" i="1" cap="all" dirty="0"/>
              <a:t/>
            </a:r>
            <a:br>
              <a:rPr lang="uk-UA" sz="2800" i="1" cap="all" dirty="0"/>
            </a:br>
            <a:r>
              <a:rPr lang="uk-UA" sz="2800" i="1" cap="all" dirty="0"/>
              <a:t>ГЕТЕ І.</a:t>
            </a:r>
            <a:endParaRPr lang="uk-UA" sz="2800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53795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BB5B2C-1394-4A8C-B194-5BB6F1BCA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7194457" cy="5383697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Методична проблема,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якою працюю 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Інтерактивні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ефективний засіб активізації пізнавальної діяльності та здоров’язберігаючих технологій на уроках української мови та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літератури»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434E0AB5-576D-41D3-A045-1926D12DE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91" y="2858458"/>
            <a:ext cx="3989835" cy="2992376"/>
          </a:xfrm>
        </p:spPr>
      </p:pic>
    </p:spTree>
    <p:extLst>
      <p:ext uri="{BB962C8B-B14F-4D97-AF65-F5344CB8AC3E}">
        <p14:creationId xmlns:p14="http://schemas.microsoft.com/office/powerpoint/2010/main" val="405013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47C270-D16C-42BC-878D-8CFDDC999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Науково – методична діяльність: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C471E43-4F1B-48D8-8FFF-8718BFA58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90871"/>
            <a:ext cx="7989588" cy="5158408"/>
          </a:xfrm>
        </p:spPr>
        <p:txBody>
          <a:bodyPr>
            <a:normAutofit lnSpcReduction="10000"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2021 році була опублікована  стаття у співавторстві «Формування комунікативних </a:t>
            </a:r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компетентностей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викладачів ПТН закладів» (ж-л «Перспективи та інновації науки» №5)</a:t>
            </a:r>
          </a:p>
          <a:p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Видала методичний посібник «Морально-естетичне виховання здобувачів освіти засобами літератури», який  розглянуто та затверджено до використання на науково-методичній раді (протокол №1  від 11.03.2022р.) </a:t>
            </a:r>
          </a:p>
          <a:p>
            <a:pPr marL="0" indent="0">
              <a:buNone/>
            </a:pP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Прийняла  участь  в обласному семінарі  педагогічних працівників  професії: Тракторист –машиніст , водій автотранспортних засобів, категорія.  Тема семінару: «Організаційно педагогічні умови  підвищення  якості підготовки  кваліфікованих робітників». Тема </a:t>
            </a:r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урок:у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«Сівалки  для посіву кукурудзи».</a:t>
            </a:r>
          </a:p>
          <a:p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Брала  активну участь у випусках каналу «МР» (методична робота) ДНЗ «</a:t>
            </a:r>
            <a:r>
              <a:rPr lang="uk-U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Лісоводський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ПАЛ». </a:t>
            </a:r>
          </a:p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EB5035-9926-4A4E-A1D3-A78C09DFCB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05296" y="813020"/>
            <a:ext cx="3085108" cy="19281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16880A-4194-459D-B94C-50CBD4C6B0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05794" y="4006960"/>
            <a:ext cx="3082452" cy="192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84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29D275-B5E8-4472-A39F-E12B88175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</a:t>
            </a:r>
            <a:r>
              <a:rPr lang="uk-UA" dirty="0" smtClean="0"/>
              <a:t>абінет української мови та літератури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8898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dirty="0"/>
          </a:p>
          <a:p>
            <a:r>
              <a:rPr lang="uk-UA" dirty="0"/>
              <a:t>     </a:t>
            </a:r>
          </a:p>
          <a:p>
            <a:r>
              <a:rPr lang="uk-UA" dirty="0"/>
              <a:t>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2CA949-D7E0-4AB1-938B-2EA08B4D8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46" y="1169149"/>
            <a:ext cx="5300193" cy="39751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35CD15-141E-4FF1-9F62-C8128F21C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183" y="1159403"/>
            <a:ext cx="2781097" cy="2085823"/>
          </a:xfrm>
          <a:prstGeom prst="rect">
            <a:avLst/>
          </a:prstGeom>
        </p:spPr>
      </p:pic>
      <p:sp>
        <p:nvSpPr>
          <p:cNvPr id="9" name="Місце для вмісту 8">
            <a:extLst>
              <a:ext uri="{FF2B5EF4-FFF2-40B4-BE49-F238E27FC236}">
                <a16:creationId xmlns:a16="http://schemas.microsoft.com/office/drawing/2014/main" id="{FA61E674-DB0B-4BE0-B87B-C74350EF572B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6096000" y="5098574"/>
            <a:ext cx="3048000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uk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40D7BE-7BBE-4206-A2D6-E7E19A2FB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9562" y="3285188"/>
            <a:ext cx="2478808" cy="18591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73088C-E214-4B9A-9261-567FB88C4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900" y="4334057"/>
            <a:ext cx="3365257" cy="25239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88709F-2AFA-491D-898B-46E0DD241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2531" y="3884521"/>
            <a:ext cx="3366095" cy="252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16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5F604-894A-48D7-8918-93E14C4DE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Провела відкриті уроки: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83968E-ADDE-4EF5-B01D-B8508CE56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1441175"/>
            <a:ext cx="6478840" cy="4600188"/>
          </a:xfrm>
        </p:spPr>
        <p:txBody>
          <a:bodyPr/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 Довженко кіноповість «Зачарована Десна»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 Коцюбинський «Тіні забутих предків»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 Стефаник «Камінний хрест»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Проза О. Кобилянської — найяскравіша модель раннього українського модернізму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1026" name="Picture 2" descr="Зачарована Десна» О. Довженка повністю – Українська мова та література">
            <a:extLst>
              <a:ext uri="{FF2B5EF4-FFF2-40B4-BE49-F238E27FC236}">
                <a16:creationId xmlns:a16="http://schemas.microsoft.com/office/drawing/2014/main" id="{A3CA663A-7ADB-464B-96F9-1D350DFF0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460" y="609600"/>
            <a:ext cx="3491735" cy="224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5FFAB6-891C-46DB-BDB8-4585AA5C5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486" y="3175056"/>
            <a:ext cx="2950495" cy="19038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693D97-14A7-42C3-B3A8-68F2C71B0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56" y="4654522"/>
            <a:ext cx="2261786" cy="17363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5EDD40-CC0B-4D54-8517-1E22AC88D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1886" y="4654523"/>
            <a:ext cx="2613991" cy="200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42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3770D-433D-4A31-91BC-4F6556486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ПОЗАУРОЧНІ ЗАХОДИ:</a:t>
            </a: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E45DB96D-5F0A-44B7-B603-60B6C8934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7509" y="3728964"/>
            <a:ext cx="4223715" cy="31646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48000" y="88984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dirty="0"/>
          </a:p>
          <a:p>
            <a:r>
              <a:rPr lang="uk-UA" dirty="0"/>
              <a:t> </a:t>
            </a:r>
          </a:p>
          <a:p>
            <a:r>
              <a:rPr lang="uk-UA" dirty="0"/>
              <a:t> </a:t>
            </a:r>
          </a:p>
          <a:p>
            <a:r>
              <a:rPr lang="uk-UA" dirty="0"/>
              <a:t>     </a:t>
            </a:r>
          </a:p>
          <a:p>
            <a:r>
              <a:rPr lang="uk-UA" dirty="0"/>
              <a:t>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4838B9-9B99-459F-95DF-702FB49AC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194" y="12744"/>
            <a:ext cx="3945408" cy="29590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7BDF65-6BE1-4F2A-89AA-EF069D0E1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065" y="3913893"/>
            <a:ext cx="3972924" cy="29796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1FAFB1-9516-470E-BABF-E7F3E6348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80" y="1270000"/>
            <a:ext cx="3525190" cy="26438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BA83EE-2E7A-4B62-B268-C835C53F9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1047" y="1488862"/>
            <a:ext cx="3743195" cy="28073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606E74-A753-43D9-8286-F6B6BDBF7E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8786" y="4296257"/>
            <a:ext cx="1860816" cy="247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21631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275</TotalTime>
  <Words>338</Words>
  <Application>Microsoft Office PowerPoint</Application>
  <PresentationFormat>Широкоэкранный</PresentationFormat>
  <Paragraphs>56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Times New Roman</vt:lpstr>
      <vt:lpstr>Trebuchet MS</vt:lpstr>
      <vt:lpstr>Wingdings 3</vt:lpstr>
      <vt:lpstr>Грань</vt:lpstr>
      <vt:lpstr> Державний навчальний заклад «Лісоводський професійний аграрний ліцей» </vt:lpstr>
      <vt:lpstr>Портфоліо   Викладачки української мови та літератури   Земляк Наталії Іванівни         с. Лісоводи 2022 р     </vt:lpstr>
      <vt:lpstr>Презентация PowerPoint</vt:lpstr>
      <vt:lpstr>МОЄ КРЕДО </vt:lpstr>
      <vt:lpstr>Методична проблема, над якою працюю   « Інтерактивні методи як ефективний засіб активізації пізнавальної діяльності та здоров’язберігаючих технологій на уроках української мови та літератури» </vt:lpstr>
      <vt:lpstr>Науково – методична діяльність: </vt:lpstr>
      <vt:lpstr>Кабінет української мови та літератури</vt:lpstr>
      <vt:lpstr>Провела відкриті уроки: </vt:lpstr>
      <vt:lpstr>ПОЗАУРОЧНІ ЗАХОДИ:</vt:lpstr>
      <vt:lpstr>Виховний захід :  Героями не народжуються, героями стають на полі бою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PC</dc:creator>
  <cp:lastModifiedBy>Користувач Windows</cp:lastModifiedBy>
  <cp:revision>28</cp:revision>
  <dcterms:created xsi:type="dcterms:W3CDTF">2022-03-28T05:32:34Z</dcterms:created>
  <dcterms:modified xsi:type="dcterms:W3CDTF">2022-03-29T05:59:21Z</dcterms:modified>
</cp:coreProperties>
</file>