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21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2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title>
      <c:tx>
        <c:rich>
          <a:bodyPr rot="0"/>
          <a:lstStyle/>
          <a:p>
            <a:pPr>
              <a:defRPr sz="2160" b="1" strike="noStrike" spc="-1">
                <a:solidFill>
                  <a:srgbClr val="000000"/>
                </a:solidFill>
                <a:latin typeface="Calibri"/>
                <a:ea typeface="DejaVu Sans"/>
              </a:defRPr>
            </a:pPr>
            <a:r>
              <a:rPr lang="uk-UA" sz="216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Значения </a:t>
            </a:r>
            <a:r>
              <a:rPr lang="en-US" sz="2160" b="1" strike="noStrike" spc="-1">
                <a:solidFill>
                  <a:srgbClr val="000000"/>
                </a:solidFill>
                <a:latin typeface="Calibri"/>
                <a:ea typeface="DejaVu Sans"/>
              </a:rPr>
              <a:t>Y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/>
      <c:bubbleChart>
        <c:varyColors val="0"/>
        <c:ser>
          <c:idx val="0"/>
          <c:order val="0"/>
          <c:tx>
            <c:strRef>
              <c:f>label 2</c:f>
              <c:strCache>
                <c:ptCount val="1"/>
                <c:pt idx="0">
                  <c:v>Значения Y</c:v>
                </c:pt>
              </c:strCache>
            </c:strRef>
          </c:tx>
          <c:spPr>
            <a:solidFill>
              <a:srgbClr val="4F81BD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8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uk-UA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</c:numCache>
            </c:numRef>
          </c:yVal>
          <c:bubbleSize>
            <c:numRef>
              <c:f>2</c:f>
              <c:numCache>
                <c:formatCode>General</c:formatCode>
                <c:ptCount val="3"/>
                <c:pt idx="0">
                  <c:v>10</c:v>
                </c:pt>
                <c:pt idx="1">
                  <c:v>4</c:v>
                </c:pt>
                <c:pt idx="2">
                  <c:v>8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74EF-40AD-86B9-4418C1AB58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1"/>
        <c:axId val="14111914"/>
        <c:axId val="49147273"/>
      </c:bubbleChart>
      <c:valAx>
        <c:axId val="1411191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800" b="0" strike="noStrike" spc="-1">
                <a:solidFill>
                  <a:srgbClr val="000000"/>
                </a:solidFill>
                <a:latin typeface="Calibri"/>
                <a:ea typeface="DejaVu Sans"/>
              </a:defRPr>
            </a:pPr>
            <a:endParaRPr lang="uk-UA"/>
          </a:p>
        </c:txPr>
        <c:crossAx val="49147273"/>
        <c:crosses val="autoZero"/>
        <c:crossBetween val="midCat"/>
      </c:valAx>
      <c:valAx>
        <c:axId val="49147273"/>
        <c:scaling>
          <c:orientation val="minMax"/>
        </c:scaling>
        <c:delete val="0"/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800" b="0" strike="noStrike" spc="-1">
                <a:solidFill>
                  <a:srgbClr val="000000"/>
                </a:solidFill>
                <a:latin typeface="Calibri"/>
                <a:ea typeface="DejaVu Sans"/>
              </a:defRPr>
            </a:pPr>
            <a:endParaRPr lang="uk-UA"/>
          </a:p>
        </c:txPr>
        <c:crossAx val="14111914"/>
        <c:crosses val="autoZero"/>
        <c:crossBetween val="midCat"/>
      </c:valAx>
      <c:spPr>
        <a:noFill/>
        <a:ln w="0">
          <a:noFill/>
        </a:ln>
      </c:spPr>
    </c:plotArea>
    <c:legend>
      <c:legendPos val="r"/>
      <c:overlay val="0"/>
      <c:spPr>
        <a:noFill/>
        <a:ln w="0">
          <a:noFill/>
        </a:ln>
      </c:spPr>
      <c:txPr>
        <a:bodyPr/>
        <a:lstStyle/>
        <a:p>
          <a:pPr>
            <a:defRPr sz="1800" b="0" strike="noStrike" spc="-1">
              <a:solidFill>
                <a:srgbClr val="000000"/>
              </a:solidFill>
              <a:latin typeface="Calibri"/>
              <a:ea typeface="DejaVu Sans"/>
            </a:defRPr>
          </a:pPr>
          <a:endParaRPr lang="uk-UA"/>
        </a:p>
      </c:txPr>
    </c:legend>
    <c:plotVisOnly val="1"/>
    <c:dispBlanksAs val="gap"/>
    <c:showDLblsOverMax val="1"/>
  </c:chart>
  <c:spPr>
    <a:noFill/>
    <a:ln w="9360">
      <a:solidFill>
        <a:srgbClr val="D9D9D9"/>
      </a:solidFill>
      <a:round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title>
      <c:tx>
        <c:rich>
          <a:bodyPr rot="0"/>
          <a:lstStyle/>
          <a:p>
            <a:pPr>
              <a:defRPr sz="2160" b="1" strike="noStrike" spc="-1">
                <a:solidFill>
                  <a:srgbClr val="000000"/>
                </a:solidFill>
                <a:latin typeface="Calibri"/>
                <a:ea typeface="DejaVu Sans"/>
              </a:defRPr>
            </a:pPr>
            <a:r>
              <a:rPr lang="uk-UA" sz="216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Значения </a:t>
            </a:r>
            <a:r>
              <a:rPr lang="en-US" sz="2160" b="1" strike="noStrike" spc="-1">
                <a:solidFill>
                  <a:srgbClr val="000000"/>
                </a:solidFill>
                <a:latin typeface="Calibri"/>
                <a:ea typeface="DejaVu Sans"/>
              </a:rPr>
              <a:t>Y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/>
      <c:bubbleChart>
        <c:varyColors val="0"/>
        <c:ser>
          <c:idx val="0"/>
          <c:order val="0"/>
          <c:tx>
            <c:strRef>
              <c:f>label 2</c:f>
              <c:strCache>
                <c:ptCount val="1"/>
                <c:pt idx="0">
                  <c:v>Значения Y</c:v>
                </c:pt>
              </c:strCache>
            </c:strRef>
          </c:tx>
          <c:spPr>
            <a:solidFill>
              <a:srgbClr val="4F81BD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8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uk-UA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</c:numCache>
            </c:numRef>
          </c:yVal>
          <c:bubbleSize>
            <c:numRef>
              <c:f>2</c:f>
              <c:numCache>
                <c:formatCode>General</c:formatCode>
                <c:ptCount val="3"/>
                <c:pt idx="0">
                  <c:v>10</c:v>
                </c:pt>
                <c:pt idx="1">
                  <c:v>4</c:v>
                </c:pt>
                <c:pt idx="2">
                  <c:v>8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DA58-4D2C-9BB9-2EFA5D0AD9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1"/>
        <c:axId val="70019971"/>
        <c:axId val="17706124"/>
      </c:bubbleChart>
      <c:valAx>
        <c:axId val="70019971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800" b="0" strike="noStrike" spc="-1">
                <a:solidFill>
                  <a:srgbClr val="000000"/>
                </a:solidFill>
                <a:latin typeface="Calibri"/>
                <a:ea typeface="DejaVu Sans"/>
              </a:defRPr>
            </a:pPr>
            <a:endParaRPr lang="uk-UA"/>
          </a:p>
        </c:txPr>
        <c:crossAx val="17706124"/>
        <c:crosses val="autoZero"/>
        <c:crossBetween val="midCat"/>
      </c:valAx>
      <c:valAx>
        <c:axId val="17706124"/>
        <c:scaling>
          <c:orientation val="minMax"/>
        </c:scaling>
        <c:delete val="0"/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800" b="0" strike="noStrike" spc="-1">
                <a:solidFill>
                  <a:srgbClr val="000000"/>
                </a:solidFill>
                <a:latin typeface="Calibri"/>
                <a:ea typeface="DejaVu Sans"/>
              </a:defRPr>
            </a:pPr>
            <a:endParaRPr lang="uk-UA"/>
          </a:p>
        </c:txPr>
        <c:crossAx val="70019971"/>
        <c:crosses val="autoZero"/>
        <c:crossBetween val="midCat"/>
      </c:valAx>
      <c:spPr>
        <a:noFill/>
        <a:ln w="0">
          <a:noFill/>
        </a:ln>
      </c:spPr>
    </c:plotArea>
    <c:legend>
      <c:legendPos val="r"/>
      <c:overlay val="0"/>
      <c:spPr>
        <a:noFill/>
        <a:ln w="0">
          <a:noFill/>
        </a:ln>
      </c:spPr>
      <c:txPr>
        <a:bodyPr/>
        <a:lstStyle/>
        <a:p>
          <a:pPr>
            <a:defRPr sz="1800" b="0" strike="noStrike" spc="-1">
              <a:solidFill>
                <a:srgbClr val="000000"/>
              </a:solidFill>
              <a:latin typeface="Calibri"/>
              <a:ea typeface="DejaVu Sans"/>
            </a:defRPr>
          </a:pPr>
          <a:endParaRPr lang="uk-UA"/>
        </a:p>
      </c:txPr>
    </c:legend>
    <c:plotVisOnly val="1"/>
    <c:dispBlanksAs val="gap"/>
    <c:showDLblsOverMax val="1"/>
  </c:chart>
  <c:spPr>
    <a:noFill/>
    <a:ln w="9360">
      <a:solidFill>
        <a:srgbClr val="D9D9D9"/>
      </a:solidFill>
      <a:round/>
    </a:ln>
  </c:spPr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ru-RU"/>
  <c:roundedCorners val="0"/>
  <c:style val="2"/>
  <c:chart>
    <c:title>
      <c:tx>
        <c:rich>
          <a:bodyPr rot="0"/>
          <a:lstStyle/>
          <a:p>
            <a:pPr>
              <a:defRPr sz="2160" b="1" strike="noStrike" spc="-1">
                <a:solidFill>
                  <a:srgbClr val="000000"/>
                </a:solidFill>
                <a:latin typeface="Calibri"/>
                <a:ea typeface="DejaVu Sans"/>
              </a:defRPr>
            </a:pPr>
            <a:r>
              <a:rPr lang="uk-UA" sz="2160" b="1" strike="noStrike" spc="-1">
                <a:solidFill>
                  <a:srgbClr val="000000"/>
                </a:solidFill>
                <a:latin typeface="Calibri"/>
                <a:ea typeface="DejaVu Sans"/>
              </a:rPr>
              <a:t>Значения </a:t>
            </a:r>
            <a:r>
              <a:rPr lang="en-US" sz="2160" b="1" strike="noStrike" spc="-1">
                <a:solidFill>
                  <a:srgbClr val="000000"/>
                </a:solidFill>
                <a:latin typeface="Calibri"/>
                <a:ea typeface="DejaVu Sans"/>
              </a:rPr>
              <a:t>Y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layout/>
      <c:bubbleChart>
        <c:varyColors val="0"/>
        <c:ser>
          <c:idx val="0"/>
          <c:order val="0"/>
          <c:tx>
            <c:strRef>
              <c:f>label 2</c:f>
              <c:strCache>
                <c:ptCount val="1"/>
                <c:pt idx="0">
                  <c:v>Значения Y</c:v>
                </c:pt>
              </c:strCache>
            </c:strRef>
          </c:tx>
          <c:spPr>
            <a:solidFill>
              <a:srgbClr val="4F81BD"/>
            </a:solidFill>
            <a:ln w="0">
              <a:noFill/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wrap="square"/>
              <a:lstStyle/>
              <a:p>
                <a:pPr>
                  <a:defRPr sz="1800" b="0" strike="noStrike" spc="-1">
                    <a:solidFill>
                      <a:srgbClr val="000000"/>
                    </a:solidFill>
                    <a:latin typeface="Calibri"/>
                    <a:ea typeface="DejaVu Sans"/>
                  </a:defRPr>
                </a:pPr>
                <a:endParaRPr lang="uk-UA"/>
              </a:p>
            </c:txPr>
            <c:dLblPos val="r"/>
            <c:showLegendKey val="0"/>
            <c:showVal val="0"/>
            <c:showCatName val="0"/>
            <c:showSerName val="0"/>
            <c:showPercent val="0"/>
            <c:showBubbleSize val="1"/>
            <c:separator>; </c:separator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xVal>
            <c:numRef>
              <c:f>1</c:f>
              <c:numCache>
                <c:formatCode>General</c:formatCode>
                <c:ptCount val="3"/>
                <c:pt idx="0">
                  <c:v>0.7</c:v>
                </c:pt>
                <c:pt idx="1">
                  <c:v>1.8</c:v>
                </c:pt>
                <c:pt idx="2">
                  <c:v>2.6</c:v>
                </c:pt>
              </c:numCache>
            </c:numRef>
          </c:xVal>
          <c:yVal>
            <c:numRef>
              <c:f>0</c:f>
              <c:numCache>
                <c:formatCode>General</c:formatCode>
                <c:ptCount val="3"/>
                <c:pt idx="0">
                  <c:v>2.7</c:v>
                </c:pt>
                <c:pt idx="1">
                  <c:v>3.2</c:v>
                </c:pt>
                <c:pt idx="2">
                  <c:v>0.8</c:v>
                </c:pt>
              </c:numCache>
            </c:numRef>
          </c:yVal>
          <c:bubbleSize>
            <c:numRef>
              <c:f>2</c:f>
              <c:numCache>
                <c:formatCode>General</c:formatCode>
                <c:ptCount val="3"/>
                <c:pt idx="0">
                  <c:v>10</c:v>
                </c:pt>
                <c:pt idx="1">
                  <c:v>4</c:v>
                </c:pt>
                <c:pt idx="2">
                  <c:v>8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0-FB36-46CA-8DFC-3B553599E8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1"/>
        <c:axId val="75821265"/>
        <c:axId val="10596705"/>
      </c:bubbleChart>
      <c:valAx>
        <c:axId val="75821265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800" b="0" strike="noStrike" spc="-1">
                <a:solidFill>
                  <a:srgbClr val="000000"/>
                </a:solidFill>
                <a:latin typeface="Calibri"/>
                <a:ea typeface="DejaVu Sans"/>
              </a:defRPr>
            </a:pPr>
            <a:endParaRPr lang="uk-UA"/>
          </a:p>
        </c:txPr>
        <c:crossAx val="10596705"/>
        <c:crosses val="autoZero"/>
        <c:crossBetween val="midCat"/>
      </c:valAx>
      <c:valAx>
        <c:axId val="10596705"/>
        <c:scaling>
          <c:orientation val="minMax"/>
        </c:scaling>
        <c:delete val="0"/>
        <c:axPos val="l"/>
        <c:majorGridlines>
          <c:spPr>
            <a:ln w="9360">
              <a:solidFill>
                <a:srgbClr val="878787"/>
              </a:solidFill>
              <a:round/>
            </a:ln>
          </c:spPr>
        </c:majorGridlines>
        <c:numFmt formatCode="General" sourceLinked="0"/>
        <c:majorTickMark val="out"/>
        <c:minorTickMark val="none"/>
        <c:tickLblPos val="nextTo"/>
        <c:spPr>
          <a:ln w="9360">
            <a:solidFill>
              <a:srgbClr val="878787"/>
            </a:solidFill>
            <a:round/>
          </a:ln>
        </c:spPr>
        <c:txPr>
          <a:bodyPr/>
          <a:lstStyle/>
          <a:p>
            <a:pPr>
              <a:defRPr sz="1800" b="0" strike="noStrike" spc="-1">
                <a:solidFill>
                  <a:srgbClr val="000000"/>
                </a:solidFill>
                <a:latin typeface="Calibri"/>
                <a:ea typeface="DejaVu Sans"/>
              </a:defRPr>
            </a:pPr>
            <a:endParaRPr lang="uk-UA"/>
          </a:p>
        </c:txPr>
        <c:crossAx val="75821265"/>
        <c:crosses val="autoZero"/>
        <c:crossBetween val="midCat"/>
      </c:valAx>
      <c:spPr>
        <a:noFill/>
        <a:ln w="0">
          <a:noFill/>
        </a:ln>
      </c:spPr>
    </c:plotArea>
    <c:legend>
      <c:legendPos val="r"/>
      <c:overlay val="0"/>
      <c:spPr>
        <a:noFill/>
        <a:ln w="0">
          <a:noFill/>
        </a:ln>
      </c:spPr>
      <c:txPr>
        <a:bodyPr/>
        <a:lstStyle/>
        <a:p>
          <a:pPr>
            <a:defRPr sz="1800" b="0" strike="noStrike" spc="-1">
              <a:solidFill>
                <a:srgbClr val="000000"/>
              </a:solidFill>
              <a:latin typeface="Calibri"/>
              <a:ea typeface="DejaVu Sans"/>
            </a:defRPr>
          </a:pPr>
          <a:endParaRPr lang="uk-UA"/>
        </a:p>
      </c:txPr>
    </c:legend>
    <c:plotVisOnly val="1"/>
    <c:dispBlanksAs val="gap"/>
    <c:showDLblsOverMax val="1"/>
  </c:chart>
  <c:spPr>
    <a:noFill/>
    <a:ln w="9360">
      <a:solidFill>
        <a:srgbClr val="D9D9D9"/>
      </a:solidFill>
      <a:round/>
    </a:ln>
  </c:spPr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перемещения страницы щёлкните мышью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uk-UA" sz="2000" b="0" strike="noStrike" spc="-1">
                <a:latin typeface="Arial"/>
              </a:rPr>
              <a:t>Для правки формата примечаний щёлкните мышью</a:t>
            </a: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uk-UA" sz="1400" b="0" strike="noStrike" spc="-1">
                <a:latin typeface="Times New Roman"/>
              </a:rPr>
              <a:t>&lt;верхний колонтитул&gt;</a:t>
            </a:r>
          </a:p>
        </p:txBody>
      </p:sp>
      <p:sp>
        <p:nvSpPr>
          <p:cNvPr id="1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/>
            <a:r>
              <a:rPr lang="uk-UA" sz="1400" b="0" strike="noStrike" spc="-1">
                <a:latin typeface="Times New Roman"/>
              </a:rPr>
              <a:t>&lt;дата/время&gt;</a:t>
            </a:r>
          </a:p>
        </p:txBody>
      </p:sp>
      <p:sp>
        <p:nvSpPr>
          <p:cNvPr id="1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uk-UA" sz="1400" b="0" strike="noStrike" spc="-1">
                <a:latin typeface="Times New Roman"/>
              </a:rPr>
              <a:t>&lt;нижний колонтитул&gt;</a:t>
            </a:r>
          </a:p>
        </p:txBody>
      </p:sp>
      <p:sp>
        <p:nvSpPr>
          <p:cNvPr id="1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/>
            <a:fld id="{E36974D0-891E-46E5-A9ED-4E843CB55F44}" type="slidenum">
              <a:rPr lang="uk-UA" sz="1400" b="0" strike="noStrike" spc="-1">
                <a:latin typeface="Times New Roman"/>
              </a:rPr>
              <a:t>‹#›</a:t>
            </a:fld>
            <a:endParaRPr lang="uk-UA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Text Box 2"/>
          <p:cNvSpPr/>
          <p:nvPr/>
        </p:nvSpPr>
        <p:spPr>
          <a:xfrm>
            <a:off x="1003680" y="694440"/>
            <a:ext cx="4848120" cy="342792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26" name="PlaceHolder 1"/>
          <p:cNvSpPr>
            <a:spLocks noGrp="1"/>
          </p:cNvSpPr>
          <p:nvPr>
            <p:ph type="body"/>
          </p:nvPr>
        </p:nvSpPr>
        <p:spPr>
          <a:xfrm>
            <a:off x="685080" y="4343400"/>
            <a:ext cx="5481000" cy="4109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uk-UA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3000"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92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21040"/>
            <a:ext cx="8228880" cy="1249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uk-UA" sz="18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18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18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uk-UA" sz="4400" b="0" strike="noStrike" spc="-1">
                <a:latin typeface="Arial"/>
              </a:rPr>
              <a:t>Для правки текста заглавия щёлкните мышью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3200" b="0" strike="noStrike" spc="-1">
                <a:latin typeface="Aria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800" b="0" strike="noStrike" spc="-1">
                <a:latin typeface="Aria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400" b="0" strike="noStrike" spc="-1">
                <a:latin typeface="Aria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uk-UA" sz="2000" b="0" strike="noStrike" spc="-1">
                <a:latin typeface="Aria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uk-UA" sz="2000" b="0" strike="noStrike" spc="-1">
                <a:latin typeface="Aria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tmp"/><Relationship Id="rId5" Type="http://schemas.openxmlformats.org/officeDocument/2006/relationships/image" Target="../media/image15.tmp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1320" cy="146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subTitle"/>
          </p:nvPr>
        </p:nvSpPr>
        <p:spPr>
          <a:xfrm>
            <a:off x="1371600" y="3886200"/>
            <a:ext cx="6399720" cy="1751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ctr"/>
            <a:endParaRPr lang="uk-UA" sz="3200" b="0" strike="noStrike" spc="-1">
              <a:latin typeface="Arial"/>
            </a:endParaRPr>
          </a:p>
        </p:txBody>
      </p:sp>
      <p:pic>
        <p:nvPicPr>
          <p:cNvPr id="122" name="image1.jpeg"/>
          <p:cNvPicPr/>
          <p:nvPr/>
        </p:nvPicPr>
        <p:blipFill>
          <a:blip r:embed="rId2"/>
          <a:stretch/>
        </p:blipFill>
        <p:spPr>
          <a:xfrm>
            <a:off x="720" y="0"/>
            <a:ext cx="9142920" cy="6856200"/>
          </a:xfrm>
          <a:prstGeom prst="rect">
            <a:avLst/>
          </a:prstGeom>
          <a:ln w="0">
            <a:noFill/>
          </a:ln>
        </p:spPr>
      </p:pic>
      <p:sp>
        <p:nvSpPr>
          <p:cNvPr id="123" name="Прямоугольник 4"/>
          <p:cNvSpPr/>
          <p:nvPr/>
        </p:nvSpPr>
        <p:spPr>
          <a:xfrm>
            <a:off x="2700000" y="903600"/>
            <a:ext cx="7226280" cy="1796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000" b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         </a:t>
            </a:r>
            <a:r>
              <a:rPr lang="uk-UA" sz="4800" b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ПОРТФОЛІО</a:t>
            </a:r>
            <a:endParaRPr lang="uk-UA" sz="4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200" b="1" i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Соціального педагога</a:t>
            </a:r>
            <a:endParaRPr lang="uk-UA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200" b="1" i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ДНЗ “Лісоводський ПАЛ”</a:t>
            </a:r>
            <a:endParaRPr lang="uk-UA" sz="3200" b="0" strike="noStrike" spc="-1">
              <a:latin typeface="Arial"/>
            </a:endParaRPr>
          </a:p>
        </p:txBody>
      </p:sp>
      <p:sp>
        <p:nvSpPr>
          <p:cNvPr id="124" name="Прямоугольник 5"/>
          <p:cNvSpPr/>
          <p:nvPr/>
        </p:nvSpPr>
        <p:spPr>
          <a:xfrm>
            <a:off x="180000" y="3420000"/>
            <a:ext cx="7199640" cy="1735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5400" b="1" i="1" strike="noStrike" spc="43">
                <a:solidFill>
                  <a:srgbClr val="571B19"/>
                </a:solidFill>
                <a:latin typeface="Bookman Old Style"/>
                <a:ea typeface="DejaVu Sans"/>
              </a:rPr>
              <a:t>Бахорчук Валентини</a:t>
            </a:r>
            <a:endParaRPr lang="uk-UA" sz="5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5400" b="1" i="1" strike="noStrike" spc="43">
                <a:solidFill>
                  <a:srgbClr val="571B19"/>
                </a:solidFill>
                <a:latin typeface="Bookman Old Style"/>
                <a:ea typeface="DejaVu Sans"/>
              </a:rPr>
              <a:t>Іванівни</a:t>
            </a:r>
            <a:endParaRPr lang="uk-UA" sz="5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image5.jpeg 1"/>
          <p:cNvPicPr/>
          <p:nvPr/>
        </p:nvPicPr>
        <p:blipFill>
          <a:blip r:embed="rId2"/>
          <a:stretch/>
        </p:blipFill>
        <p:spPr>
          <a:xfrm>
            <a:off x="360" y="0"/>
            <a:ext cx="9142920" cy="6856200"/>
          </a:xfrm>
          <a:prstGeom prst="rect">
            <a:avLst/>
          </a:prstGeom>
          <a:ln w="0">
            <a:noFill/>
          </a:ln>
        </p:spPr>
      </p:pic>
      <p:sp>
        <p:nvSpPr>
          <p:cNvPr id="266" name="Прямоугольник 15"/>
          <p:cNvSpPr/>
          <p:nvPr/>
        </p:nvSpPr>
        <p:spPr>
          <a:xfrm>
            <a:off x="721096" y="200841"/>
            <a:ext cx="885024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ru-RU" sz="3600" b="1" strike="noStrike" spc="-1" dirty="0" err="1">
                <a:solidFill>
                  <a:srgbClr val="FF0000"/>
                </a:solidFill>
                <a:latin typeface="Bookman Old Style"/>
                <a:ea typeface="DejaVu Sans"/>
              </a:rPr>
              <a:t>Виховні</a:t>
            </a:r>
            <a:r>
              <a:rPr lang="ru-RU" sz="3600" b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 заходи </a:t>
            </a:r>
            <a:r>
              <a:rPr lang="ru-RU" sz="3600" b="1" strike="noStrike" spc="-1" dirty="0" err="1">
                <a:solidFill>
                  <a:srgbClr val="FF0000"/>
                </a:solidFill>
                <a:latin typeface="Bookman Old Style"/>
                <a:ea typeface="DejaVu Sans"/>
              </a:rPr>
              <a:t>спрямовані</a:t>
            </a:r>
            <a:endParaRPr lang="uk-UA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600" b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 на </a:t>
            </a:r>
            <a:r>
              <a:rPr lang="ru-RU" sz="3600" b="1" strike="noStrike" spc="-1" dirty="0" err="1">
                <a:solidFill>
                  <a:srgbClr val="FF0000"/>
                </a:solidFill>
                <a:latin typeface="Bookman Old Style"/>
                <a:ea typeface="DejaVu Sans"/>
              </a:rPr>
              <a:t>запобігання</a:t>
            </a:r>
            <a:r>
              <a:rPr lang="ru-RU" sz="3600" b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 та </a:t>
            </a:r>
            <a:r>
              <a:rPr lang="ru-RU" sz="3600" b="1" strike="noStrike" spc="-1" dirty="0" err="1">
                <a:solidFill>
                  <a:srgbClr val="FF0000"/>
                </a:solidFill>
                <a:latin typeface="Bookman Old Style"/>
                <a:ea typeface="DejaVu Sans"/>
              </a:rPr>
              <a:t>протидію</a:t>
            </a:r>
            <a:r>
              <a:rPr lang="ru-RU" sz="3600" b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 </a:t>
            </a:r>
            <a:r>
              <a:rPr lang="ru-RU" sz="3600" b="1" strike="noStrike" spc="-1" dirty="0" err="1">
                <a:solidFill>
                  <a:srgbClr val="FF0000"/>
                </a:solidFill>
                <a:latin typeface="Bookman Old Style"/>
                <a:ea typeface="DejaVu Sans"/>
              </a:rPr>
              <a:t>булінгу</a:t>
            </a:r>
            <a:r>
              <a:rPr lang="ru-RU" sz="3600" b="1" strike="noStrike" spc="-1" dirty="0">
                <a:solidFill>
                  <a:srgbClr val="FF0000"/>
                </a:solidFill>
                <a:latin typeface="Bookman Old Style"/>
                <a:ea typeface="DejaVu Sans"/>
              </a:rPr>
              <a:t>:</a:t>
            </a:r>
            <a:endParaRPr lang="uk-UA" sz="3600" b="0" strike="noStrike" spc="-1" dirty="0">
              <a:latin typeface="Arial"/>
            </a:endParaRPr>
          </a:p>
        </p:txBody>
      </p:sp>
      <p:sp>
        <p:nvSpPr>
          <p:cNvPr id="267" name="Прямоугольник 266"/>
          <p:cNvSpPr/>
          <p:nvPr/>
        </p:nvSpPr>
        <p:spPr>
          <a:xfrm>
            <a:off x="360000" y="2173680"/>
            <a:ext cx="751032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1. Що таке булінг, як його розпізнати та як діяти сторонам конфлікту?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68" name="Прямоугольник 267"/>
          <p:cNvSpPr/>
          <p:nvPr/>
        </p:nvSpPr>
        <p:spPr>
          <a:xfrm>
            <a:off x="360000" y="2784960"/>
            <a:ext cx="877392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2. Поради класним керівникам та майстрам щодо реагування на випадки булінгу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69" name="Прямоугольник 268"/>
          <p:cNvSpPr/>
          <p:nvPr/>
        </p:nvSpPr>
        <p:spPr>
          <a:xfrm>
            <a:off x="360000" y="3433680"/>
            <a:ext cx="586764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3. Правові аспекти та питання булінгу серед підлітків 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70" name="Прямоугольник 269"/>
          <p:cNvSpPr/>
          <p:nvPr/>
        </p:nvSpPr>
        <p:spPr>
          <a:xfrm>
            <a:off x="360000" y="4126320"/>
            <a:ext cx="527796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4.Особистість та її позитивні прояви в колективі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71" name="Прямоугольник 270"/>
          <p:cNvSpPr/>
          <p:nvPr/>
        </p:nvSpPr>
        <p:spPr>
          <a:xfrm>
            <a:off x="360000" y="4693680"/>
            <a:ext cx="570744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5. Конфеденційність та захист персональних даних 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72" name="Прямоугольник 271"/>
          <p:cNvSpPr/>
          <p:nvPr/>
        </p:nvSpPr>
        <p:spPr>
          <a:xfrm>
            <a:off x="360000" y="5400000"/>
            <a:ext cx="8337960" cy="601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6. Безпечне користування мережею інтернет під час освітнього процесу та у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вільний час </a:t>
            </a: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image5.jpeg 2"/>
          <p:cNvPicPr/>
          <p:nvPr/>
        </p:nvPicPr>
        <p:blipFill>
          <a:blip r:embed="rId2"/>
          <a:stretch/>
        </p:blipFill>
        <p:spPr>
          <a:xfrm>
            <a:off x="360" y="1080"/>
            <a:ext cx="9142920" cy="6856200"/>
          </a:xfrm>
          <a:prstGeom prst="rect">
            <a:avLst/>
          </a:prstGeom>
          <a:ln w="0">
            <a:noFill/>
          </a:ln>
        </p:spPr>
      </p:pic>
      <p:sp>
        <p:nvSpPr>
          <p:cNvPr id="274" name="Прямоугольник 5"/>
          <p:cNvSpPr/>
          <p:nvPr/>
        </p:nvSpPr>
        <p:spPr>
          <a:xfrm>
            <a:off x="1949040" y="429120"/>
            <a:ext cx="8850240" cy="1551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Bookman Old Style"/>
                <a:ea typeface="DejaVu Sans"/>
              </a:rPr>
              <a:t>Заходи щодо профілактики </a:t>
            </a:r>
            <a:endParaRPr lang="uk-UA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Bookman Old Style"/>
                <a:ea typeface="DejaVu Sans"/>
              </a:rPr>
              <a:t>правопорушень серед</a:t>
            </a:r>
            <a:endParaRPr lang="uk-UA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Bookman Old Style"/>
                <a:ea typeface="DejaVu Sans"/>
              </a:rPr>
              <a:t> учнівської молоді:</a:t>
            </a:r>
            <a:endParaRPr lang="uk-UA" sz="3200" b="0" strike="noStrike" spc="-1">
              <a:latin typeface="Arial"/>
            </a:endParaRPr>
          </a:p>
        </p:txBody>
      </p:sp>
      <p:sp>
        <p:nvSpPr>
          <p:cNvPr id="275" name="Прямоугольник 274"/>
          <p:cNvSpPr/>
          <p:nvPr/>
        </p:nvSpPr>
        <p:spPr>
          <a:xfrm>
            <a:off x="540000" y="2700000"/>
            <a:ext cx="419436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1. Міжнародне право та права дитини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76" name="Прямоугольник 275"/>
          <p:cNvSpPr/>
          <p:nvPr/>
        </p:nvSpPr>
        <p:spPr>
          <a:xfrm>
            <a:off x="540000" y="3240000"/>
            <a:ext cx="681408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2. Адміністративна та цивільна відповідальність неповнолітніх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77" name="Прямоугольник 276"/>
          <p:cNvSpPr/>
          <p:nvPr/>
        </p:nvSpPr>
        <p:spPr>
          <a:xfrm>
            <a:off x="540000" y="3759840"/>
            <a:ext cx="393804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3. Причини підліткової злочинності 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78" name="Прямоугольник 277"/>
          <p:cNvSpPr/>
          <p:nvPr/>
        </p:nvSpPr>
        <p:spPr>
          <a:xfrm>
            <a:off x="540000" y="4295880"/>
            <a:ext cx="512676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4. Кримінальна відповідальність неповнолітніх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79" name="Прямоугольник 278"/>
          <p:cNvSpPr/>
          <p:nvPr/>
        </p:nvSpPr>
        <p:spPr>
          <a:xfrm>
            <a:off x="540000" y="4860000"/>
            <a:ext cx="422640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5. Причини конфліктів батьків та дітей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80" name="Прямоугольник 279"/>
          <p:cNvSpPr/>
          <p:nvPr/>
        </p:nvSpPr>
        <p:spPr>
          <a:xfrm>
            <a:off x="540000" y="5413680"/>
            <a:ext cx="327528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6. Права та обов’язки батьків</a:t>
            </a: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pic>
        <p:nvPicPr>
          <p:cNvPr id="283" name="image5.jpeg"/>
          <p:cNvPicPr/>
          <p:nvPr/>
        </p:nvPicPr>
        <p:blipFill>
          <a:blip r:embed="rId2"/>
          <a:stretch/>
        </p:blipFill>
        <p:spPr>
          <a:xfrm>
            <a:off x="-1080" y="-25920"/>
            <a:ext cx="9142920" cy="6882840"/>
          </a:xfrm>
          <a:prstGeom prst="rect">
            <a:avLst/>
          </a:prstGeom>
          <a:ln w="0">
            <a:noFill/>
          </a:ln>
        </p:spPr>
      </p:pic>
      <p:sp>
        <p:nvSpPr>
          <p:cNvPr id="284" name="Прямоугольник 6"/>
          <p:cNvSpPr/>
          <p:nvPr/>
        </p:nvSpPr>
        <p:spPr>
          <a:xfrm>
            <a:off x="-337930" y="66240"/>
            <a:ext cx="10705930" cy="25530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4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         </a:t>
            </a:r>
            <a:r>
              <a:rPr lang="uk-UA" sz="36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 Акція</a:t>
            </a:r>
            <a:endParaRPr lang="uk-UA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6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 16 днів проти  насильства</a:t>
            </a:r>
            <a:endParaRPr lang="uk-UA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6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(25 листопада-10 грудня)</a:t>
            </a:r>
            <a:endParaRPr lang="uk-UA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4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  </a:t>
            </a:r>
            <a:endParaRPr lang="uk-UA" sz="4400" b="0" strike="noStrike" spc="-1" dirty="0">
              <a:latin typeface="Arial"/>
            </a:endParaRPr>
          </a:p>
        </p:txBody>
      </p:sp>
      <p:sp>
        <p:nvSpPr>
          <p:cNvPr id="285" name="Прямоугольник 284"/>
          <p:cNvSpPr/>
          <p:nvPr/>
        </p:nvSpPr>
        <p:spPr>
          <a:xfrm>
            <a:off x="424800" y="1979999"/>
            <a:ext cx="4216774" cy="7314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 dirty="0">
                <a:latin typeface="Arial"/>
              </a:rPr>
              <a:t>1. Анкетування: “</a:t>
            </a:r>
            <a:r>
              <a:rPr lang="uk-UA" sz="1800" b="0" strike="noStrike" spc="-1" dirty="0" smtClean="0">
                <a:latin typeface="Arial"/>
              </a:rPr>
              <a:t>Ні насильству</a:t>
            </a:r>
            <a:r>
              <a:rPr lang="uk-UA" sz="1800" b="0" strike="noStrike" spc="-1" dirty="0">
                <a:latin typeface="Arial"/>
              </a:rPr>
              <a:t>”</a:t>
            </a:r>
          </a:p>
        </p:txBody>
      </p:sp>
      <p:sp>
        <p:nvSpPr>
          <p:cNvPr id="286" name="Прямоугольник 285"/>
          <p:cNvSpPr/>
          <p:nvPr/>
        </p:nvSpPr>
        <p:spPr>
          <a:xfrm>
            <a:off x="412560" y="2520000"/>
            <a:ext cx="840708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latin typeface="Arial"/>
              </a:rPr>
              <a:t>2. Година спілкування: “Що таке насильство. Його форми. Як себе захистити”</a:t>
            </a:r>
          </a:p>
        </p:txBody>
      </p:sp>
      <p:sp>
        <p:nvSpPr>
          <p:cNvPr id="287" name="Прямоугольник 286"/>
          <p:cNvSpPr/>
          <p:nvPr/>
        </p:nvSpPr>
        <p:spPr>
          <a:xfrm>
            <a:off x="457200" y="3060000"/>
            <a:ext cx="540324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latin typeface="Arial"/>
              </a:rPr>
              <a:t>3. Виховна година: “Ми за світ проти насильства”</a:t>
            </a:r>
          </a:p>
        </p:txBody>
      </p:sp>
      <p:sp>
        <p:nvSpPr>
          <p:cNvPr id="288" name="Прямоугольник 287"/>
          <p:cNvSpPr/>
          <p:nvPr/>
        </p:nvSpPr>
        <p:spPr>
          <a:xfrm>
            <a:off x="457200" y="3600000"/>
            <a:ext cx="725004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latin typeface="Arial"/>
              </a:rPr>
              <a:t>4. Виставка огляд: “Закони за якими вчимося, працюємо, живемо” </a:t>
            </a:r>
          </a:p>
        </p:txBody>
      </p:sp>
      <p:sp>
        <p:nvSpPr>
          <p:cNvPr id="289" name="Прямоугольник 288"/>
          <p:cNvSpPr/>
          <p:nvPr/>
        </p:nvSpPr>
        <p:spPr>
          <a:xfrm>
            <a:off x="465120" y="4140000"/>
            <a:ext cx="745452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latin typeface="Arial"/>
              </a:rPr>
              <a:t>5. Квест щодо безпечної міграції та працевлаштування: “Рабство-НІ”</a:t>
            </a:r>
          </a:p>
        </p:txBody>
      </p:sp>
      <p:sp>
        <p:nvSpPr>
          <p:cNvPr id="290" name="Прямоугольник 289"/>
          <p:cNvSpPr/>
          <p:nvPr/>
        </p:nvSpPr>
        <p:spPr>
          <a:xfrm>
            <a:off x="457200" y="4680000"/>
            <a:ext cx="478296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latin typeface="Arial"/>
              </a:rPr>
              <a:t>6. Виховний захід: “Виховуємо особистість”</a:t>
            </a:r>
          </a:p>
        </p:txBody>
      </p:sp>
      <p:sp>
        <p:nvSpPr>
          <p:cNvPr id="291" name="Прямоугольник 290"/>
          <p:cNvSpPr/>
          <p:nvPr/>
        </p:nvSpPr>
        <p:spPr>
          <a:xfrm>
            <a:off x="457200" y="5220000"/>
            <a:ext cx="649116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latin typeface="Arial"/>
              </a:rPr>
              <a:t>7. Година цікавої інформації: “Волонтери люди доброї волі”</a:t>
            </a:r>
          </a:p>
        </p:txBody>
      </p:sp>
      <p:sp>
        <p:nvSpPr>
          <p:cNvPr id="292" name="Прямоугольник 291"/>
          <p:cNvSpPr/>
          <p:nvPr/>
        </p:nvSpPr>
        <p:spPr>
          <a:xfrm>
            <a:off x="540000" y="5760000"/>
            <a:ext cx="417168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latin typeface="Arial"/>
              </a:rPr>
              <a:t>8. Виставка малюнків: “Долоні добра”</a:t>
            </a:r>
          </a:p>
        </p:txBody>
      </p:sp>
      <p:sp>
        <p:nvSpPr>
          <p:cNvPr id="293" name="Прямоугольник 292"/>
          <p:cNvSpPr/>
          <p:nvPr/>
        </p:nvSpPr>
        <p:spPr>
          <a:xfrm>
            <a:off x="2403000" y="6300000"/>
            <a:ext cx="3176640" cy="34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latin typeface="Arial"/>
              </a:rPr>
              <a:t>9.Бесіда: “Життя без СНІДу”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29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pic>
        <p:nvPicPr>
          <p:cNvPr id="296" name="image5.jpeg"/>
          <p:cNvPicPr/>
          <p:nvPr/>
        </p:nvPicPr>
        <p:blipFill>
          <a:blip r:embed="rId2"/>
          <a:stretch/>
        </p:blipFill>
        <p:spPr>
          <a:xfrm>
            <a:off x="1080" y="0"/>
            <a:ext cx="9142920" cy="6856200"/>
          </a:xfrm>
          <a:prstGeom prst="rect">
            <a:avLst/>
          </a:prstGeom>
          <a:ln w="0">
            <a:noFill/>
          </a:ln>
        </p:spPr>
      </p:pic>
      <p:sp>
        <p:nvSpPr>
          <p:cNvPr id="297" name="Прямоугольник 13"/>
          <p:cNvSpPr/>
          <p:nvPr/>
        </p:nvSpPr>
        <p:spPr>
          <a:xfrm>
            <a:off x="1620000" y="274680"/>
            <a:ext cx="8208000" cy="1430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4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      Виховний захід:</a:t>
            </a:r>
            <a:endParaRPr lang="uk-UA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4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 “Я обираю життя”</a:t>
            </a:r>
            <a:endParaRPr lang="uk-UA" sz="4400" b="0" strike="noStrike" spc="-1">
              <a:latin typeface="Arial"/>
            </a:endParaRPr>
          </a:p>
        </p:txBody>
      </p:sp>
      <p:pic>
        <p:nvPicPr>
          <p:cNvPr id="298" name="Рисунок 297"/>
          <p:cNvPicPr/>
          <p:nvPr/>
        </p:nvPicPr>
        <p:blipFill>
          <a:blip r:embed="rId3"/>
          <a:stretch/>
        </p:blipFill>
        <p:spPr>
          <a:xfrm>
            <a:off x="540000" y="4140000"/>
            <a:ext cx="3420000" cy="2340000"/>
          </a:xfrm>
          <a:prstGeom prst="rect">
            <a:avLst/>
          </a:prstGeom>
          <a:ln w="0">
            <a:noFill/>
          </a:ln>
        </p:spPr>
      </p:pic>
      <p:pic>
        <p:nvPicPr>
          <p:cNvPr id="299" name="Рисунок 298"/>
          <p:cNvPicPr/>
          <p:nvPr/>
        </p:nvPicPr>
        <p:blipFill>
          <a:blip r:embed="rId4"/>
          <a:stretch/>
        </p:blipFill>
        <p:spPr>
          <a:xfrm>
            <a:off x="180000" y="1704960"/>
            <a:ext cx="4320000" cy="2246040"/>
          </a:xfrm>
          <a:prstGeom prst="rect">
            <a:avLst/>
          </a:prstGeom>
          <a:ln w="0">
            <a:noFill/>
          </a:ln>
        </p:spPr>
      </p:pic>
      <p:pic>
        <p:nvPicPr>
          <p:cNvPr id="300" name="Рисунок 299"/>
          <p:cNvPicPr/>
          <p:nvPr/>
        </p:nvPicPr>
        <p:blipFill>
          <a:blip r:embed="rId5"/>
          <a:stretch/>
        </p:blipFill>
        <p:spPr>
          <a:xfrm>
            <a:off x="4680000" y="1600200"/>
            <a:ext cx="4320000" cy="4538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0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pic>
        <p:nvPicPr>
          <p:cNvPr id="303" name="image5.jpeg"/>
          <p:cNvPicPr/>
          <p:nvPr/>
        </p:nvPicPr>
        <p:blipFill>
          <a:blip r:embed="rId2"/>
          <a:stretch/>
        </p:blipFill>
        <p:spPr>
          <a:xfrm>
            <a:off x="0" y="720"/>
            <a:ext cx="9142920" cy="6856200"/>
          </a:xfrm>
          <a:prstGeom prst="rect">
            <a:avLst/>
          </a:prstGeom>
          <a:ln w="0">
            <a:noFill/>
          </a:ln>
        </p:spPr>
      </p:pic>
      <p:sp>
        <p:nvSpPr>
          <p:cNvPr id="304" name="Прямоугольник 10"/>
          <p:cNvSpPr/>
          <p:nvPr/>
        </p:nvSpPr>
        <p:spPr>
          <a:xfrm>
            <a:off x="2726280" y="186120"/>
            <a:ext cx="6831000" cy="1308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4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Практикум</a:t>
            </a:r>
            <a:endParaRPr lang="uk-UA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6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«Ми – рівні, ми різні»</a:t>
            </a:r>
            <a:endParaRPr lang="uk-UA" sz="3600" b="0" strike="noStrike" spc="-1">
              <a:latin typeface="Arial"/>
            </a:endParaRPr>
          </a:p>
        </p:txBody>
      </p:sp>
      <p:pic>
        <p:nvPicPr>
          <p:cNvPr id="305" name="Рисунок 304"/>
          <p:cNvPicPr/>
          <p:nvPr/>
        </p:nvPicPr>
        <p:blipFill>
          <a:blip r:embed="rId3"/>
          <a:stretch/>
        </p:blipFill>
        <p:spPr>
          <a:xfrm>
            <a:off x="947880" y="1800000"/>
            <a:ext cx="7314840" cy="4392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pic>
        <p:nvPicPr>
          <p:cNvPr id="2" name="Объект 1"/>
          <p:cNvPicPr>
            <a:picLocks noGrp="1" noChangeAspect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6" y="1842549"/>
            <a:ext cx="6032500" cy="4524375"/>
          </a:xfrm>
          <a:prstGeom prst="rect">
            <a:avLst/>
          </a:prstGeom>
          <a:noFill/>
          <a:ln w="0">
            <a:noFill/>
          </a:ln>
        </p:spPr>
      </p:pic>
      <p:pic>
        <p:nvPicPr>
          <p:cNvPr id="308" name="image5.jpeg"/>
          <p:cNvPicPr/>
          <p:nvPr/>
        </p:nvPicPr>
        <p:blipFill>
          <a:blip r:embed="rId3"/>
          <a:stretch/>
        </p:blipFill>
        <p:spPr>
          <a:xfrm>
            <a:off x="0" y="0"/>
            <a:ext cx="9142920" cy="6856200"/>
          </a:xfrm>
          <a:prstGeom prst="rect">
            <a:avLst/>
          </a:prstGeom>
          <a:ln w="0">
            <a:noFill/>
          </a:ln>
        </p:spPr>
      </p:pic>
      <p:sp>
        <p:nvSpPr>
          <p:cNvPr id="309" name="Прямоугольник 13"/>
          <p:cNvSpPr/>
          <p:nvPr/>
        </p:nvSpPr>
        <p:spPr>
          <a:xfrm>
            <a:off x="950400" y="188640"/>
            <a:ext cx="8208000" cy="12604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4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          Ділова гра</a:t>
            </a:r>
            <a:endParaRPr lang="uk-UA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2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           «</a:t>
            </a:r>
            <a:r>
              <a:rPr lang="uk-UA" sz="3200" b="1" strike="noStrike" spc="43" dirty="0" smtClean="0">
                <a:solidFill>
                  <a:srgbClr val="E0322D"/>
                </a:solidFill>
                <a:latin typeface="Bookman Old Style"/>
                <a:ea typeface="DejaVu Sans"/>
              </a:rPr>
              <a:t>Рабству - </a:t>
            </a:r>
            <a:r>
              <a:rPr lang="uk-UA" sz="32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НІ» </a:t>
            </a:r>
            <a:endParaRPr lang="uk-UA" sz="3200" b="0" strike="noStrike" spc="-1" dirty="0">
              <a:latin typeface="Arial"/>
            </a:endParaRPr>
          </a:p>
        </p:txBody>
      </p:sp>
      <p:pic>
        <p:nvPicPr>
          <p:cNvPr id="5" name="Рисунок 4" descr="Вырезка экрана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61" y="1522080"/>
            <a:ext cx="3697542" cy="2713498"/>
          </a:xfrm>
          <a:prstGeom prst="rect">
            <a:avLst/>
          </a:prstGeom>
        </p:spPr>
      </p:pic>
      <p:pic>
        <p:nvPicPr>
          <p:cNvPr id="6" name="Рисунок 5" descr="Вырезка экрана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86" y="1436039"/>
            <a:ext cx="5139521" cy="4022651"/>
          </a:xfrm>
          <a:prstGeom prst="rect">
            <a:avLst/>
          </a:prstGeom>
        </p:spPr>
      </p:pic>
      <p:pic>
        <p:nvPicPr>
          <p:cNvPr id="7" name="Рисунок 6" descr="Вырезка экрана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91" y="3901139"/>
            <a:ext cx="2985192" cy="2465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pic>
        <p:nvPicPr>
          <p:cNvPr id="312" name="image5.jpeg"/>
          <p:cNvPicPr/>
          <p:nvPr/>
        </p:nvPicPr>
        <p:blipFill>
          <a:blip r:embed="rId2"/>
          <a:stretch/>
        </p:blipFill>
        <p:spPr>
          <a:xfrm>
            <a:off x="0" y="1800"/>
            <a:ext cx="9142920" cy="6856200"/>
          </a:xfrm>
          <a:prstGeom prst="rect">
            <a:avLst/>
          </a:prstGeom>
          <a:ln w="0">
            <a:noFill/>
          </a:ln>
        </p:spPr>
      </p:pic>
      <p:sp>
        <p:nvSpPr>
          <p:cNvPr id="313" name="Прямоугольник 10"/>
          <p:cNvSpPr/>
          <p:nvPr/>
        </p:nvSpPr>
        <p:spPr>
          <a:xfrm>
            <a:off x="300960" y="191160"/>
            <a:ext cx="8843040" cy="1308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4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                Виховний захід </a:t>
            </a:r>
            <a:endParaRPr lang="uk-UA" sz="4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36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         «А сотню вже зустріли небеса»</a:t>
            </a:r>
            <a:endParaRPr lang="uk-UA" sz="3600" b="0" strike="noStrike" spc="-1">
              <a:latin typeface="Arial"/>
            </a:endParaRPr>
          </a:p>
        </p:txBody>
      </p:sp>
      <p:pic>
        <p:nvPicPr>
          <p:cNvPr id="3" name="Рисунок 2" descr="Вырезка экрана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78" y="1985818"/>
            <a:ext cx="8686022" cy="41748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315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pic>
        <p:nvPicPr>
          <p:cNvPr id="316" name="image5.jpeg"/>
          <p:cNvPicPr/>
          <p:nvPr/>
        </p:nvPicPr>
        <p:blipFill>
          <a:blip r:embed="rId2"/>
          <a:stretch/>
        </p:blipFill>
        <p:spPr>
          <a:xfrm>
            <a:off x="0" y="1440"/>
            <a:ext cx="9142920" cy="6856200"/>
          </a:xfrm>
          <a:prstGeom prst="rect">
            <a:avLst/>
          </a:prstGeom>
          <a:ln w="0">
            <a:noFill/>
          </a:ln>
        </p:spPr>
      </p:pic>
      <p:sp>
        <p:nvSpPr>
          <p:cNvPr id="317" name="Прямоугольник 15"/>
          <p:cNvSpPr/>
          <p:nvPr/>
        </p:nvSpPr>
        <p:spPr>
          <a:xfrm>
            <a:off x="41400" y="1986120"/>
            <a:ext cx="8778240" cy="206064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4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             Учасниця </a:t>
            </a:r>
            <a:endParaRPr lang="uk-UA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8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                         обласних </a:t>
            </a:r>
            <a:r>
              <a:rPr lang="uk-UA" sz="2800" b="1" strike="noStrike" spc="43" dirty="0" smtClean="0">
                <a:solidFill>
                  <a:srgbClr val="E0322D"/>
                </a:solidFill>
                <a:latin typeface="Bookman Old Style"/>
                <a:ea typeface="DejaVu Sans"/>
              </a:rPr>
              <a:t>семінарів</a:t>
            </a:r>
            <a:endParaRPr lang="uk-UA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8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практичних психологів та соціальних педагогів   </a:t>
            </a:r>
            <a:endParaRPr lang="uk-UA" sz="2800" b="0" strike="noStrike" spc="-1" dirty="0">
              <a:latin typeface="Arial"/>
            </a:endParaRPr>
          </a:p>
        </p:txBody>
      </p:sp>
      <p:pic>
        <p:nvPicPr>
          <p:cNvPr id="318" name="Picture 5" descr="Тиждень психології (розтяжка)"/>
          <p:cNvPicPr/>
          <p:nvPr/>
        </p:nvPicPr>
        <p:blipFill>
          <a:blip r:embed="rId3"/>
          <a:stretch/>
        </p:blipFill>
        <p:spPr>
          <a:xfrm>
            <a:off x="5220000" y="3780000"/>
            <a:ext cx="3213360" cy="2635560"/>
          </a:xfrm>
          <a:prstGeom prst="rect">
            <a:avLst/>
          </a:prstGeom>
          <a:ln w="0">
            <a:noFill/>
          </a:ln>
        </p:spPr>
      </p:pic>
      <p:pic>
        <p:nvPicPr>
          <p:cNvPr id="319" name="Picture 9" descr="Тиждень історії та права - ВПУ №42"/>
          <p:cNvPicPr/>
          <p:nvPr/>
        </p:nvPicPr>
        <p:blipFill>
          <a:blip r:embed="rId4"/>
          <a:stretch/>
        </p:blipFill>
        <p:spPr>
          <a:xfrm>
            <a:off x="756000" y="4140000"/>
            <a:ext cx="2109600" cy="2109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pic>
        <p:nvPicPr>
          <p:cNvPr id="127" name="image5.jpeg"/>
          <p:cNvPicPr/>
          <p:nvPr/>
        </p:nvPicPr>
        <p:blipFill>
          <a:blip r:embed="rId2"/>
          <a:stretch/>
        </p:blipFill>
        <p:spPr>
          <a:xfrm>
            <a:off x="360" y="0"/>
            <a:ext cx="9142920" cy="6856200"/>
          </a:xfrm>
          <a:prstGeom prst="rect">
            <a:avLst/>
          </a:prstGeom>
          <a:ln w="0">
            <a:noFill/>
          </a:ln>
        </p:spPr>
      </p:pic>
      <p:sp>
        <p:nvSpPr>
          <p:cNvPr id="128" name="TextBox 3"/>
          <p:cNvSpPr/>
          <p:nvPr/>
        </p:nvSpPr>
        <p:spPr>
          <a:xfrm>
            <a:off x="123480" y="1556640"/>
            <a:ext cx="8928000" cy="45228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uk-UA" sz="16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Дата народження: </a:t>
            </a:r>
            <a:r>
              <a:rPr lang="uk-UA" sz="1600" b="0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8 серпня 1963 </a:t>
            </a:r>
            <a:r>
              <a:rPr lang="uk-UA" sz="1600" spc="-1" dirty="0" smtClean="0">
                <a:solidFill>
                  <a:srgbClr val="000000"/>
                </a:solidFill>
                <a:latin typeface="Bookman Old Style"/>
                <a:ea typeface="DejaVu Sans"/>
              </a:rPr>
              <a:t>року</a:t>
            </a:r>
            <a:endParaRPr lang="uk-UA" sz="1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16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Освіта: </a:t>
            </a:r>
            <a:r>
              <a:rPr lang="uk-UA" sz="1600" b="0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вища</a:t>
            </a: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uk-UA" sz="16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Навчальний заклад —</a:t>
            </a:r>
            <a:r>
              <a:rPr lang="uk-UA" sz="1600" b="0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 Кам’янець-Подільський педагогічний інститут імені </a:t>
            </a:r>
            <a:endParaRPr lang="uk-UA" sz="1600" b="0" strike="noStrike" spc="-1" dirty="0" smtClean="0">
              <a:solidFill>
                <a:srgbClr val="000000"/>
              </a:solidFill>
              <a:latin typeface="Bookman Old Style"/>
              <a:ea typeface="DejaVu Sans"/>
            </a:endParaRPr>
          </a:p>
          <a:p>
            <a:pPr algn="just">
              <a:lnSpc>
                <a:spcPct val="150000"/>
              </a:lnSpc>
            </a:pPr>
            <a:r>
              <a:rPr lang="uk-UA" sz="1600" b="0" strike="noStrike" spc="-1" dirty="0" smtClean="0">
                <a:solidFill>
                  <a:srgbClr val="000000"/>
                </a:solidFill>
                <a:latin typeface="Bookman Old Style"/>
                <a:ea typeface="DejaVu Sans"/>
              </a:rPr>
              <a:t>В</a:t>
            </a:r>
            <a:r>
              <a:rPr lang="uk-UA" sz="1600" b="0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. </a:t>
            </a:r>
            <a:r>
              <a:rPr lang="uk-UA" sz="1600" b="0" strike="noStrike" spc="-1" dirty="0" err="1">
                <a:solidFill>
                  <a:srgbClr val="000000"/>
                </a:solidFill>
                <a:latin typeface="Bookman Old Style"/>
                <a:ea typeface="DejaVu Sans"/>
              </a:rPr>
              <a:t>Затонського</a:t>
            </a:r>
            <a:endParaRPr lang="uk-UA" sz="1600" b="0" strike="noStrike" spc="-1" dirty="0">
              <a:latin typeface="Arial"/>
            </a:endParaRPr>
          </a:p>
          <a:p>
            <a:pPr algn="just">
              <a:lnSpc>
                <a:spcPct val="150000"/>
              </a:lnSpc>
            </a:pPr>
            <a:r>
              <a:rPr lang="uk-UA" sz="16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Рік закінчення</a:t>
            </a:r>
            <a:r>
              <a:rPr lang="uk-UA" sz="1600" b="0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 – 1988 рік</a:t>
            </a:r>
            <a:endParaRPr lang="uk-UA" sz="1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16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Спеціальність за дипломом</a:t>
            </a:r>
            <a:r>
              <a:rPr lang="uk-UA" sz="1600" b="0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– </a:t>
            </a:r>
            <a:r>
              <a:rPr lang="uk-UA" sz="1600" spc="-1" dirty="0">
                <a:solidFill>
                  <a:srgbClr val="000000"/>
                </a:solidFill>
                <a:latin typeface="Bookman Old Style"/>
                <a:ea typeface="DejaVu Sans"/>
              </a:rPr>
              <a:t>в</a:t>
            </a:r>
            <a:r>
              <a:rPr lang="uk-UA" sz="1600" b="0" strike="noStrike" spc="-1" dirty="0" smtClean="0">
                <a:solidFill>
                  <a:srgbClr val="000000"/>
                </a:solidFill>
                <a:latin typeface="Bookman Old Style"/>
                <a:ea typeface="DejaVu Sans"/>
              </a:rPr>
              <a:t>читель російської </a:t>
            </a:r>
            <a:r>
              <a:rPr lang="uk-UA" sz="1600" b="0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мови та літератури</a:t>
            </a:r>
            <a:endParaRPr lang="uk-UA" sz="1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1600" b="1" strike="noStrike" spc="-1" dirty="0">
                <a:solidFill>
                  <a:srgbClr val="000000"/>
                </a:solidFill>
                <a:latin typeface="Bookman Old Style"/>
                <a:ea typeface="Microsoft YaHei"/>
              </a:rPr>
              <a:t>Місце роботи –ДНЗ “</a:t>
            </a:r>
            <a:r>
              <a:rPr lang="uk-UA" sz="1600" b="1" strike="noStrike" spc="-1" dirty="0" err="1">
                <a:solidFill>
                  <a:srgbClr val="000000"/>
                </a:solidFill>
                <a:latin typeface="Bookman Old Style"/>
                <a:ea typeface="Microsoft YaHei"/>
              </a:rPr>
              <a:t>Лісоводський</a:t>
            </a:r>
            <a:r>
              <a:rPr lang="uk-UA" sz="1600" b="1" strike="noStrike" spc="-1" dirty="0">
                <a:solidFill>
                  <a:srgbClr val="000000"/>
                </a:solidFill>
                <a:latin typeface="Bookman Old Style"/>
                <a:ea typeface="Microsoft YaHei"/>
              </a:rPr>
              <a:t> ПАЛ”  </a:t>
            </a:r>
            <a:endParaRPr lang="uk-UA" sz="1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16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Посада – </a:t>
            </a:r>
            <a:r>
              <a:rPr lang="uk-UA" sz="1600" b="0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соціальний педагог</a:t>
            </a:r>
            <a:endParaRPr lang="uk-UA" sz="1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16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Педагогічний стаж – 38</a:t>
            </a:r>
            <a:r>
              <a:rPr lang="uk-UA" sz="1600" b="0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 років, на </a:t>
            </a:r>
            <a:r>
              <a:rPr lang="uk-UA" sz="1600" b="0" strike="noStrike" spc="-1" dirty="0" smtClean="0">
                <a:solidFill>
                  <a:srgbClr val="000000"/>
                </a:solidFill>
                <a:latin typeface="Bookman Old Style"/>
                <a:ea typeface="DejaVu Sans"/>
              </a:rPr>
              <a:t> </a:t>
            </a:r>
            <a:r>
              <a:rPr lang="uk-UA" sz="1600" b="0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посаді </a:t>
            </a:r>
            <a:r>
              <a:rPr lang="uk-UA" sz="1600" b="0" strike="noStrike" spc="-1" dirty="0" err="1">
                <a:solidFill>
                  <a:srgbClr val="000000"/>
                </a:solidFill>
                <a:latin typeface="Bookman Old Style"/>
                <a:ea typeface="DejaVu Sans"/>
              </a:rPr>
              <a:t>соц</a:t>
            </a:r>
            <a:r>
              <a:rPr lang="uk-UA" sz="1600" b="0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. педагога- 2 роки</a:t>
            </a:r>
            <a:endParaRPr lang="uk-UA" sz="1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16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Кваліфікаційна категорія – </a:t>
            </a:r>
            <a:r>
              <a:rPr lang="uk-UA" sz="1600" b="0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спеціаліст </a:t>
            </a:r>
            <a:endParaRPr lang="uk-UA" sz="1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16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Свідоцтво про підвищення кваліфікації ПК 22771726/003669-21</a:t>
            </a:r>
            <a:endParaRPr lang="uk-UA" sz="1600" b="0" strike="noStrike" spc="-1" dirty="0">
              <a:latin typeface="Arial"/>
            </a:endParaRPr>
          </a:p>
          <a:p>
            <a:pPr>
              <a:lnSpc>
                <a:spcPct val="150000"/>
              </a:lnSpc>
            </a:pPr>
            <a:r>
              <a:rPr lang="uk-UA" sz="1600" b="1" spc="-1" dirty="0">
                <a:solidFill>
                  <a:srgbClr val="000000"/>
                </a:solidFill>
                <a:latin typeface="Bookman Old Style"/>
                <a:ea typeface="DejaVu Sans"/>
              </a:rPr>
              <a:t>в</a:t>
            </a:r>
            <a:r>
              <a:rPr lang="uk-UA" sz="1600" b="1" strike="noStrike" spc="-1" dirty="0" smtClean="0">
                <a:solidFill>
                  <a:srgbClr val="000000"/>
                </a:solidFill>
                <a:latin typeface="Bookman Old Style"/>
                <a:ea typeface="DejaVu Sans"/>
              </a:rPr>
              <a:t>ід 25 </a:t>
            </a:r>
            <a:r>
              <a:rPr lang="uk-UA" sz="1600" b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травня </a:t>
            </a:r>
            <a:r>
              <a:rPr lang="uk-UA" sz="1600" b="1" strike="noStrike" spc="-1" dirty="0" smtClean="0">
                <a:solidFill>
                  <a:srgbClr val="000000"/>
                </a:solidFill>
                <a:latin typeface="Bookman Old Style"/>
                <a:ea typeface="DejaVu Sans"/>
              </a:rPr>
              <a:t>2021</a:t>
            </a:r>
            <a:endParaRPr lang="uk-UA" sz="1600" b="0" strike="noStrike" spc="-1" dirty="0">
              <a:latin typeface="Arial"/>
            </a:endParaRPr>
          </a:p>
        </p:txBody>
      </p:sp>
      <p:pic>
        <p:nvPicPr>
          <p:cNvPr id="129" name="Picture 2" descr="Тиждень історії та права - ВПУ №42"/>
          <p:cNvPicPr/>
          <p:nvPr/>
        </p:nvPicPr>
        <p:blipFill>
          <a:blip r:embed="rId3"/>
          <a:stretch/>
        </p:blipFill>
        <p:spPr>
          <a:xfrm>
            <a:off x="7020360" y="3794040"/>
            <a:ext cx="2109600" cy="2109600"/>
          </a:xfrm>
          <a:prstGeom prst="rect">
            <a:avLst/>
          </a:prstGeom>
          <a:ln w="0">
            <a:noFill/>
          </a:ln>
        </p:spPr>
      </p:pic>
      <p:sp>
        <p:nvSpPr>
          <p:cNvPr id="130" name="Прямоугольник 7"/>
          <p:cNvSpPr/>
          <p:nvPr/>
        </p:nvSpPr>
        <p:spPr>
          <a:xfrm>
            <a:off x="3420000" y="548640"/>
            <a:ext cx="553788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54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Візитка</a:t>
            </a:r>
            <a:endParaRPr lang="uk-UA" sz="5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pic>
        <p:nvPicPr>
          <p:cNvPr id="133" name="image5.jpeg"/>
          <p:cNvPicPr/>
          <p:nvPr/>
        </p:nvPicPr>
        <p:blipFill>
          <a:blip r:embed="rId2"/>
          <a:stretch/>
        </p:blipFill>
        <p:spPr>
          <a:xfrm>
            <a:off x="0" y="720"/>
            <a:ext cx="9142920" cy="6856200"/>
          </a:xfrm>
          <a:prstGeom prst="rect">
            <a:avLst/>
          </a:prstGeom>
          <a:ln w="0">
            <a:noFill/>
          </a:ln>
        </p:spPr>
      </p:pic>
      <p:pic>
        <p:nvPicPr>
          <p:cNvPr id="134" name="Picture 2" descr="Старая открытая книга иллюстрация вектора. иллюстрации насчитывающей книга  - 35095106"/>
          <p:cNvPicPr/>
          <p:nvPr/>
        </p:nvPicPr>
        <p:blipFill>
          <a:blip r:embed="rId3"/>
          <a:stretch/>
        </p:blipFill>
        <p:spPr>
          <a:xfrm rot="21028800">
            <a:off x="-648000" y="89640"/>
            <a:ext cx="9720720" cy="6476040"/>
          </a:xfrm>
          <a:prstGeom prst="rect">
            <a:avLst/>
          </a:prstGeom>
          <a:ln w="0">
            <a:noFill/>
          </a:ln>
        </p:spPr>
      </p:pic>
      <p:sp>
        <p:nvSpPr>
          <p:cNvPr id="135" name="Прямоугольник 6"/>
          <p:cNvSpPr/>
          <p:nvPr/>
        </p:nvSpPr>
        <p:spPr>
          <a:xfrm rot="21294600">
            <a:off x="516960" y="1022040"/>
            <a:ext cx="7449840" cy="821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2400" b="1" i="1" strike="noStrike" spc="43">
                <a:solidFill>
                  <a:srgbClr val="000000"/>
                </a:solidFill>
                <a:latin typeface="Bookman Old Style"/>
                <a:ea typeface="DejaVu Sans"/>
              </a:rPr>
              <a:t>Життєва   та   професійна  </a:t>
            </a:r>
            <a:endParaRPr lang="uk-UA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i="1" strike="noStrike" spc="43">
                <a:solidFill>
                  <a:srgbClr val="000000"/>
                </a:solidFill>
                <a:latin typeface="Bookman Old Style"/>
                <a:ea typeface="DejaVu Sans"/>
              </a:rPr>
              <a:t>філософія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136" name="Прямоугольник 8"/>
          <p:cNvSpPr/>
          <p:nvPr/>
        </p:nvSpPr>
        <p:spPr>
          <a:xfrm rot="21248400">
            <a:off x="693000" y="1792800"/>
            <a:ext cx="3571560" cy="1796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000" b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         </a:t>
            </a:r>
            <a:endParaRPr lang="uk-UA" sz="4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uk-UA" sz="3200" b="1" i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  </a:t>
            </a:r>
            <a:r>
              <a:rPr lang="ru-RU" sz="20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"Цінуй те, що маєш, але не зупиняйся на досягнутому!"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2000" b="0" strike="noStrike" spc="-1">
              <a:latin typeface="Arial"/>
            </a:endParaRPr>
          </a:p>
        </p:txBody>
      </p:sp>
      <p:sp>
        <p:nvSpPr>
          <p:cNvPr id="137" name="Прямоугольник 10"/>
          <p:cNvSpPr/>
          <p:nvPr/>
        </p:nvSpPr>
        <p:spPr>
          <a:xfrm rot="21248400">
            <a:off x="4233600" y="1391760"/>
            <a:ext cx="3722400" cy="2558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000" b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         </a:t>
            </a:r>
            <a:endParaRPr lang="uk-UA" sz="4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uk-UA" sz="3200" b="1" i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   </a:t>
            </a:r>
            <a:r>
              <a:rPr lang="ru-RU" sz="18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«  Віддай    людині      </a:t>
            </a:r>
            <a:endParaRPr lang="uk-UA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ru-RU" sz="18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     крихітку себе. За це       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     душа поповнюється  </a:t>
            </a:r>
            <a:endParaRPr lang="uk-UA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ru-RU" sz="18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     світлом » </a:t>
            </a:r>
            <a:endParaRPr lang="uk-UA" sz="18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uk-UA" sz="20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	       </a:t>
            </a:r>
            <a:r>
              <a:rPr lang="uk-UA" sz="16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Ліна Костенко</a:t>
            </a:r>
            <a:endParaRPr lang="uk-UA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1600" b="0" strike="noStrike" spc="-1">
              <a:latin typeface="Arial"/>
            </a:endParaRPr>
          </a:p>
        </p:txBody>
      </p:sp>
      <p:pic>
        <p:nvPicPr>
          <p:cNvPr id="138" name="Picture 6" descr="ручка PNG, векторы, PSD и пнг для бесплатной загрузки | Pngtree"/>
          <p:cNvPicPr/>
          <p:nvPr/>
        </p:nvPicPr>
        <p:blipFill>
          <a:blip r:embed="rId4"/>
          <a:stretch/>
        </p:blipFill>
        <p:spPr>
          <a:xfrm rot="2462400">
            <a:off x="5710680" y="3814200"/>
            <a:ext cx="3295800" cy="3295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pic>
        <p:nvPicPr>
          <p:cNvPr id="141" name="image5.jpeg"/>
          <p:cNvPicPr/>
          <p:nvPr/>
        </p:nvPicPr>
        <p:blipFill>
          <a:blip r:embed="rId2"/>
          <a:stretch/>
        </p:blipFill>
        <p:spPr>
          <a:xfrm>
            <a:off x="0" y="0"/>
            <a:ext cx="9142920" cy="6856200"/>
          </a:xfrm>
          <a:prstGeom prst="rect">
            <a:avLst/>
          </a:prstGeom>
          <a:ln w="0">
            <a:noFill/>
          </a:ln>
        </p:spPr>
      </p:pic>
      <p:sp>
        <p:nvSpPr>
          <p:cNvPr id="142" name="Прямоугольник 5"/>
          <p:cNvSpPr/>
          <p:nvPr/>
        </p:nvSpPr>
        <p:spPr>
          <a:xfrm>
            <a:off x="-435240" y="1052640"/>
            <a:ext cx="10013040" cy="144509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4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Проблемна </a:t>
            </a:r>
            <a:r>
              <a:rPr lang="uk-UA" sz="4400" b="1" strike="noStrike" spc="43" dirty="0" smtClean="0">
                <a:solidFill>
                  <a:srgbClr val="E0322D"/>
                </a:solidFill>
                <a:latin typeface="Bookman Old Style"/>
                <a:ea typeface="DejaVu Sans"/>
              </a:rPr>
              <a:t>тема,</a:t>
            </a:r>
            <a:endParaRPr lang="uk-UA" sz="4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44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 над якою працюю:</a:t>
            </a:r>
            <a:endParaRPr lang="uk-UA" sz="4400" b="0" strike="noStrike" spc="-1" dirty="0">
              <a:latin typeface="Arial"/>
            </a:endParaRPr>
          </a:p>
        </p:txBody>
      </p:sp>
      <p:sp>
        <p:nvSpPr>
          <p:cNvPr id="143" name="Прямоугольник 7"/>
          <p:cNvSpPr/>
          <p:nvPr/>
        </p:nvSpPr>
        <p:spPr>
          <a:xfrm rot="21248400">
            <a:off x="719280" y="2344680"/>
            <a:ext cx="3571560" cy="118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000" b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         </a:t>
            </a:r>
            <a:endParaRPr lang="uk-UA" sz="4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uk-UA" sz="3200" b="1" i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  </a:t>
            </a:r>
            <a:endParaRPr lang="uk-UA" sz="3200" b="0" strike="noStrike" spc="-1">
              <a:latin typeface="Arial"/>
            </a:endParaRPr>
          </a:p>
        </p:txBody>
      </p:sp>
      <p:sp>
        <p:nvSpPr>
          <p:cNvPr id="144" name="Прямоугольник 9"/>
          <p:cNvSpPr/>
          <p:nvPr/>
        </p:nvSpPr>
        <p:spPr>
          <a:xfrm>
            <a:off x="251640" y="2459880"/>
            <a:ext cx="8496000" cy="338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000" b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         </a:t>
            </a:r>
            <a:endParaRPr lang="uk-UA" sz="4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uk-UA" sz="3200" b="1" i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  «Профілактика негативних явищ у ліцейному колективі як одна з умов створення безпечного середовища у навчальному закладі</a:t>
            </a:r>
            <a:r>
              <a:rPr lang="uk-UA" sz="24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»</a:t>
            </a:r>
            <a:endParaRPr lang="uk-UA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uk-UA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57200" y="1600200"/>
            <a:ext cx="8228520" cy="45248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endParaRPr lang="uk-UA" sz="3200" b="0" strike="noStrike" spc="-1">
              <a:latin typeface="Arial"/>
            </a:endParaRPr>
          </a:p>
        </p:txBody>
      </p:sp>
      <p:pic>
        <p:nvPicPr>
          <p:cNvPr id="147" name="image5.jpeg"/>
          <p:cNvPicPr/>
          <p:nvPr/>
        </p:nvPicPr>
        <p:blipFill>
          <a:blip r:embed="rId2"/>
          <a:stretch/>
        </p:blipFill>
        <p:spPr>
          <a:xfrm>
            <a:off x="0" y="-74880"/>
            <a:ext cx="9142920" cy="6856200"/>
          </a:xfrm>
          <a:prstGeom prst="rect">
            <a:avLst/>
          </a:prstGeom>
          <a:ln w="0">
            <a:noFill/>
          </a:ln>
        </p:spPr>
      </p:pic>
      <p:sp>
        <p:nvSpPr>
          <p:cNvPr id="148" name="Прямоугольник 7"/>
          <p:cNvSpPr/>
          <p:nvPr/>
        </p:nvSpPr>
        <p:spPr>
          <a:xfrm>
            <a:off x="3933000" y="1747440"/>
            <a:ext cx="1222920" cy="4968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20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Ц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і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л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і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і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 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з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а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в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д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а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н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н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0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я</a:t>
            </a:r>
            <a:endParaRPr lang="uk-UA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uk-UA" sz="2000" b="0" strike="noStrike" spc="-1">
              <a:latin typeface="Arial"/>
            </a:endParaRPr>
          </a:p>
        </p:txBody>
      </p:sp>
      <p:sp>
        <p:nvSpPr>
          <p:cNvPr id="149" name="Прямоугольник 10"/>
          <p:cNvSpPr/>
          <p:nvPr/>
        </p:nvSpPr>
        <p:spPr>
          <a:xfrm>
            <a:off x="3492000" y="283320"/>
            <a:ext cx="5537880" cy="75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4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Актуальність</a:t>
            </a:r>
            <a:endParaRPr lang="uk-UA" sz="4400" b="0" strike="noStrike" spc="-1">
              <a:latin typeface="Arial"/>
            </a:endParaRPr>
          </a:p>
        </p:txBody>
      </p:sp>
      <p:sp>
        <p:nvSpPr>
          <p:cNvPr id="150" name="Прямоугольник 11"/>
          <p:cNvSpPr/>
          <p:nvPr/>
        </p:nvSpPr>
        <p:spPr>
          <a:xfrm>
            <a:off x="1585080" y="1052640"/>
            <a:ext cx="72716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1800" b="1" i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Щоб навчання було в радість, підліток має стати активним учасником процесу засвоєння знань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151" name="AutoShape 16"/>
          <p:cNvSpPr/>
          <p:nvPr/>
        </p:nvSpPr>
        <p:spPr>
          <a:xfrm>
            <a:off x="5292000" y="2117880"/>
            <a:ext cx="3114720" cy="433944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6633"/>
              </a:gs>
              <a:gs pos="100000">
                <a:srgbClr val="FFFF99"/>
              </a:gs>
            </a:gsLst>
            <a:lin ang="27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52" name="Group 38"/>
          <p:cNvGrpSpPr/>
          <p:nvPr/>
        </p:nvGrpSpPr>
        <p:grpSpPr>
          <a:xfrm>
            <a:off x="5742360" y="1767960"/>
            <a:ext cx="2302920" cy="738000"/>
            <a:chOff x="5742360" y="1767960"/>
            <a:chExt cx="2302920" cy="738000"/>
          </a:xfrm>
        </p:grpSpPr>
        <p:sp>
          <p:nvSpPr>
            <p:cNvPr id="153" name="Oval 39"/>
            <p:cNvSpPr/>
            <p:nvPr/>
          </p:nvSpPr>
          <p:spPr>
            <a:xfrm>
              <a:off x="5761800" y="1767960"/>
              <a:ext cx="2283480" cy="738000"/>
            </a:xfrm>
            <a:prstGeom prst="ellipse">
              <a:avLst/>
            </a:prstGeom>
            <a:solidFill>
              <a:srgbClr val="33333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4" name="Oval 40"/>
            <p:cNvSpPr/>
            <p:nvPr/>
          </p:nvSpPr>
          <p:spPr>
            <a:xfrm>
              <a:off x="5742360" y="1773360"/>
              <a:ext cx="2283480" cy="714960"/>
            </a:xfrm>
            <a:prstGeom prst="ellipse">
              <a:avLst/>
            </a:prstGeom>
            <a:gradFill rotWithShape="0">
              <a:gsLst>
                <a:gs pos="0">
                  <a:srgbClr val="626768"/>
                </a:gs>
                <a:gs pos="100000">
                  <a:srgbClr val="D6E1E2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" name="Oval 41"/>
            <p:cNvSpPr/>
            <p:nvPr/>
          </p:nvSpPr>
          <p:spPr>
            <a:xfrm>
              <a:off x="5798520" y="1779120"/>
              <a:ext cx="1477440" cy="697320"/>
            </a:xfrm>
            <a:prstGeom prst="ellipse">
              <a:avLst/>
            </a:prstGeom>
            <a:gradFill rotWithShape="0">
              <a:gsLst>
                <a:gs pos="0">
                  <a:srgbClr val="D6E1E2"/>
                </a:gs>
                <a:gs pos="100000">
                  <a:srgbClr val="EFF3F3">
                    <a:alpha val="0"/>
                  </a:srgbClr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" name="Oval 42"/>
            <p:cNvSpPr/>
            <p:nvPr/>
          </p:nvSpPr>
          <p:spPr>
            <a:xfrm>
              <a:off x="5813640" y="1785600"/>
              <a:ext cx="1403640" cy="649440"/>
            </a:xfrm>
            <a:prstGeom prst="ellipse">
              <a:avLst/>
            </a:prstGeom>
            <a:gradFill rotWithShape="0">
              <a:gsLst>
                <a:gs pos="0">
                  <a:srgbClr val="A8B1B2"/>
                </a:gs>
                <a:gs pos="100000">
                  <a:srgbClr val="D6E1E2">
                    <a:alpha val="48235"/>
                  </a:srgbClr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" name="Oval 43"/>
            <p:cNvSpPr/>
            <p:nvPr/>
          </p:nvSpPr>
          <p:spPr>
            <a:xfrm>
              <a:off x="5895720" y="1802160"/>
              <a:ext cx="1861920" cy="528480"/>
            </a:xfrm>
            <a:prstGeom prst="ellipse">
              <a:avLst/>
            </a:prstGeom>
            <a:gradFill rotWithShape="0">
              <a:gsLst>
                <a:gs pos="0">
                  <a:srgbClr val="FEFEFE"/>
                </a:gs>
                <a:gs pos="100000">
                  <a:srgbClr val="D6E1E2">
                    <a:alpha val="38039"/>
                  </a:srgbClr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8" name="Прямоугольник 38"/>
          <p:cNvSpPr/>
          <p:nvPr/>
        </p:nvSpPr>
        <p:spPr>
          <a:xfrm>
            <a:off x="5309280" y="2014920"/>
            <a:ext cx="3047760" cy="434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000" b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         </a:t>
            </a:r>
            <a:endParaRPr lang="uk-UA" sz="4000" b="0" strike="noStrike" spc="-1"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D0D0D"/>
              </a:buClr>
              <a:buFont typeface="Wingdings" charset="2"/>
              <a:buChar char=""/>
            </a:pPr>
            <a:r>
              <a:rPr lang="uk-UA" sz="1600" b="1" i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розвиток комунікативних якостей, навичок толерантного спілкування</a:t>
            </a:r>
            <a:endParaRPr lang="uk-UA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uk-UA" sz="1600" b="0" strike="noStrike" spc="-1"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D0D0D"/>
              </a:buClr>
              <a:buFont typeface="Wingdings" charset="2"/>
              <a:buChar char=""/>
            </a:pPr>
            <a:r>
              <a:rPr lang="uk-UA" sz="1600" b="1" i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розвиток критичного та творчого мислення</a:t>
            </a:r>
            <a:endParaRPr lang="uk-UA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uk-UA" sz="1600" b="0" strike="noStrike" spc="-1"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D0D0D"/>
              </a:buClr>
              <a:buFont typeface="Wingdings" charset="2"/>
              <a:buChar char=""/>
            </a:pPr>
            <a:r>
              <a:rPr lang="uk-UA" sz="1600" b="1" i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формування ініціативності, самостійності</a:t>
            </a:r>
            <a:endParaRPr lang="uk-UA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uk-UA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uk-UA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uk-UA" sz="1600" b="0" strike="noStrike" spc="-1">
              <a:latin typeface="Arial"/>
            </a:endParaRPr>
          </a:p>
        </p:txBody>
      </p:sp>
      <p:pic>
        <p:nvPicPr>
          <p:cNvPr id="159" name="Picture 14" descr="1931593 Перьевая ручка Parker Urban Muted Black GT"/>
          <p:cNvPicPr/>
          <p:nvPr/>
        </p:nvPicPr>
        <p:blipFill>
          <a:blip r:embed="rId3"/>
          <a:stretch/>
        </p:blipFill>
        <p:spPr>
          <a:xfrm rot="20692200">
            <a:off x="7580880" y="4636800"/>
            <a:ext cx="1145880" cy="1145880"/>
          </a:xfrm>
          <a:prstGeom prst="rect">
            <a:avLst/>
          </a:prstGeom>
          <a:ln w="0">
            <a:noFill/>
          </a:ln>
        </p:spPr>
      </p:pic>
      <p:sp>
        <p:nvSpPr>
          <p:cNvPr id="160" name="AutoShape 16"/>
          <p:cNvSpPr/>
          <p:nvPr/>
        </p:nvSpPr>
        <p:spPr>
          <a:xfrm>
            <a:off x="747360" y="2043360"/>
            <a:ext cx="3114720" cy="43768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F6633"/>
              </a:gs>
              <a:gs pos="100000">
                <a:srgbClr val="FFFF99"/>
              </a:gs>
            </a:gsLst>
            <a:lin ang="27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1" name="Прямоугольник 41"/>
          <p:cNvSpPr/>
          <p:nvPr/>
        </p:nvSpPr>
        <p:spPr>
          <a:xfrm>
            <a:off x="747360" y="1848600"/>
            <a:ext cx="3047760" cy="434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4000" b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         </a:t>
            </a:r>
            <a:endParaRPr lang="uk-UA" sz="4000" b="0" strike="noStrike" spc="-1"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D0D0D"/>
              </a:buClr>
              <a:buFont typeface="Wingdings" charset="2"/>
              <a:buChar char=""/>
            </a:pPr>
            <a:r>
              <a:rPr lang="uk-UA" sz="1600" b="1" i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налагодження конструктивної соціальної взаємодії    учасників освітнього процесу </a:t>
            </a:r>
            <a:endParaRPr lang="uk-UA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uk-UA" sz="1600" b="0" strike="noStrike" spc="-1"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D0D0D"/>
              </a:buClr>
              <a:buFont typeface="Wingdings" charset="2"/>
              <a:buChar char=""/>
            </a:pPr>
            <a:r>
              <a:rPr lang="uk-UA" sz="1600" b="1" i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створення безпечного освітнього середовища</a:t>
            </a:r>
            <a:endParaRPr lang="uk-UA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uk-UA" sz="1600" b="0" strike="noStrike" spc="-1"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D0D0D"/>
              </a:buClr>
              <a:buFont typeface="Wingdings" charset="2"/>
              <a:buChar char=""/>
            </a:pPr>
            <a:r>
              <a:rPr lang="uk-UA" sz="1600" b="1" i="1" strike="noStrike" spc="43">
                <a:solidFill>
                  <a:srgbClr val="0D0D0D"/>
                </a:solidFill>
                <a:latin typeface="Bookman Old Style"/>
                <a:ea typeface="DejaVu Sans"/>
              </a:rPr>
              <a:t>формування ціннісних життєвих навичок</a:t>
            </a:r>
            <a:endParaRPr lang="uk-UA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uk-UA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uk-UA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uk-UA" sz="16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uk-UA" sz="1600" b="0" strike="noStrike" spc="-1">
              <a:latin typeface="Arial"/>
            </a:endParaRPr>
          </a:p>
        </p:txBody>
      </p:sp>
      <p:grpSp>
        <p:nvGrpSpPr>
          <p:cNvPr id="162" name="Group 38"/>
          <p:cNvGrpSpPr/>
          <p:nvPr/>
        </p:nvGrpSpPr>
        <p:grpSpPr>
          <a:xfrm>
            <a:off x="1121040" y="1754280"/>
            <a:ext cx="2302920" cy="738000"/>
            <a:chOff x="1121040" y="1754280"/>
            <a:chExt cx="2302920" cy="738000"/>
          </a:xfrm>
        </p:grpSpPr>
        <p:sp>
          <p:nvSpPr>
            <p:cNvPr id="163" name="Oval 39"/>
            <p:cNvSpPr/>
            <p:nvPr/>
          </p:nvSpPr>
          <p:spPr>
            <a:xfrm>
              <a:off x="1140480" y="1754280"/>
              <a:ext cx="2283480" cy="738000"/>
            </a:xfrm>
            <a:prstGeom prst="ellipse">
              <a:avLst/>
            </a:prstGeom>
            <a:solidFill>
              <a:srgbClr val="333333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" name="Oval 40"/>
            <p:cNvSpPr/>
            <p:nvPr/>
          </p:nvSpPr>
          <p:spPr>
            <a:xfrm>
              <a:off x="1121040" y="1759680"/>
              <a:ext cx="2283480" cy="714960"/>
            </a:xfrm>
            <a:prstGeom prst="ellipse">
              <a:avLst/>
            </a:prstGeom>
            <a:gradFill rotWithShape="0">
              <a:gsLst>
                <a:gs pos="0">
                  <a:srgbClr val="626768"/>
                </a:gs>
                <a:gs pos="100000">
                  <a:srgbClr val="D6E1E2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5" name="Oval 41"/>
            <p:cNvSpPr/>
            <p:nvPr/>
          </p:nvSpPr>
          <p:spPr>
            <a:xfrm>
              <a:off x="1177200" y="1765440"/>
              <a:ext cx="1477440" cy="697320"/>
            </a:xfrm>
            <a:prstGeom prst="ellipse">
              <a:avLst/>
            </a:prstGeom>
            <a:gradFill rotWithShape="0">
              <a:gsLst>
                <a:gs pos="0">
                  <a:srgbClr val="D6E1E2"/>
                </a:gs>
                <a:gs pos="100000">
                  <a:srgbClr val="EFF3F3">
                    <a:alpha val="0"/>
                  </a:srgbClr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6" name="Oval 42"/>
            <p:cNvSpPr/>
            <p:nvPr/>
          </p:nvSpPr>
          <p:spPr>
            <a:xfrm>
              <a:off x="1192320" y="1771920"/>
              <a:ext cx="1403640" cy="649440"/>
            </a:xfrm>
            <a:prstGeom prst="ellipse">
              <a:avLst/>
            </a:prstGeom>
            <a:gradFill rotWithShape="0">
              <a:gsLst>
                <a:gs pos="0">
                  <a:srgbClr val="A8B1B2"/>
                </a:gs>
                <a:gs pos="100000">
                  <a:srgbClr val="D6E1E2">
                    <a:alpha val="48235"/>
                  </a:srgbClr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7" name="Oval 43"/>
            <p:cNvSpPr/>
            <p:nvPr/>
          </p:nvSpPr>
          <p:spPr>
            <a:xfrm>
              <a:off x="1274400" y="1788480"/>
              <a:ext cx="1861920" cy="528480"/>
            </a:xfrm>
            <a:prstGeom prst="ellipse">
              <a:avLst/>
            </a:prstGeom>
            <a:gradFill rotWithShape="0">
              <a:gsLst>
                <a:gs pos="0">
                  <a:srgbClr val="FEFEFE"/>
                </a:gs>
                <a:gs pos="100000">
                  <a:srgbClr val="D6E1E2">
                    <a:alpha val="38039"/>
                  </a:srgbClr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graphicFrame>
        <p:nvGraphicFramePr>
          <p:cNvPr id="169" name="Объект 4"/>
          <p:cNvGraphicFramePr/>
          <p:nvPr/>
        </p:nvGraphicFramePr>
        <p:xfrm>
          <a:off x="457200" y="1600200"/>
          <a:ext cx="8228520" cy="4524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70" name="image5.jpeg"/>
          <p:cNvPicPr/>
          <p:nvPr/>
        </p:nvPicPr>
        <p:blipFill>
          <a:blip r:embed="rId3"/>
          <a:stretch/>
        </p:blipFill>
        <p:spPr>
          <a:xfrm>
            <a:off x="-82620" y="-188100"/>
            <a:ext cx="9142920" cy="6856200"/>
          </a:xfrm>
          <a:prstGeom prst="rect">
            <a:avLst/>
          </a:prstGeom>
          <a:ln w="0">
            <a:noFill/>
          </a:ln>
        </p:spPr>
      </p:pic>
      <p:sp>
        <p:nvSpPr>
          <p:cNvPr id="171" name="Прямоугольник 5"/>
          <p:cNvSpPr/>
          <p:nvPr/>
        </p:nvSpPr>
        <p:spPr>
          <a:xfrm>
            <a:off x="-258417" y="1066320"/>
            <a:ext cx="9898137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28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У своїй роботі керуюсь тим що </a:t>
            </a:r>
            <a:r>
              <a:rPr lang="uk-UA" sz="2800" b="1" strike="noStrike" spc="43" dirty="0" err="1">
                <a:solidFill>
                  <a:srgbClr val="E0322D"/>
                </a:solidFill>
                <a:latin typeface="Bookman Old Style"/>
                <a:ea typeface="DejaVu Sans"/>
              </a:rPr>
              <a:t>соц</a:t>
            </a:r>
            <a:r>
              <a:rPr lang="uk-UA" sz="28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. </a:t>
            </a:r>
            <a:endParaRPr lang="uk-UA" sz="2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800" b="1" strike="noStrike" spc="43" dirty="0">
                <a:solidFill>
                  <a:srgbClr val="E0322D"/>
                </a:solidFill>
                <a:latin typeface="Bookman Old Style"/>
                <a:ea typeface="DejaVu Sans"/>
              </a:rPr>
              <a:t>педагог для здобувачів освіти має бути:</a:t>
            </a:r>
            <a:endParaRPr lang="uk-UA" sz="2800" b="0" strike="noStrike" spc="-1" dirty="0">
              <a:latin typeface="Arial"/>
            </a:endParaRPr>
          </a:p>
        </p:txBody>
      </p:sp>
      <p:grpSp>
        <p:nvGrpSpPr>
          <p:cNvPr id="172" name="Group 2"/>
          <p:cNvGrpSpPr/>
          <p:nvPr/>
        </p:nvGrpSpPr>
        <p:grpSpPr>
          <a:xfrm>
            <a:off x="795960" y="2516760"/>
            <a:ext cx="8199360" cy="4330440"/>
            <a:chOff x="795960" y="2516760"/>
            <a:chExt cx="8199360" cy="4330440"/>
          </a:xfrm>
        </p:grpSpPr>
        <p:sp>
          <p:nvSpPr>
            <p:cNvPr id="173" name="Oval 3"/>
            <p:cNvSpPr/>
            <p:nvPr/>
          </p:nvSpPr>
          <p:spPr>
            <a:xfrm>
              <a:off x="1800000" y="5265720"/>
              <a:ext cx="7195320" cy="1581480"/>
            </a:xfrm>
            <a:prstGeom prst="ellipse">
              <a:avLst/>
            </a:prstGeom>
            <a:gradFill rotWithShape="0">
              <a:gsLst>
                <a:gs pos="0">
                  <a:srgbClr val="9C9C55"/>
                </a:gs>
                <a:gs pos="100000">
                  <a:srgbClr val="DCDC7A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4" name="Oval 4"/>
            <p:cNvSpPr/>
            <p:nvPr/>
          </p:nvSpPr>
          <p:spPr>
            <a:xfrm rot="20580000">
              <a:off x="860400" y="2742840"/>
              <a:ext cx="7454160" cy="3602160"/>
            </a:xfrm>
            <a:prstGeom prst="ellipse">
              <a:avLst/>
            </a:prstGeom>
            <a:solidFill>
              <a:srgbClr val="808000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5" name="Oval 5"/>
            <p:cNvSpPr/>
            <p:nvPr/>
          </p:nvSpPr>
          <p:spPr>
            <a:xfrm rot="20580000">
              <a:off x="931680" y="2548440"/>
              <a:ext cx="7195320" cy="3489840"/>
            </a:xfrm>
            <a:prstGeom prst="ellipse">
              <a:avLst/>
            </a:prstGeom>
            <a:gradFill rotWithShape="0">
              <a:gsLst>
                <a:gs pos="0">
                  <a:srgbClr val="789C55"/>
                </a:gs>
                <a:gs pos="100000">
                  <a:srgbClr val="ABDC7A"/>
                </a:gs>
              </a:gsLst>
              <a:lin ang="9780000"/>
            </a:gradFill>
            <a:ln w="9525">
              <a:solidFill>
                <a:srgbClr val="C0FF43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6" name="AutoShape 6"/>
            <p:cNvSpPr/>
            <p:nvPr/>
          </p:nvSpPr>
          <p:spPr>
            <a:xfrm rot="20580000">
              <a:off x="822600" y="2517840"/>
              <a:ext cx="7374600" cy="353880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8878" y="3631"/>
                  </a:moveTo>
                  <a:cubicBezTo>
                    <a:pt x="20631" y="5607"/>
                    <a:pt x="21600" y="8158"/>
                    <a:pt x="21600" y="10800"/>
                  </a:cubicBezTo>
                  <a:cubicBezTo>
                    <a:pt x="21600" y="12239"/>
                    <a:pt x="21312" y="13664"/>
                    <a:pt x="20753" y="14991"/>
                  </a:cubicBezTo>
                  <a:lnTo>
                    <a:pt x="10800" y="10800"/>
                  </a:lnTo>
                  <a:close/>
                  <a:moveTo>
                    <a:pt x="18878" y="3631"/>
                  </a:moveTo>
                  <a:cubicBezTo>
                    <a:pt x="20631" y="5607"/>
                    <a:pt x="21600" y="8158"/>
                    <a:pt x="21600" y="10800"/>
                  </a:cubicBezTo>
                  <a:cubicBezTo>
                    <a:pt x="21600" y="12239"/>
                    <a:pt x="21312" y="13664"/>
                    <a:pt x="20753" y="14991"/>
                  </a:cubicBezTo>
                </a:path>
              </a:pathLst>
            </a:custGeom>
            <a:gradFill rotWithShape="0">
              <a:gsLst>
                <a:gs pos="0">
                  <a:srgbClr val="545200"/>
                </a:gs>
                <a:gs pos="100000">
                  <a:srgbClr val="777500"/>
                </a:gs>
              </a:gsLst>
              <a:lin ang="1518000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7" name="AutoShape 7"/>
            <p:cNvSpPr/>
            <p:nvPr/>
          </p:nvSpPr>
          <p:spPr>
            <a:xfrm rot="20580000" flipH="1">
              <a:off x="800640" y="2516760"/>
              <a:ext cx="7443360" cy="34671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026" y="7325"/>
                  </a:moveTo>
                  <a:cubicBezTo>
                    <a:pt x="21406" y="8444"/>
                    <a:pt x="21600" y="9618"/>
                    <a:pt x="21600" y="10800"/>
                  </a:cubicBezTo>
                  <a:cubicBezTo>
                    <a:pt x="21600" y="14262"/>
                    <a:pt x="19940" y="17514"/>
                    <a:pt x="17136" y="19545"/>
                  </a:cubicBezTo>
                  <a:lnTo>
                    <a:pt x="10800" y="10800"/>
                  </a:lnTo>
                  <a:close/>
                  <a:moveTo>
                    <a:pt x="21026" y="7325"/>
                  </a:moveTo>
                  <a:cubicBezTo>
                    <a:pt x="21406" y="8444"/>
                    <a:pt x="21600" y="9618"/>
                    <a:pt x="21600" y="10800"/>
                  </a:cubicBezTo>
                  <a:cubicBezTo>
                    <a:pt x="21600" y="14262"/>
                    <a:pt x="19940" y="17514"/>
                    <a:pt x="17136" y="19545"/>
                  </a:cubicBezTo>
                </a:path>
              </a:pathLst>
            </a:custGeom>
            <a:gradFill rotWithShape="0">
              <a:gsLst>
                <a:gs pos="0">
                  <a:srgbClr val="789E2E"/>
                </a:gs>
                <a:gs pos="100000">
                  <a:srgbClr val="ABE042"/>
                </a:gs>
              </a:gsLst>
              <a:lin ang="438000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8" name="AutoShape 8"/>
            <p:cNvSpPr/>
            <p:nvPr/>
          </p:nvSpPr>
          <p:spPr>
            <a:xfrm rot="20580000">
              <a:off x="795960" y="2559240"/>
              <a:ext cx="7347960" cy="338472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8380" y="274"/>
                  </a:moveTo>
                  <a:cubicBezTo>
                    <a:pt x="9173" y="92"/>
                    <a:pt x="9985" y="-1"/>
                    <a:pt x="10800" y="0"/>
                  </a:cubicBezTo>
                  <a:cubicBezTo>
                    <a:pt x="13995" y="0"/>
                    <a:pt x="17026" y="1414"/>
                    <a:pt x="19078" y="3864"/>
                  </a:cubicBezTo>
                  <a:lnTo>
                    <a:pt x="10800" y="10800"/>
                  </a:lnTo>
                  <a:close/>
                  <a:moveTo>
                    <a:pt x="8380" y="274"/>
                  </a:moveTo>
                  <a:cubicBezTo>
                    <a:pt x="9173" y="92"/>
                    <a:pt x="9985" y="-1"/>
                    <a:pt x="10800" y="0"/>
                  </a:cubicBezTo>
                  <a:cubicBezTo>
                    <a:pt x="13995" y="0"/>
                    <a:pt x="17026" y="1414"/>
                    <a:pt x="19078" y="3864"/>
                  </a:cubicBezTo>
                </a:path>
              </a:pathLst>
            </a:custGeom>
            <a:gradFill rotWithShape="0">
              <a:gsLst>
                <a:gs pos="0">
                  <a:srgbClr val="787500"/>
                </a:gs>
                <a:gs pos="100000">
                  <a:srgbClr val="ABA700"/>
                </a:gs>
              </a:gsLst>
              <a:lin ang="438000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79" name="AutoShape 9"/>
            <p:cNvSpPr/>
            <p:nvPr/>
          </p:nvSpPr>
          <p:spPr>
            <a:xfrm rot="20580000" flipH="1">
              <a:off x="813240" y="2546280"/>
              <a:ext cx="7376040" cy="337644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13010" y="228"/>
                  </a:moveTo>
                  <a:cubicBezTo>
                    <a:pt x="17047" y="1072"/>
                    <a:pt x="20250" y="4141"/>
                    <a:pt x="21266" y="8138"/>
                  </a:cubicBezTo>
                  <a:lnTo>
                    <a:pt x="10800" y="10800"/>
                  </a:lnTo>
                  <a:close/>
                  <a:moveTo>
                    <a:pt x="13010" y="228"/>
                  </a:moveTo>
                  <a:cubicBezTo>
                    <a:pt x="17047" y="1072"/>
                    <a:pt x="20250" y="4141"/>
                    <a:pt x="21266" y="8138"/>
                  </a:cubicBezTo>
                </a:path>
              </a:pathLst>
            </a:custGeom>
            <a:gradFill rotWithShape="0">
              <a:gsLst>
                <a:gs pos="0">
                  <a:srgbClr val="749F1F"/>
                </a:gs>
                <a:gs pos="100000">
                  <a:srgbClr val="A5E22C"/>
                </a:gs>
              </a:gsLst>
              <a:lin ang="438000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0" name="Oval 10"/>
            <p:cNvSpPr/>
            <p:nvPr/>
          </p:nvSpPr>
          <p:spPr>
            <a:xfrm rot="20580000">
              <a:off x="2817720" y="3401640"/>
              <a:ext cx="3486960" cy="1598760"/>
            </a:xfrm>
            <a:prstGeom prst="ellipse">
              <a:avLst/>
            </a:prstGeom>
            <a:gradFill rotWithShape="0">
              <a:gsLst>
                <a:gs pos="0">
                  <a:srgbClr val="C0C0C0"/>
                </a:gs>
                <a:gs pos="50000">
                  <a:srgbClr val="000000"/>
                </a:gs>
                <a:gs pos="100000">
                  <a:srgbClr val="C0C0C0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1" name="Text Box 12"/>
            <p:cNvSpPr/>
            <p:nvPr/>
          </p:nvSpPr>
          <p:spPr>
            <a:xfrm>
              <a:off x="4488840" y="2666520"/>
              <a:ext cx="772920" cy="30204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5680" tIns="44640" rIns="85680" bIns="44640" anchor="t">
              <a:spAutoFit/>
            </a:bodyPr>
            <a:lstStyle/>
            <a:p>
              <a:pPr algn="ctr">
                <a:lnSpc>
                  <a:spcPct val="100000"/>
                </a:lnSpc>
                <a:tabLst>
                  <a:tab pos="0" algn="l"/>
                  <a:tab pos="425520" algn="l"/>
                  <a:tab pos="852480" algn="l"/>
                  <a:tab pos="1279440" algn="l"/>
                  <a:tab pos="1706400" algn="l"/>
                  <a:tab pos="2133720" algn="l"/>
                  <a:tab pos="2560680" algn="l"/>
                  <a:tab pos="2987640" algn="l"/>
                  <a:tab pos="3414600" algn="l"/>
                  <a:tab pos="3840120" algn="l"/>
                  <a:tab pos="4267080" algn="l"/>
                  <a:tab pos="4694400" algn="l"/>
                  <a:tab pos="5121360" algn="l"/>
                  <a:tab pos="5548320" algn="l"/>
                  <a:tab pos="5975280" algn="l"/>
                  <a:tab pos="6402240" algn="l"/>
                  <a:tab pos="6829560" algn="l"/>
                  <a:tab pos="7256520" algn="l"/>
                  <a:tab pos="7683480" algn="l"/>
                  <a:tab pos="8110440" algn="l"/>
                  <a:tab pos="8537400" algn="l"/>
                </a:tabLst>
              </a:pPr>
              <a:r>
                <a:rPr lang="ru-RU" sz="1400" b="1" i="1" strike="noStrike" spc="-1">
                  <a:solidFill>
                    <a:srgbClr val="000000"/>
                  </a:solidFill>
                  <a:latin typeface="Bookman Old Style"/>
                  <a:ea typeface="DejaVu Sans"/>
                </a:rPr>
                <a:t> Другом</a:t>
              </a:r>
              <a:endParaRPr lang="uk-UA" sz="1400" b="0" strike="noStrike" spc="-1">
                <a:latin typeface="Arial"/>
              </a:endParaRPr>
            </a:p>
          </p:txBody>
        </p:sp>
        <p:sp>
          <p:nvSpPr>
            <p:cNvPr id="182" name="Freeform 14"/>
            <p:cNvSpPr/>
            <p:nvPr/>
          </p:nvSpPr>
          <p:spPr>
            <a:xfrm>
              <a:off x="7108560" y="3764880"/>
              <a:ext cx="1674360" cy="2042640"/>
            </a:xfrm>
            <a:custGeom>
              <a:avLst/>
              <a:gdLst/>
              <a:ahLst/>
              <a:cxnLst/>
              <a:rect l="l" t="t" r="r" b="b"/>
              <a:pathLst>
                <a:path w="816" h="1078">
                  <a:moveTo>
                    <a:pt x="0" y="841"/>
                  </a:moveTo>
                  <a:lnTo>
                    <a:pt x="784" y="0"/>
                  </a:lnTo>
                  <a:lnTo>
                    <a:pt x="816" y="280"/>
                  </a:lnTo>
                  <a:cubicBezTo>
                    <a:pt x="776" y="392"/>
                    <a:pt x="676" y="539"/>
                    <a:pt x="544" y="672"/>
                  </a:cubicBezTo>
                  <a:cubicBezTo>
                    <a:pt x="412" y="805"/>
                    <a:pt x="116" y="1050"/>
                    <a:pt x="25" y="1078"/>
                  </a:cubicBezTo>
                  <a:cubicBezTo>
                    <a:pt x="7" y="1006"/>
                    <a:pt x="0" y="841"/>
                    <a:pt x="0" y="841"/>
                  </a:cubicBezTo>
                  <a:close/>
                </a:path>
              </a:pathLst>
            </a:custGeom>
            <a:solidFill>
              <a:srgbClr val="FFFF66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3" name="AutoShape 15"/>
            <p:cNvSpPr/>
            <p:nvPr/>
          </p:nvSpPr>
          <p:spPr>
            <a:xfrm rot="20520000">
              <a:off x="812880" y="2578680"/>
              <a:ext cx="8090640" cy="3587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21100" y="14046"/>
                  </a:moveTo>
                  <a:cubicBezTo>
                    <a:pt x="20196" y="16913"/>
                    <a:pt x="18138" y="19274"/>
                    <a:pt x="15421" y="20561"/>
                  </a:cubicBezTo>
                  <a:lnTo>
                    <a:pt x="10800" y="10800"/>
                  </a:lnTo>
                  <a:close/>
                  <a:moveTo>
                    <a:pt x="21100" y="14046"/>
                  </a:moveTo>
                  <a:cubicBezTo>
                    <a:pt x="20196" y="16913"/>
                    <a:pt x="18138" y="19274"/>
                    <a:pt x="15421" y="20561"/>
                  </a:cubicBezTo>
                </a:path>
              </a:pathLst>
            </a:custGeom>
            <a:gradFill rotWithShape="0">
              <a:gsLst>
                <a:gs pos="0">
                  <a:srgbClr val="9C9C55"/>
                </a:gs>
                <a:gs pos="100000">
                  <a:srgbClr val="DCDC7A"/>
                </a:gs>
              </a:gsLst>
              <a:lin ang="9720000"/>
            </a:gra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4" name="Freeform 16"/>
            <p:cNvSpPr/>
            <p:nvPr/>
          </p:nvSpPr>
          <p:spPr>
            <a:xfrm>
              <a:off x="4923000" y="4332600"/>
              <a:ext cx="2274840" cy="1474920"/>
            </a:xfrm>
            <a:custGeom>
              <a:avLst/>
              <a:gdLst/>
              <a:ahLst/>
              <a:cxnLst/>
              <a:rect l="l" t="t" r="r" b="b"/>
              <a:pathLst>
                <a:path w="1108" h="779">
                  <a:moveTo>
                    <a:pt x="1071" y="546"/>
                  </a:moveTo>
                  <a:lnTo>
                    <a:pt x="1108" y="779"/>
                  </a:lnTo>
                  <a:lnTo>
                    <a:pt x="67" y="168"/>
                  </a:lnTo>
                  <a:lnTo>
                    <a:pt x="0" y="0"/>
                  </a:lnTo>
                  <a:lnTo>
                    <a:pt x="1071" y="546"/>
                  </a:lnTo>
                  <a:close/>
                </a:path>
              </a:pathLst>
            </a:custGeom>
            <a:solidFill>
              <a:srgbClr val="FFFF66"/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5" name="Oval 20"/>
            <p:cNvSpPr/>
            <p:nvPr/>
          </p:nvSpPr>
          <p:spPr>
            <a:xfrm rot="20580000">
              <a:off x="2952720" y="3681360"/>
              <a:ext cx="3345120" cy="1300680"/>
            </a:xfrm>
            <a:prstGeom prst="ellipse">
              <a:avLst/>
            </a:prstGeom>
            <a:gradFill rotWithShape="0">
              <a:gsLst>
                <a:gs pos="0">
                  <a:srgbClr val="9C9C55"/>
                </a:gs>
                <a:gs pos="100000">
                  <a:srgbClr val="DCDC7A"/>
                </a:gs>
              </a:gsLst>
              <a:lin ang="978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6" name="Freeform 21"/>
            <p:cNvSpPr/>
            <p:nvPr/>
          </p:nvSpPr>
          <p:spPr>
            <a:xfrm>
              <a:off x="4957200" y="4836960"/>
              <a:ext cx="1658880" cy="1227240"/>
            </a:xfrm>
            <a:custGeom>
              <a:avLst/>
              <a:gdLst/>
              <a:ahLst/>
              <a:cxnLst/>
              <a:rect l="l" t="t" r="r" b="b"/>
              <a:pathLst>
                <a:path w="808" h="648">
                  <a:moveTo>
                    <a:pt x="0" y="24"/>
                  </a:moveTo>
                  <a:lnTo>
                    <a:pt x="352" y="448"/>
                  </a:lnTo>
                  <a:lnTo>
                    <a:pt x="360" y="648"/>
                  </a:lnTo>
                  <a:lnTo>
                    <a:pt x="808" y="424"/>
                  </a:lnTo>
                  <a:lnTo>
                    <a:pt x="104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808000">
                <a:alpha val="49000"/>
              </a:srgbClr>
            </a:solidFill>
            <a:ln w="9525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87" name="Прямоугольник 186"/>
            <p:cNvSpPr/>
            <p:nvPr/>
          </p:nvSpPr>
          <p:spPr>
            <a:xfrm>
              <a:off x="6577199" y="4296960"/>
              <a:ext cx="1523191" cy="601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uk-UA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Експертом</a:t>
              </a:r>
              <a:endParaRPr lang="uk-UA" sz="1800" b="0" strike="noStrike" spc="-1" dirty="0">
                <a:latin typeface="Arial"/>
              </a:endParaRPr>
            </a:p>
            <a:p>
              <a:pPr>
                <a:lnSpc>
                  <a:spcPct val="100000"/>
                </a:lnSpc>
              </a:pPr>
              <a:endParaRPr lang="uk-UA" sz="1800" b="0" strike="noStrike" spc="-1" dirty="0">
                <a:latin typeface="Arial"/>
              </a:endParaRPr>
            </a:p>
          </p:txBody>
        </p:sp>
        <p:sp>
          <p:nvSpPr>
            <p:cNvPr id="188" name="Прямоугольник 187"/>
            <p:cNvSpPr/>
            <p:nvPr/>
          </p:nvSpPr>
          <p:spPr>
            <a:xfrm>
              <a:off x="1832039" y="5265720"/>
              <a:ext cx="1599191" cy="345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uk-UA" sz="1800" b="0" strike="noStrike" spc="-1" dirty="0">
                  <a:solidFill>
                    <a:srgbClr val="000000"/>
                  </a:solidFill>
                  <a:latin typeface="Arial"/>
                  <a:ea typeface="DejaVu Sans"/>
                </a:rPr>
                <a:t>Адвокатом</a:t>
              </a:r>
              <a:endParaRPr lang="uk-UA" sz="1800" b="0" strike="noStrike" spc="-1" dirty="0">
                <a:latin typeface="Arial"/>
              </a:endParaRPr>
            </a:p>
          </p:txBody>
        </p:sp>
        <p:sp>
          <p:nvSpPr>
            <p:cNvPr id="189" name="Прямоугольник 188"/>
            <p:cNvSpPr/>
            <p:nvPr/>
          </p:nvSpPr>
          <p:spPr>
            <a:xfrm>
              <a:off x="3656879" y="4116960"/>
              <a:ext cx="2048181" cy="3456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>
                <a:lnSpc>
                  <a:spcPct val="100000"/>
                </a:lnSpc>
              </a:pPr>
              <a:r>
                <a:rPr lang="uk-UA" sz="1600" b="0" strike="noStrike" spc="-1" dirty="0" err="1" smtClean="0">
                  <a:solidFill>
                    <a:srgbClr val="000000"/>
                  </a:solidFill>
                  <a:latin typeface="Arial"/>
                  <a:ea typeface="DejaVu Sans"/>
                </a:rPr>
                <a:t>Психотерапефтом</a:t>
              </a:r>
              <a:endParaRPr lang="uk-UA" sz="1600" b="0" strike="noStrike" spc="-1" dirty="0">
                <a:latin typeface="Arial"/>
              </a:endParaRPr>
            </a:p>
          </p:txBody>
        </p:sp>
      </p:grpSp>
      <p:sp>
        <p:nvSpPr>
          <p:cNvPr id="190" name="Text Box 17"/>
          <p:cNvSpPr/>
          <p:nvPr/>
        </p:nvSpPr>
        <p:spPr>
          <a:xfrm>
            <a:off x="6320880" y="3226680"/>
            <a:ext cx="918360" cy="30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44640" rIns="85680" bIns="446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25520" algn="l"/>
                <a:tab pos="852480" algn="l"/>
                <a:tab pos="1279440" algn="l"/>
                <a:tab pos="1706400" algn="l"/>
                <a:tab pos="2133720" algn="l"/>
                <a:tab pos="2560680" algn="l"/>
                <a:tab pos="2987640" algn="l"/>
                <a:tab pos="3414600" algn="l"/>
                <a:tab pos="3840120" algn="l"/>
                <a:tab pos="4267080" algn="l"/>
                <a:tab pos="4694400" algn="l"/>
                <a:tab pos="5121360" algn="l"/>
                <a:tab pos="5548320" algn="l"/>
                <a:tab pos="5975280" algn="l"/>
                <a:tab pos="6402240" algn="l"/>
                <a:tab pos="6829560" algn="l"/>
                <a:tab pos="7256520" algn="l"/>
                <a:tab pos="7683480" algn="l"/>
                <a:tab pos="8110440" algn="l"/>
                <a:tab pos="8537400" algn="l"/>
              </a:tabLst>
            </a:pPr>
            <a:r>
              <a:rPr lang="ru-RU" sz="14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Тренером</a:t>
            </a:r>
            <a:endParaRPr lang="uk-UA" sz="1400" b="0" strike="noStrike" spc="-1">
              <a:latin typeface="Arial"/>
            </a:endParaRPr>
          </a:p>
        </p:txBody>
      </p:sp>
      <p:sp>
        <p:nvSpPr>
          <p:cNvPr id="191" name="Text Box 17"/>
          <p:cNvSpPr/>
          <p:nvPr/>
        </p:nvSpPr>
        <p:spPr>
          <a:xfrm>
            <a:off x="2160000" y="3477240"/>
            <a:ext cx="1154880" cy="30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44640" rIns="85680" bIns="446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25520" algn="l"/>
                <a:tab pos="852480" algn="l"/>
                <a:tab pos="1279440" algn="l"/>
                <a:tab pos="1706400" algn="l"/>
                <a:tab pos="2133720" algn="l"/>
                <a:tab pos="2560680" algn="l"/>
                <a:tab pos="2987640" algn="l"/>
                <a:tab pos="3414600" algn="l"/>
                <a:tab pos="3840120" algn="l"/>
                <a:tab pos="4267080" algn="l"/>
                <a:tab pos="4694400" algn="l"/>
                <a:tab pos="5121360" algn="l"/>
                <a:tab pos="5548320" algn="l"/>
                <a:tab pos="5975280" algn="l"/>
                <a:tab pos="6402240" algn="l"/>
                <a:tab pos="6829560" algn="l"/>
                <a:tab pos="7256520" algn="l"/>
                <a:tab pos="7683480" algn="l"/>
                <a:tab pos="8110440" algn="l"/>
                <a:tab pos="8537400" algn="l"/>
              </a:tabLst>
            </a:pPr>
            <a:r>
              <a:rPr lang="uk-UA" sz="14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Порадником</a:t>
            </a:r>
            <a:endParaRPr lang="uk-UA" sz="1400" b="0" strike="noStrike" spc="-1">
              <a:latin typeface="Arial"/>
            </a:endParaRPr>
          </a:p>
        </p:txBody>
      </p:sp>
      <p:sp>
        <p:nvSpPr>
          <p:cNvPr id="192" name="Text Box 17"/>
          <p:cNvSpPr/>
          <p:nvPr/>
        </p:nvSpPr>
        <p:spPr>
          <a:xfrm>
            <a:off x="1376640" y="4557240"/>
            <a:ext cx="1143360" cy="30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44640" rIns="85680" bIns="446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25520" algn="l"/>
                <a:tab pos="852480" algn="l"/>
                <a:tab pos="1279440" algn="l"/>
                <a:tab pos="1706400" algn="l"/>
                <a:tab pos="2133720" algn="l"/>
                <a:tab pos="2560680" algn="l"/>
                <a:tab pos="2987640" algn="l"/>
                <a:tab pos="3414600" algn="l"/>
                <a:tab pos="3840120" algn="l"/>
                <a:tab pos="4267080" algn="l"/>
                <a:tab pos="4694400" algn="l"/>
                <a:tab pos="5121360" algn="l"/>
                <a:tab pos="5548320" algn="l"/>
                <a:tab pos="5975280" algn="l"/>
                <a:tab pos="6402240" algn="l"/>
                <a:tab pos="6829560" algn="l"/>
                <a:tab pos="7256520" algn="l"/>
                <a:tab pos="7683480" algn="l"/>
                <a:tab pos="8110440" algn="l"/>
                <a:tab pos="8537400" algn="l"/>
              </a:tabLst>
            </a:pPr>
            <a:r>
              <a:rPr lang="uk-UA" sz="14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Помічником</a:t>
            </a:r>
            <a:endParaRPr lang="uk-UA" sz="1400" b="0" strike="noStrike" spc="-1">
              <a:latin typeface="Arial"/>
            </a:endParaRPr>
          </a:p>
        </p:txBody>
      </p:sp>
      <p:sp>
        <p:nvSpPr>
          <p:cNvPr id="193" name="Text Box 17"/>
          <p:cNvSpPr/>
          <p:nvPr/>
        </p:nvSpPr>
        <p:spPr>
          <a:xfrm>
            <a:off x="3528720" y="5400000"/>
            <a:ext cx="1653840" cy="302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44640" rIns="85680" bIns="446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425520" algn="l"/>
                <a:tab pos="852480" algn="l"/>
                <a:tab pos="1279440" algn="l"/>
                <a:tab pos="1706400" algn="l"/>
                <a:tab pos="2133720" algn="l"/>
                <a:tab pos="2560680" algn="l"/>
                <a:tab pos="2987640" algn="l"/>
                <a:tab pos="3414600" algn="l"/>
                <a:tab pos="3840120" algn="l"/>
                <a:tab pos="4267080" algn="l"/>
                <a:tab pos="4694400" algn="l"/>
                <a:tab pos="5121360" algn="l"/>
                <a:tab pos="5548320" algn="l"/>
                <a:tab pos="5975280" algn="l"/>
                <a:tab pos="6402240" algn="l"/>
                <a:tab pos="6829560" algn="l"/>
                <a:tab pos="7256520" algn="l"/>
                <a:tab pos="7683480" algn="l"/>
                <a:tab pos="8110440" algn="l"/>
                <a:tab pos="8537400" algn="l"/>
              </a:tabLst>
            </a:pPr>
            <a:r>
              <a:rPr lang="uk-UA" sz="14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Суспільним діячем</a:t>
            </a:r>
            <a:endParaRPr lang="uk-UA" sz="1400" b="0" strike="noStrike" spc="-1">
              <a:latin typeface="Arial"/>
            </a:endParaRPr>
          </a:p>
        </p:txBody>
      </p:sp>
      <p:sp>
        <p:nvSpPr>
          <p:cNvPr id="194" name="Text Box 17"/>
          <p:cNvSpPr/>
          <p:nvPr/>
        </p:nvSpPr>
        <p:spPr>
          <a:xfrm>
            <a:off x="1732320" y="3240000"/>
            <a:ext cx="1146960" cy="515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image5.jpeg"/>
          <p:cNvPicPr/>
          <p:nvPr/>
        </p:nvPicPr>
        <p:blipFill>
          <a:blip r:embed="rId3"/>
          <a:stretch/>
        </p:blipFill>
        <p:spPr>
          <a:xfrm>
            <a:off x="0" y="9720"/>
            <a:ext cx="9200160" cy="6856200"/>
          </a:xfrm>
          <a:prstGeom prst="rect">
            <a:avLst/>
          </a:prstGeom>
          <a:ln w="0">
            <a:noFill/>
          </a:ln>
        </p:spPr>
      </p:pic>
      <p:sp>
        <p:nvSpPr>
          <p:cNvPr id="196" name="Rectangle 3"/>
          <p:cNvSpPr/>
          <p:nvPr/>
        </p:nvSpPr>
        <p:spPr>
          <a:xfrm>
            <a:off x="1378800" y="2251080"/>
            <a:ext cx="83700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7" name="Rectangle 4"/>
          <p:cNvSpPr/>
          <p:nvPr/>
        </p:nvSpPr>
        <p:spPr>
          <a:xfrm>
            <a:off x="3364560" y="2251080"/>
            <a:ext cx="726480" cy="329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44640" rIns="85680" bIns="44640" anchor="t">
            <a:spAutoFit/>
          </a:bodyPr>
          <a:lstStyle/>
          <a:p>
            <a:pPr>
              <a:lnSpc>
                <a:spcPct val="93000"/>
              </a:lnSpc>
              <a:tabLst>
                <a:tab pos="0" algn="l"/>
                <a:tab pos="425520" algn="l"/>
                <a:tab pos="852480" algn="l"/>
                <a:tab pos="1279440" algn="l"/>
                <a:tab pos="1706400" algn="l"/>
                <a:tab pos="2133720" algn="l"/>
                <a:tab pos="2560680" algn="l"/>
                <a:tab pos="2987640" algn="l"/>
                <a:tab pos="3414600" algn="l"/>
                <a:tab pos="3840120" algn="l"/>
                <a:tab pos="4267080" algn="l"/>
                <a:tab pos="4694400" algn="l"/>
                <a:tab pos="5121360" algn="l"/>
                <a:tab pos="5548320" algn="l"/>
                <a:tab pos="5975280" algn="l"/>
                <a:tab pos="6402240" algn="l"/>
                <a:tab pos="6829560" algn="l"/>
                <a:tab pos="7256520" algn="l"/>
                <a:tab pos="7683480" algn="l"/>
                <a:tab pos="8110440" algn="l"/>
                <a:tab pos="8537400" algn="l"/>
              </a:tabLst>
            </a:pPr>
            <a:r>
              <a:rPr lang="ru-RU" sz="1700" b="0" strike="noStrike" spc="-1" dirty="0">
                <a:solidFill>
                  <a:srgbClr val="FFFFFF"/>
                </a:solidFill>
                <a:latin typeface="Arial"/>
                <a:ea typeface="DejaVu Sans"/>
              </a:rPr>
              <a:t>TEXT</a:t>
            </a:r>
            <a:endParaRPr lang="uk-UA" sz="1700" b="0" strike="noStrike" spc="-1" dirty="0">
              <a:latin typeface="Arial"/>
            </a:endParaRPr>
          </a:p>
        </p:txBody>
      </p:sp>
      <p:sp>
        <p:nvSpPr>
          <p:cNvPr id="198" name="Rectangle 5"/>
          <p:cNvSpPr/>
          <p:nvPr/>
        </p:nvSpPr>
        <p:spPr>
          <a:xfrm>
            <a:off x="5037840" y="2251080"/>
            <a:ext cx="83700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9" name="Rectangle 6"/>
          <p:cNvSpPr/>
          <p:nvPr/>
        </p:nvSpPr>
        <p:spPr>
          <a:xfrm>
            <a:off x="6950160" y="2251080"/>
            <a:ext cx="83700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0" name="Rectangle 7"/>
          <p:cNvSpPr/>
          <p:nvPr/>
        </p:nvSpPr>
        <p:spPr>
          <a:xfrm>
            <a:off x="1386360" y="3649680"/>
            <a:ext cx="83700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Rectangle 8"/>
          <p:cNvSpPr/>
          <p:nvPr/>
        </p:nvSpPr>
        <p:spPr>
          <a:xfrm>
            <a:off x="3298680" y="3649680"/>
            <a:ext cx="83700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" name="Rectangle 9"/>
          <p:cNvSpPr/>
          <p:nvPr/>
        </p:nvSpPr>
        <p:spPr>
          <a:xfrm>
            <a:off x="5211000" y="3649680"/>
            <a:ext cx="83700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3" name="Rectangle 10"/>
          <p:cNvSpPr/>
          <p:nvPr/>
        </p:nvSpPr>
        <p:spPr>
          <a:xfrm>
            <a:off x="7123320" y="3649680"/>
            <a:ext cx="83700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4" name="Text Box 11"/>
          <p:cNvSpPr/>
          <p:nvPr/>
        </p:nvSpPr>
        <p:spPr>
          <a:xfrm>
            <a:off x="5086440" y="423720"/>
            <a:ext cx="2991240" cy="33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5" name="Rectangle 36"/>
          <p:cNvSpPr/>
          <p:nvPr/>
        </p:nvSpPr>
        <p:spPr>
          <a:xfrm>
            <a:off x="835200" y="2290680"/>
            <a:ext cx="907560" cy="43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6" name="Rectangle 37"/>
          <p:cNvSpPr/>
          <p:nvPr/>
        </p:nvSpPr>
        <p:spPr>
          <a:xfrm>
            <a:off x="3291120" y="2251080"/>
            <a:ext cx="83700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7" name="Rectangle 38"/>
          <p:cNvSpPr/>
          <p:nvPr/>
        </p:nvSpPr>
        <p:spPr>
          <a:xfrm>
            <a:off x="5037840" y="2251080"/>
            <a:ext cx="83700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Rectangle 39"/>
          <p:cNvSpPr/>
          <p:nvPr/>
        </p:nvSpPr>
        <p:spPr>
          <a:xfrm>
            <a:off x="6950160" y="2251080"/>
            <a:ext cx="83700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" name="Rectangle 40"/>
          <p:cNvSpPr/>
          <p:nvPr/>
        </p:nvSpPr>
        <p:spPr>
          <a:xfrm>
            <a:off x="1386360" y="3649680"/>
            <a:ext cx="83700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0" name="Rectangle 41"/>
          <p:cNvSpPr/>
          <p:nvPr/>
        </p:nvSpPr>
        <p:spPr>
          <a:xfrm>
            <a:off x="3298680" y="3649680"/>
            <a:ext cx="83700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Rectangle 42"/>
          <p:cNvSpPr/>
          <p:nvPr/>
        </p:nvSpPr>
        <p:spPr>
          <a:xfrm>
            <a:off x="5211000" y="3649680"/>
            <a:ext cx="83700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2" name="Rectangle 43"/>
          <p:cNvSpPr/>
          <p:nvPr/>
        </p:nvSpPr>
        <p:spPr>
          <a:xfrm>
            <a:off x="7123320" y="3649680"/>
            <a:ext cx="837000" cy="400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3" name="Text Box 44"/>
          <p:cNvSpPr/>
          <p:nvPr/>
        </p:nvSpPr>
        <p:spPr>
          <a:xfrm>
            <a:off x="5086440" y="423720"/>
            <a:ext cx="2991240" cy="33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4" name="AutoShape 16"/>
          <p:cNvSpPr/>
          <p:nvPr/>
        </p:nvSpPr>
        <p:spPr>
          <a:xfrm>
            <a:off x="2422080" y="2693880"/>
            <a:ext cx="2081880" cy="40906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789C55"/>
              </a:gs>
              <a:gs pos="100000">
                <a:srgbClr val="CCFF99"/>
              </a:gs>
            </a:gsLst>
            <a:path path="circle">
              <a:fillToRect l="50000" t="50000" r="50000" b="50000"/>
            </a:path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5" name="AutoShape 16"/>
          <p:cNvSpPr/>
          <p:nvPr/>
        </p:nvSpPr>
        <p:spPr>
          <a:xfrm>
            <a:off x="77794" y="1985400"/>
            <a:ext cx="2091960" cy="479916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CCFF99"/>
              </a:gs>
              <a:gs pos="100000">
                <a:srgbClr val="789C55"/>
              </a:gs>
            </a:gsLst>
            <a:lin ang="189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" name="Прямоугольник 65"/>
          <p:cNvSpPr/>
          <p:nvPr/>
        </p:nvSpPr>
        <p:spPr>
          <a:xfrm>
            <a:off x="55620" y="2290680"/>
            <a:ext cx="1890720" cy="3713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1400" b="0" i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За допомогою тестів, анкетувань вивчаю та оцінюю особливості діяльності і розвитку здобувачів освіти, досліджую особливості сім’ї та сімейного виховання, а також джерела негативного впливу на підлітків</a:t>
            </a:r>
            <a:r>
              <a:rPr lang="ru-RU" sz="1400" b="0" i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;</a:t>
            </a:r>
            <a:endParaRPr lang="uk-UA" sz="1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400" b="0" i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 </a:t>
            </a:r>
            <a:endParaRPr lang="uk-UA" sz="1400" b="0" strike="noStrike" spc="-1" dirty="0">
              <a:latin typeface="Arial"/>
            </a:endParaRPr>
          </a:p>
        </p:txBody>
      </p:sp>
      <p:sp>
        <p:nvSpPr>
          <p:cNvPr id="217" name="Rectangle 17"/>
          <p:cNvSpPr/>
          <p:nvPr/>
        </p:nvSpPr>
        <p:spPr>
          <a:xfrm rot="3420000">
            <a:off x="299934" y="241391"/>
            <a:ext cx="1627346" cy="1621411"/>
          </a:xfrm>
          <a:prstGeom prst="rect">
            <a:avLst/>
          </a:prstGeom>
          <a:solidFill>
            <a:srgbClr val="CCFF99"/>
          </a:solidFill>
          <a:ln w="9360">
            <a:noFill/>
          </a:ln>
          <a:scene3d>
            <a:camera prst="legacyPerspectiveFront">
              <a:rot lat="0" lon="150000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295122"/>
            </a:extrusion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8" name="Oval 25"/>
          <p:cNvSpPr/>
          <p:nvPr/>
        </p:nvSpPr>
        <p:spPr>
          <a:xfrm>
            <a:off x="1839600" y="1573920"/>
            <a:ext cx="213480" cy="177480"/>
          </a:xfrm>
          <a:prstGeom prst="ellipse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9" name="Text Box 45"/>
          <p:cNvSpPr/>
          <p:nvPr/>
        </p:nvSpPr>
        <p:spPr>
          <a:xfrm>
            <a:off x="561600" y="811495"/>
            <a:ext cx="1267920" cy="463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42840" rIns="85680" bIns="42840" anchor="t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25520" algn="l"/>
                <a:tab pos="852480" algn="l"/>
                <a:tab pos="1279440" algn="l"/>
                <a:tab pos="1706400" algn="l"/>
                <a:tab pos="2133720" algn="l"/>
                <a:tab pos="2560680" algn="l"/>
                <a:tab pos="2987640" algn="l"/>
                <a:tab pos="3414600" algn="l"/>
                <a:tab pos="3840120" algn="l"/>
                <a:tab pos="4267080" algn="l"/>
                <a:tab pos="4694400" algn="l"/>
                <a:tab pos="5121360" algn="l"/>
                <a:tab pos="5548320" algn="l"/>
                <a:tab pos="5975280" algn="l"/>
                <a:tab pos="6402240" algn="l"/>
                <a:tab pos="6829560" algn="l"/>
                <a:tab pos="7256520" algn="l"/>
                <a:tab pos="7683480" algn="l"/>
                <a:tab pos="8110440" algn="l"/>
                <a:tab pos="8537400" algn="l"/>
              </a:tabLst>
            </a:pPr>
            <a:r>
              <a:rPr lang="ru-RU" sz="1200" b="1" i="1" strike="noStrike" spc="-1" dirty="0" err="1">
                <a:solidFill>
                  <a:srgbClr val="000000"/>
                </a:solidFill>
                <a:latin typeface="Bookman Old Style"/>
                <a:ea typeface="DejaVu Sans"/>
              </a:rPr>
              <a:t>Діагностична</a:t>
            </a:r>
            <a:r>
              <a:rPr lang="ru-RU" sz="1200" b="1" i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 </a:t>
            </a:r>
            <a:endParaRPr lang="uk-UA" sz="1200" b="0" strike="noStrike" spc="-1" dirty="0"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25520" algn="l"/>
                <a:tab pos="852480" algn="l"/>
                <a:tab pos="1279440" algn="l"/>
                <a:tab pos="1706400" algn="l"/>
                <a:tab pos="2133720" algn="l"/>
                <a:tab pos="2560680" algn="l"/>
                <a:tab pos="2987640" algn="l"/>
                <a:tab pos="3414600" algn="l"/>
                <a:tab pos="3840120" algn="l"/>
                <a:tab pos="4267080" algn="l"/>
                <a:tab pos="4694400" algn="l"/>
                <a:tab pos="5121360" algn="l"/>
                <a:tab pos="5548320" algn="l"/>
                <a:tab pos="5975280" algn="l"/>
                <a:tab pos="6402240" algn="l"/>
                <a:tab pos="6829560" algn="l"/>
                <a:tab pos="7256520" algn="l"/>
                <a:tab pos="7683480" algn="l"/>
                <a:tab pos="8110440" algn="l"/>
                <a:tab pos="8537400" algn="l"/>
              </a:tabLst>
            </a:pPr>
            <a:r>
              <a:rPr lang="ru-RU" sz="1200" b="1" i="1" strike="noStrike" spc="-1" dirty="0" err="1">
                <a:solidFill>
                  <a:srgbClr val="000000"/>
                </a:solidFill>
                <a:latin typeface="Bookman Old Style"/>
                <a:ea typeface="DejaVu Sans"/>
              </a:rPr>
              <a:t>діяльність</a:t>
            </a:r>
            <a:endParaRPr lang="uk-UA" sz="1200" b="0" strike="noStrike" spc="-1" dirty="0">
              <a:latin typeface="Arial"/>
            </a:endParaRPr>
          </a:p>
        </p:txBody>
      </p:sp>
      <p:sp>
        <p:nvSpPr>
          <p:cNvPr id="220" name="Rectangle 23"/>
          <p:cNvSpPr/>
          <p:nvPr/>
        </p:nvSpPr>
        <p:spPr>
          <a:xfrm rot="3420000">
            <a:off x="2638133" y="1000842"/>
            <a:ext cx="1329617" cy="1373472"/>
          </a:xfrm>
          <a:prstGeom prst="rect">
            <a:avLst/>
          </a:prstGeom>
          <a:solidFill>
            <a:srgbClr val="CCFF99"/>
          </a:solidFill>
          <a:ln w="9360">
            <a:noFill/>
          </a:ln>
          <a:effectLst>
            <a:outerShdw dist="35638" dir="2700000" algn="ctr" rotWithShape="0">
              <a:srgbClr val="808080"/>
            </a:outerShdw>
          </a:effectLst>
          <a:scene3d>
            <a:camera prst="legacyPerspectiveFront">
              <a:rot lat="0" lon="150000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8793ED"/>
            </a:extrusion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1" name="Oval 25"/>
          <p:cNvSpPr/>
          <p:nvPr/>
        </p:nvSpPr>
        <p:spPr>
          <a:xfrm>
            <a:off x="4081320" y="1581840"/>
            <a:ext cx="213480" cy="177480"/>
          </a:xfrm>
          <a:prstGeom prst="ellipse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Прямоугольник 73"/>
          <p:cNvSpPr/>
          <p:nvPr/>
        </p:nvSpPr>
        <p:spPr>
          <a:xfrm>
            <a:off x="2431841" y="1461052"/>
            <a:ext cx="1920559" cy="532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uk-UA" sz="18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1400" b="0" i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Проводжу індивідуальні та групові консультування з питань:</a:t>
            </a:r>
            <a:endParaRPr lang="uk-UA" sz="1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1400" b="0" i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1. Профілактика правопорушень серед здобувачів освіти.</a:t>
            </a:r>
            <a:endParaRPr lang="uk-UA" sz="1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1400" b="0" i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2. Соціальний та педагогічний супровід підлітків що знаходяться у складних життєвих обставинах.</a:t>
            </a:r>
            <a:endParaRPr lang="uk-UA" sz="1400" b="0" strike="noStrike" spc="-1" dirty="0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1400" b="0" i="1" strike="noStrike" spc="-1" dirty="0">
                <a:solidFill>
                  <a:srgbClr val="000000"/>
                </a:solidFill>
                <a:latin typeface="Bookman Old Style"/>
                <a:ea typeface="DejaVu Sans"/>
              </a:rPr>
              <a:t>3. Вирішення конфліктів в групі та сім’ї</a:t>
            </a:r>
            <a:endParaRPr lang="uk-UA" sz="14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uk-UA" sz="1400" b="0" strike="noStrike" spc="-1" dirty="0">
              <a:latin typeface="Arial"/>
            </a:endParaRPr>
          </a:p>
        </p:txBody>
      </p:sp>
      <p:sp>
        <p:nvSpPr>
          <p:cNvPr id="223" name="Text Box 45"/>
          <p:cNvSpPr/>
          <p:nvPr/>
        </p:nvSpPr>
        <p:spPr>
          <a:xfrm>
            <a:off x="2700000" y="1275480"/>
            <a:ext cx="1267920" cy="32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42840" rIns="85680" bIns="42840" anchor="t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25520" algn="l"/>
                <a:tab pos="852480" algn="l"/>
                <a:tab pos="1279440" algn="l"/>
                <a:tab pos="1706400" algn="l"/>
                <a:tab pos="2133720" algn="l"/>
                <a:tab pos="2560680" algn="l"/>
                <a:tab pos="2987640" algn="l"/>
                <a:tab pos="3414600" algn="l"/>
                <a:tab pos="3840120" algn="l"/>
                <a:tab pos="4267080" algn="l"/>
                <a:tab pos="4694400" algn="l"/>
                <a:tab pos="5121360" algn="l"/>
                <a:tab pos="5548320" algn="l"/>
                <a:tab pos="5975280" algn="l"/>
                <a:tab pos="6402240" algn="l"/>
                <a:tab pos="6829560" algn="l"/>
                <a:tab pos="7256520" algn="l"/>
                <a:tab pos="7683480" algn="l"/>
                <a:tab pos="8110440" algn="l"/>
                <a:tab pos="8537400" algn="l"/>
              </a:tabLst>
            </a:pPr>
            <a:r>
              <a:rPr lang="ru-RU" sz="1200" b="1" i="1" strike="noStrike" spc="-1" dirty="0" err="1">
                <a:solidFill>
                  <a:srgbClr val="000000"/>
                </a:solidFill>
                <a:latin typeface="Bookman Old Style"/>
                <a:ea typeface="DejaVu Sans"/>
              </a:rPr>
              <a:t>Консультування</a:t>
            </a:r>
            <a:endParaRPr lang="uk-UA" sz="1200" b="0" strike="noStrike" spc="-1" dirty="0">
              <a:latin typeface="Arial"/>
            </a:endParaRPr>
          </a:p>
        </p:txBody>
      </p:sp>
      <p:grpSp>
        <p:nvGrpSpPr>
          <p:cNvPr id="224" name="Group 16"/>
          <p:cNvGrpSpPr/>
          <p:nvPr/>
        </p:nvGrpSpPr>
        <p:grpSpPr>
          <a:xfrm>
            <a:off x="1787040" y="1578960"/>
            <a:ext cx="6381000" cy="178920"/>
            <a:chOff x="1787040" y="1578960"/>
            <a:chExt cx="6381000" cy="178920"/>
          </a:xfrm>
        </p:grpSpPr>
        <p:grpSp>
          <p:nvGrpSpPr>
            <p:cNvPr id="225" name="Group 18"/>
            <p:cNvGrpSpPr/>
            <p:nvPr/>
          </p:nvGrpSpPr>
          <p:grpSpPr>
            <a:xfrm>
              <a:off x="1787040" y="1578960"/>
              <a:ext cx="1240200" cy="178920"/>
              <a:chOff x="1787040" y="1578960"/>
              <a:chExt cx="1240200" cy="178920"/>
            </a:xfrm>
          </p:grpSpPr>
          <p:sp>
            <p:nvSpPr>
              <p:cNvPr id="226" name="Oval 19"/>
              <p:cNvSpPr/>
              <p:nvPr/>
            </p:nvSpPr>
            <p:spPr>
              <a:xfrm>
                <a:off x="1787040" y="1578960"/>
                <a:ext cx="213480" cy="17748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7" name="Rectangle 20"/>
              <p:cNvSpPr/>
              <p:nvPr/>
            </p:nvSpPr>
            <p:spPr>
              <a:xfrm>
                <a:off x="1909440" y="1580400"/>
                <a:ext cx="1057320" cy="177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28" name="Oval 22"/>
              <p:cNvSpPr/>
              <p:nvPr/>
            </p:nvSpPr>
            <p:spPr>
              <a:xfrm>
                <a:off x="2973600" y="1638000"/>
                <a:ext cx="53640" cy="49320"/>
              </a:xfrm>
              <a:prstGeom prst="ellipse">
                <a:avLst/>
              </a:prstGeom>
              <a:solidFill>
                <a:srgbClr val="CCFF99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29" name="Group 24"/>
            <p:cNvGrpSpPr/>
            <p:nvPr/>
          </p:nvGrpSpPr>
          <p:grpSpPr>
            <a:xfrm>
              <a:off x="4144320" y="1578960"/>
              <a:ext cx="1273320" cy="178920"/>
              <a:chOff x="4144320" y="1578960"/>
              <a:chExt cx="1273320" cy="178920"/>
            </a:xfrm>
          </p:grpSpPr>
          <p:sp>
            <p:nvSpPr>
              <p:cNvPr id="230" name="Oval 25"/>
              <p:cNvSpPr/>
              <p:nvPr/>
            </p:nvSpPr>
            <p:spPr>
              <a:xfrm>
                <a:off x="4144320" y="1578960"/>
                <a:ext cx="213480" cy="17748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1" name="Rectangle 26"/>
              <p:cNvSpPr/>
              <p:nvPr/>
            </p:nvSpPr>
            <p:spPr>
              <a:xfrm>
                <a:off x="4266720" y="1580400"/>
                <a:ext cx="1057320" cy="177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2" name="Oval 27"/>
              <p:cNvSpPr/>
              <p:nvPr/>
            </p:nvSpPr>
            <p:spPr>
              <a:xfrm>
                <a:off x="5225760" y="1581840"/>
                <a:ext cx="191880" cy="171720"/>
              </a:xfrm>
              <a:prstGeom prst="ellipse">
                <a:avLst/>
              </a:prstGeom>
              <a:solidFill>
                <a:srgbClr val="CCFF99"/>
              </a:solidFill>
              <a:ln w="12600">
                <a:solidFill>
                  <a:srgbClr val="023888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3" name="Oval 28"/>
              <p:cNvSpPr/>
              <p:nvPr/>
            </p:nvSpPr>
            <p:spPr>
              <a:xfrm>
                <a:off x="5329440" y="1638000"/>
                <a:ext cx="53640" cy="49320"/>
              </a:xfrm>
              <a:prstGeom prst="ellipse">
                <a:avLst/>
              </a:prstGeom>
              <a:solidFill>
                <a:srgbClr val="CCFF99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  <p:grpSp>
          <p:nvGrpSpPr>
            <p:cNvPr id="234" name="Group 30"/>
            <p:cNvGrpSpPr/>
            <p:nvPr/>
          </p:nvGrpSpPr>
          <p:grpSpPr>
            <a:xfrm>
              <a:off x="6500160" y="1578960"/>
              <a:ext cx="1667880" cy="178920"/>
              <a:chOff x="6500160" y="1578960"/>
              <a:chExt cx="1667880" cy="178920"/>
            </a:xfrm>
          </p:grpSpPr>
          <p:sp>
            <p:nvSpPr>
              <p:cNvPr id="235" name="Oval 31"/>
              <p:cNvSpPr/>
              <p:nvPr/>
            </p:nvSpPr>
            <p:spPr>
              <a:xfrm>
                <a:off x="6500160" y="1578960"/>
                <a:ext cx="279720" cy="177480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6" name="Rectangle 32"/>
              <p:cNvSpPr/>
              <p:nvPr/>
            </p:nvSpPr>
            <p:spPr>
              <a:xfrm>
                <a:off x="6660000" y="1580400"/>
                <a:ext cx="1381320" cy="1774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7" name="Oval 33"/>
              <p:cNvSpPr/>
              <p:nvPr/>
            </p:nvSpPr>
            <p:spPr>
              <a:xfrm>
                <a:off x="7915680" y="1581840"/>
                <a:ext cx="252360" cy="171720"/>
              </a:xfrm>
              <a:prstGeom prst="ellipse">
                <a:avLst/>
              </a:prstGeom>
              <a:solidFill>
                <a:srgbClr val="CCFF99"/>
              </a:solidFill>
              <a:ln w="12600">
                <a:solidFill>
                  <a:srgbClr val="023888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38" name="Oval 34"/>
              <p:cNvSpPr/>
              <p:nvPr/>
            </p:nvSpPr>
            <p:spPr>
              <a:xfrm>
                <a:off x="8051040" y="1638000"/>
                <a:ext cx="69480" cy="49320"/>
              </a:xfrm>
              <a:prstGeom prst="ellipse">
                <a:avLst/>
              </a:prstGeom>
              <a:solidFill>
                <a:srgbClr val="CCFF99"/>
              </a:solidFill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  <p:sp>
        <p:nvSpPr>
          <p:cNvPr id="239" name="AutoShape 16"/>
          <p:cNvSpPr/>
          <p:nvPr/>
        </p:nvSpPr>
        <p:spPr>
          <a:xfrm>
            <a:off x="4730760" y="2699280"/>
            <a:ext cx="2081880" cy="40096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789C55"/>
              </a:gs>
              <a:gs pos="100000">
                <a:srgbClr val="CCFF99"/>
              </a:gs>
            </a:gsLst>
            <a:path path="circle">
              <a:fillToRect l="50000" t="50000" r="50000" b="50000"/>
            </a:path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Прямоугольник 98"/>
          <p:cNvSpPr/>
          <p:nvPr/>
        </p:nvSpPr>
        <p:spPr>
          <a:xfrm>
            <a:off x="4781160" y="2851200"/>
            <a:ext cx="1890720" cy="1581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400" b="0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Пропагую здоровий спосіб життя, сприяю попередженню негативних явищ в учнівському середовищі.</a:t>
            </a:r>
            <a:endParaRPr lang="uk-UA" sz="1400" b="0" strike="noStrike" spc="-1">
              <a:latin typeface="Arial"/>
            </a:endParaRPr>
          </a:p>
        </p:txBody>
      </p:sp>
      <p:sp>
        <p:nvSpPr>
          <p:cNvPr id="241" name="AutoShape 16"/>
          <p:cNvSpPr/>
          <p:nvPr/>
        </p:nvSpPr>
        <p:spPr>
          <a:xfrm>
            <a:off x="7000920" y="2774520"/>
            <a:ext cx="2081880" cy="4045680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789C55"/>
              </a:gs>
              <a:gs pos="100000">
                <a:srgbClr val="CCFF99"/>
              </a:gs>
            </a:gsLst>
            <a:path path="circle">
              <a:fillToRect l="50000" t="50000" r="50000" b="50000"/>
            </a:path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2" name="Прямоугольник 100"/>
          <p:cNvSpPr/>
          <p:nvPr/>
        </p:nvSpPr>
        <p:spPr>
          <a:xfrm>
            <a:off x="7121160" y="2700000"/>
            <a:ext cx="1890720" cy="3347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</a:pPr>
            <a:endParaRPr lang="uk-UA" sz="1800" b="0" strike="noStrike" spc="-1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uk-UA" sz="1400" b="0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Прогнозую на основі спостережень та досліджень, посилення негативних та позитивних сторін соціальної ситуаціїї, що впливає на розвиток особистості здобувача освіти чи групи</a:t>
            </a:r>
            <a:endParaRPr lang="uk-UA" sz="1400" b="0" strike="noStrike" spc="-1">
              <a:latin typeface="Arial"/>
            </a:endParaRPr>
          </a:p>
        </p:txBody>
      </p:sp>
      <p:sp>
        <p:nvSpPr>
          <p:cNvPr id="243" name="Rectangle 29"/>
          <p:cNvSpPr/>
          <p:nvPr/>
        </p:nvSpPr>
        <p:spPr>
          <a:xfrm rot="3420000">
            <a:off x="5069160" y="1317240"/>
            <a:ext cx="1263960" cy="1372680"/>
          </a:xfrm>
          <a:prstGeom prst="rect">
            <a:avLst/>
          </a:prstGeom>
          <a:solidFill>
            <a:srgbClr val="CCFF99"/>
          </a:solidFill>
          <a:ln w="9360">
            <a:noFill/>
          </a:ln>
          <a:scene3d>
            <a:camera prst="legacyPerspectiveFront">
              <a:rot lat="0" lon="150000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295122"/>
            </a:extrusion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4" name="Text Box 45"/>
          <p:cNvSpPr/>
          <p:nvPr/>
        </p:nvSpPr>
        <p:spPr>
          <a:xfrm>
            <a:off x="5040000" y="1620000"/>
            <a:ext cx="1267920" cy="775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42840" rIns="85680" bIns="42840" anchor="t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25520" algn="l"/>
                <a:tab pos="852480" algn="l"/>
                <a:tab pos="1279440" algn="l"/>
                <a:tab pos="1706400" algn="l"/>
                <a:tab pos="2133720" algn="l"/>
                <a:tab pos="2560680" algn="l"/>
                <a:tab pos="2987640" algn="l"/>
                <a:tab pos="3414600" algn="l"/>
                <a:tab pos="3840120" algn="l"/>
                <a:tab pos="4267080" algn="l"/>
                <a:tab pos="4694400" algn="l"/>
                <a:tab pos="5121360" algn="l"/>
                <a:tab pos="5548320" algn="l"/>
                <a:tab pos="5975280" algn="l"/>
                <a:tab pos="6402240" algn="l"/>
                <a:tab pos="6829560" algn="l"/>
                <a:tab pos="7256520" algn="l"/>
                <a:tab pos="7683480" algn="l"/>
                <a:tab pos="8110440" algn="l"/>
                <a:tab pos="8537400" algn="l"/>
              </a:tabLst>
            </a:pPr>
            <a:r>
              <a:rPr lang="ru-RU" sz="12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Профілактична</a:t>
            </a:r>
            <a:endParaRPr lang="uk-UA" sz="1200" b="0" strike="noStrike" spc="-1"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25520" algn="l"/>
                <a:tab pos="852480" algn="l"/>
                <a:tab pos="1279440" algn="l"/>
                <a:tab pos="1706400" algn="l"/>
                <a:tab pos="2133720" algn="l"/>
                <a:tab pos="2560680" algn="l"/>
                <a:tab pos="2987640" algn="l"/>
                <a:tab pos="3414600" algn="l"/>
                <a:tab pos="3840120" algn="l"/>
                <a:tab pos="4267080" algn="l"/>
                <a:tab pos="4694400" algn="l"/>
                <a:tab pos="5121360" algn="l"/>
                <a:tab pos="5548320" algn="l"/>
                <a:tab pos="5975280" algn="l"/>
                <a:tab pos="6402240" algn="l"/>
                <a:tab pos="6829560" algn="l"/>
                <a:tab pos="7256520" algn="l"/>
                <a:tab pos="7683480" algn="l"/>
                <a:tab pos="8110440" algn="l"/>
                <a:tab pos="8537400" algn="l"/>
              </a:tabLst>
            </a:pPr>
            <a:r>
              <a:rPr lang="ru-RU" sz="12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 діяльність</a:t>
            </a:r>
            <a:endParaRPr lang="uk-UA" sz="1200" b="0" strike="noStrike" spc="-1">
              <a:latin typeface="Arial"/>
            </a:endParaRPr>
          </a:p>
        </p:txBody>
      </p:sp>
      <p:sp>
        <p:nvSpPr>
          <p:cNvPr id="245" name="Rectangle 35"/>
          <p:cNvSpPr/>
          <p:nvPr/>
        </p:nvSpPr>
        <p:spPr>
          <a:xfrm rot="3420000">
            <a:off x="7433640" y="1315440"/>
            <a:ext cx="1233720" cy="1415880"/>
          </a:xfrm>
          <a:prstGeom prst="rect">
            <a:avLst/>
          </a:prstGeom>
          <a:solidFill>
            <a:srgbClr val="CCFF99"/>
          </a:solidFill>
          <a:ln w="9360">
            <a:noFill/>
          </a:ln>
          <a:scene3d>
            <a:camera prst="legacyPerspectiveFront">
              <a:rot lat="0" lon="1500000" rev="0"/>
            </a:camera>
            <a:lightRig rig="legacyFlat4" dir="b"/>
          </a:scene3d>
          <a:sp3d extrusionH="887400" prstMaterial="legacyMatte">
            <a:bevelT w="13500" h="13500" prst="angle"/>
            <a:bevelB w="13500" h="13500" prst="angle"/>
            <a:extrusionClr>
              <a:srgbClr val="8793ED"/>
            </a:extrusionClr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6" name="Text Box 47"/>
          <p:cNvSpPr/>
          <p:nvPr/>
        </p:nvSpPr>
        <p:spPr>
          <a:xfrm>
            <a:off x="7313400" y="1763640"/>
            <a:ext cx="1615320" cy="311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5680" tIns="42840" rIns="85680" bIns="42840" anchor="t">
            <a:noAutofit/>
          </a:bodyPr>
          <a:lstStyle/>
          <a:p>
            <a:pPr algn="ctr">
              <a:lnSpc>
                <a:spcPct val="93000"/>
              </a:lnSpc>
              <a:tabLst>
                <a:tab pos="0" algn="l"/>
                <a:tab pos="425520" algn="l"/>
                <a:tab pos="852480" algn="l"/>
                <a:tab pos="1279440" algn="l"/>
                <a:tab pos="1706400" algn="l"/>
                <a:tab pos="2133720" algn="l"/>
                <a:tab pos="2560680" algn="l"/>
                <a:tab pos="2987640" algn="l"/>
                <a:tab pos="3414600" algn="l"/>
                <a:tab pos="3840120" algn="l"/>
                <a:tab pos="4267080" algn="l"/>
                <a:tab pos="4694400" algn="l"/>
                <a:tab pos="5121360" algn="l"/>
                <a:tab pos="5548320" algn="l"/>
                <a:tab pos="5975280" algn="l"/>
                <a:tab pos="6402240" algn="l"/>
                <a:tab pos="6829560" algn="l"/>
                <a:tab pos="7256520" algn="l"/>
                <a:tab pos="7683480" algn="l"/>
                <a:tab pos="8110440" algn="l"/>
                <a:tab pos="8537400" algn="l"/>
              </a:tabLst>
            </a:pPr>
            <a:r>
              <a:rPr lang="ru-RU" sz="14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Прогнозстичний</a:t>
            </a:r>
            <a:endParaRPr lang="uk-UA" sz="1400" b="0" strike="noStrike" spc="-1">
              <a:latin typeface="Arial"/>
            </a:endParaRPr>
          </a:p>
          <a:p>
            <a:pPr algn="ctr">
              <a:lnSpc>
                <a:spcPct val="93000"/>
              </a:lnSpc>
              <a:tabLst>
                <a:tab pos="0" algn="l"/>
                <a:tab pos="425520" algn="l"/>
                <a:tab pos="852480" algn="l"/>
                <a:tab pos="1279440" algn="l"/>
                <a:tab pos="1706400" algn="l"/>
                <a:tab pos="2133720" algn="l"/>
                <a:tab pos="2560680" algn="l"/>
                <a:tab pos="2987640" algn="l"/>
                <a:tab pos="3414600" algn="l"/>
                <a:tab pos="3840120" algn="l"/>
                <a:tab pos="4267080" algn="l"/>
                <a:tab pos="4694400" algn="l"/>
                <a:tab pos="5121360" algn="l"/>
                <a:tab pos="5548320" algn="l"/>
                <a:tab pos="5975280" algn="l"/>
                <a:tab pos="6402240" algn="l"/>
                <a:tab pos="6829560" algn="l"/>
                <a:tab pos="7256520" algn="l"/>
                <a:tab pos="7683480" algn="l"/>
                <a:tab pos="8110440" algn="l"/>
                <a:tab pos="8537400" algn="l"/>
              </a:tabLst>
            </a:pPr>
            <a:r>
              <a:rPr lang="ru-RU" sz="1400" b="1" i="1" strike="noStrike" spc="-1">
                <a:solidFill>
                  <a:srgbClr val="000000"/>
                </a:solidFill>
                <a:latin typeface="Bookman Old Style"/>
                <a:ea typeface="DejaVu Sans"/>
              </a:rPr>
              <a:t> напрям</a:t>
            </a:r>
            <a:endParaRPr lang="uk-UA" sz="1400" b="0" strike="noStrike" spc="-1">
              <a:latin typeface="Arial"/>
            </a:endParaRPr>
          </a:p>
        </p:txBody>
      </p:sp>
      <p:sp>
        <p:nvSpPr>
          <p:cNvPr id="247" name="Прямоугольник 106"/>
          <p:cNvSpPr/>
          <p:nvPr/>
        </p:nvSpPr>
        <p:spPr>
          <a:xfrm>
            <a:off x="2355840" y="332640"/>
            <a:ext cx="697824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32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Сприятливий мікроклімат – </a:t>
            </a:r>
            <a:endParaRPr lang="uk-UA" sz="3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uk-UA" sz="24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основа успішного освітнього процесу </a:t>
            </a:r>
            <a:endParaRPr lang="uk-UA" sz="2400" b="0" strike="noStrike" spc="-1">
              <a:latin typeface="Arial"/>
            </a:endParaRPr>
          </a:p>
        </p:txBody>
      </p:sp>
      <p:sp>
        <p:nvSpPr>
          <p:cNvPr id="248" name="Oval 25"/>
          <p:cNvSpPr/>
          <p:nvPr/>
        </p:nvSpPr>
        <p:spPr>
          <a:xfrm>
            <a:off x="6468480" y="1599120"/>
            <a:ext cx="213480" cy="177480"/>
          </a:xfrm>
          <a:prstGeom prst="ellipse">
            <a:avLst/>
          </a:prstGeom>
          <a:solidFill>
            <a:schemeClr val="bg1">
              <a:lumMod val="75000"/>
            </a:scheme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9" name="Picture 1" descr="Реорганизация ООО в форме присоединения, пошаговая инструкция, образец  решения и договора"/>
          <p:cNvPicPr/>
          <p:nvPr/>
        </p:nvPicPr>
        <p:blipFill>
          <a:blip r:embed="rId4"/>
          <a:stretch/>
        </p:blipFill>
        <p:spPr>
          <a:xfrm>
            <a:off x="4912920" y="4860000"/>
            <a:ext cx="1899720" cy="17305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graphicFrame>
        <p:nvGraphicFramePr>
          <p:cNvPr id="251" name="Объект 4"/>
          <p:cNvGraphicFramePr/>
          <p:nvPr/>
        </p:nvGraphicFramePr>
        <p:xfrm>
          <a:off x="457200" y="1600200"/>
          <a:ext cx="8228520" cy="4524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52" name="image5.jpeg"/>
          <p:cNvPicPr/>
          <p:nvPr/>
        </p:nvPicPr>
        <p:blipFill>
          <a:blip r:embed="rId3"/>
          <a:stretch/>
        </p:blipFill>
        <p:spPr>
          <a:xfrm>
            <a:off x="0" y="18472"/>
            <a:ext cx="9142920" cy="6856200"/>
          </a:xfrm>
          <a:prstGeom prst="rect">
            <a:avLst/>
          </a:prstGeom>
          <a:ln w="0">
            <a:noFill/>
          </a:ln>
        </p:spPr>
      </p:pic>
      <p:sp>
        <p:nvSpPr>
          <p:cNvPr id="253" name="Прямоугольник 5"/>
          <p:cNvSpPr/>
          <p:nvPr/>
        </p:nvSpPr>
        <p:spPr>
          <a:xfrm>
            <a:off x="1562040" y="332640"/>
            <a:ext cx="834624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uk-UA" sz="3600" b="0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Рекомендації :</a:t>
            </a:r>
            <a:r>
              <a:rPr lang="uk-UA" sz="3200" b="1" strike="noStrike" spc="43">
                <a:solidFill>
                  <a:srgbClr val="E0322D"/>
                </a:solidFill>
                <a:latin typeface="Bookman Old Style"/>
                <a:ea typeface="DejaVu Sans"/>
              </a:rPr>
              <a:t> </a:t>
            </a:r>
            <a:endParaRPr lang="uk-UA" sz="3200" b="0" strike="noStrike" spc="-1">
              <a:latin typeface="Arial"/>
            </a:endParaRPr>
          </a:p>
        </p:txBody>
      </p:sp>
      <p:sp>
        <p:nvSpPr>
          <p:cNvPr id="254" name="Прямоугольник 253"/>
          <p:cNvSpPr/>
          <p:nvPr/>
        </p:nvSpPr>
        <p:spPr>
          <a:xfrm>
            <a:off x="318240" y="2340000"/>
            <a:ext cx="281808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1. Для здобувачів освіти: 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55" name="Прямоугольник 254"/>
          <p:cNvSpPr/>
          <p:nvPr/>
        </p:nvSpPr>
        <p:spPr>
          <a:xfrm>
            <a:off x="360000" y="3613680"/>
            <a:ext cx="187776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2. Для педагогів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56" name="Прямоугольник 255"/>
          <p:cNvSpPr/>
          <p:nvPr/>
        </p:nvSpPr>
        <p:spPr>
          <a:xfrm>
            <a:off x="365040" y="4989600"/>
            <a:ext cx="165528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3. Для батьків</a:t>
            </a:r>
            <a:endParaRPr lang="uk-UA" sz="1800" b="0" strike="noStrike" spc="-1">
              <a:latin typeface="Arial"/>
            </a:endParaRPr>
          </a:p>
        </p:txBody>
      </p:sp>
      <p:pic>
        <p:nvPicPr>
          <p:cNvPr id="2" name="Рисунок 1" descr="Вырезка экрана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56" y="1730768"/>
            <a:ext cx="6086764" cy="4186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520" cy="11419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/>
          <a:p>
            <a:pPr algn="ctr"/>
            <a:endParaRPr lang="uk-UA" sz="4400" b="0" strike="noStrike" spc="-1">
              <a:latin typeface="Arial"/>
            </a:endParaRPr>
          </a:p>
        </p:txBody>
      </p:sp>
      <p:graphicFrame>
        <p:nvGraphicFramePr>
          <p:cNvPr id="258" name="Объект 4"/>
          <p:cNvGraphicFramePr/>
          <p:nvPr/>
        </p:nvGraphicFramePr>
        <p:xfrm>
          <a:off x="457200" y="1600200"/>
          <a:ext cx="8228520" cy="4524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59" name="image5.jpeg"/>
          <p:cNvPicPr/>
          <p:nvPr/>
        </p:nvPicPr>
        <p:blipFill>
          <a:blip r:embed="rId3"/>
          <a:stretch/>
        </p:blipFill>
        <p:spPr>
          <a:xfrm>
            <a:off x="0" y="-16920"/>
            <a:ext cx="9142920" cy="6856200"/>
          </a:xfrm>
          <a:prstGeom prst="rect">
            <a:avLst/>
          </a:prstGeom>
          <a:ln w="0">
            <a:noFill/>
          </a:ln>
        </p:spPr>
      </p:pic>
      <p:sp>
        <p:nvSpPr>
          <p:cNvPr id="260" name="Прямоугольник 5"/>
          <p:cNvSpPr/>
          <p:nvPr/>
        </p:nvSpPr>
        <p:spPr>
          <a:xfrm>
            <a:off x="1130040" y="356400"/>
            <a:ext cx="8850240" cy="577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/>
              </a:contourClr>
            </a:sp3d>
          </a:bodyPr>
          <a:lstStyle/>
          <a:p>
            <a:pPr algn="ctr">
              <a:lnSpc>
                <a:spcPct val="100000"/>
              </a:lnSpc>
            </a:pPr>
            <a:r>
              <a:rPr lang="ru-RU" sz="3200" b="1" strike="noStrike" spc="-1">
                <a:solidFill>
                  <a:srgbClr val="FF0000"/>
                </a:solidFill>
                <a:latin typeface="Bookman Old Style"/>
                <a:ea typeface="DejaVu Sans"/>
              </a:rPr>
              <a:t>Тренінги</a:t>
            </a:r>
            <a:endParaRPr lang="uk-UA" sz="3200" b="0" strike="noStrike" spc="-1">
              <a:latin typeface="Arial"/>
            </a:endParaRPr>
          </a:p>
        </p:txBody>
      </p:sp>
      <p:sp>
        <p:nvSpPr>
          <p:cNvPr id="261" name="Прямоугольник 6"/>
          <p:cNvSpPr/>
          <p:nvPr/>
        </p:nvSpPr>
        <p:spPr>
          <a:xfrm>
            <a:off x="457200" y="1800000"/>
            <a:ext cx="8496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uk-UA" sz="1800" b="0" i="1" strike="noStrike" spc="-1">
                <a:solidFill>
                  <a:srgbClr val="333332"/>
                </a:solidFill>
                <a:latin typeface="Bookman Old Style"/>
                <a:ea typeface="Times New Roman"/>
              </a:rPr>
              <a:t>1</a:t>
            </a:r>
            <a:r>
              <a:rPr lang="uk-UA" sz="1800" b="0" strike="noStrike" spc="-1">
                <a:solidFill>
                  <a:srgbClr val="333332"/>
                </a:solidFill>
                <a:latin typeface="Bookman Old Style"/>
                <a:ea typeface="Times New Roman"/>
              </a:rPr>
              <a:t>. Як правильно організувати свій день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62" name="Прямоугольник 261"/>
          <p:cNvSpPr/>
          <p:nvPr/>
        </p:nvSpPr>
        <p:spPr>
          <a:xfrm>
            <a:off x="457200" y="2520000"/>
            <a:ext cx="594360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2. Як відстоювати свої права та поважати права інших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63" name="Прямоугольник 262"/>
          <p:cNvSpPr/>
          <p:nvPr/>
        </p:nvSpPr>
        <p:spPr>
          <a:xfrm>
            <a:off x="457200" y="3240000"/>
            <a:ext cx="645732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3. Як позитивно думати і підтримувати позитивний настрій </a:t>
            </a:r>
            <a:endParaRPr lang="uk-UA" sz="1800" b="0" strike="noStrike" spc="-1">
              <a:latin typeface="Arial"/>
            </a:endParaRPr>
          </a:p>
        </p:txBody>
      </p:sp>
      <p:sp>
        <p:nvSpPr>
          <p:cNvPr id="264" name="Прямоугольник 263"/>
          <p:cNvSpPr/>
          <p:nvPr/>
        </p:nvSpPr>
        <p:spPr>
          <a:xfrm>
            <a:off x="457200" y="3960000"/>
            <a:ext cx="5383080" cy="345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uk-UA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4. Інтернет небезпека та способи захисту від них</a:t>
            </a:r>
            <a:endParaRPr lang="uk-UA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p15="http://schemas.microsoft.com/office/powerpoint/2012/main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1831</TotalTime>
  <Words>703</Words>
  <Application>Microsoft Office PowerPoint</Application>
  <PresentationFormat>Экран (4:3)</PresentationFormat>
  <Paragraphs>150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8" baseType="lpstr">
      <vt:lpstr>Microsoft YaHei</vt:lpstr>
      <vt:lpstr>Arial</vt:lpstr>
      <vt:lpstr>Bookman Old Style</vt:lpstr>
      <vt:lpstr>Calibri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</dc:creator>
  <dc:description/>
  <cp:lastModifiedBy>Користувач Windows</cp:lastModifiedBy>
  <cp:revision>128</cp:revision>
  <cp:lastPrinted>2021-03-24T17:47:50Z</cp:lastPrinted>
  <dcterms:created xsi:type="dcterms:W3CDTF">2020-12-19T10:08:24Z</dcterms:created>
  <dcterms:modified xsi:type="dcterms:W3CDTF">2022-03-29T06:01:49Z</dcterms:modified>
  <dc:language>uk-UA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</vt:i4>
  </property>
  <property fmtid="{D5CDD505-2E9C-101B-9397-08002B2CF9AE}" pid="3" name="PresentationFormat">
    <vt:lpwstr>Экран (4:3)</vt:lpwstr>
  </property>
  <property fmtid="{D5CDD505-2E9C-101B-9397-08002B2CF9AE}" pid="4" name="Slides">
    <vt:i4>28</vt:i4>
  </property>
</Properties>
</file>