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16.03.2021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16.03.2021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16.03.2021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16.03.2021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4356720"/>
          </a:xfrm>
        </p:spPr>
        <p:txBody>
          <a:bodyPr>
            <a:normAutofit/>
          </a:bodyPr>
          <a:lstStyle/>
          <a:p>
            <a:pPr algn="ctr"/>
            <a:r>
              <a:rPr lang="uk-UA" b="1" spc="0" dirty="0" smtClean="0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Державний навчальний заклад</a:t>
            </a:r>
            <a:br>
              <a:rPr lang="uk-UA" b="1" spc="0" dirty="0" smtClean="0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b="1" spc="0" dirty="0" smtClean="0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“</a:t>
            </a:r>
            <a:r>
              <a:rPr lang="uk-UA" b="1" spc="0" dirty="0" smtClean="0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Лісоводський професійний аграрний ліцей</a:t>
            </a:r>
            <a:r>
              <a:rPr lang="en-US" b="1" spc="0" dirty="0" smtClean="0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”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126885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2696296"/>
          </a:xfrm>
        </p:spPr>
        <p:txBody>
          <a:bodyPr>
            <a:normAutofit fontScale="77500" lnSpcReduction="20000"/>
          </a:bodyPr>
          <a:lstStyle/>
          <a:p>
            <a:pPr algn="r"/>
            <a:r>
              <a:rPr lang="uk-UA" dirty="0" smtClean="0"/>
              <a:t>Виконала</a:t>
            </a:r>
            <a:r>
              <a:rPr lang="uk-UA" dirty="0" smtClean="0"/>
              <a:t>: слухачка </a:t>
            </a:r>
            <a:r>
              <a:rPr lang="uk-UA" dirty="0" smtClean="0"/>
              <a:t>КПК</a:t>
            </a:r>
          </a:p>
          <a:p>
            <a:pPr algn="r"/>
            <a:r>
              <a:rPr lang="uk-UA" dirty="0"/>
              <a:t>в</a:t>
            </a:r>
            <a:r>
              <a:rPr lang="uk-UA" dirty="0" smtClean="0"/>
              <a:t>икладач </a:t>
            </a:r>
          </a:p>
          <a:p>
            <a:pPr algn="r"/>
            <a:r>
              <a:rPr lang="uk-UA" dirty="0" smtClean="0"/>
              <a:t>зарубіжної літератури</a:t>
            </a:r>
          </a:p>
          <a:p>
            <a:pPr algn="r"/>
            <a:r>
              <a:rPr lang="uk-UA" dirty="0" smtClean="0"/>
              <a:t>ДНЗ</a:t>
            </a:r>
            <a:r>
              <a:rPr lang="en-US" dirty="0" smtClean="0"/>
              <a:t>”</a:t>
            </a:r>
            <a:r>
              <a:rPr lang="uk-UA" dirty="0" smtClean="0"/>
              <a:t>Лісоводський ПАЛ</a:t>
            </a:r>
            <a:r>
              <a:rPr lang="en-US" dirty="0" smtClean="0"/>
              <a:t>”</a:t>
            </a:r>
          </a:p>
          <a:p>
            <a:pPr algn="r"/>
            <a:r>
              <a:rPr lang="uk-UA" dirty="0" smtClean="0"/>
              <a:t>Коцур Є.М.</a:t>
            </a:r>
          </a:p>
          <a:p>
            <a:endParaRPr lang="uk-UA" dirty="0"/>
          </a:p>
          <a:p>
            <a:endParaRPr lang="uk-UA" dirty="0" smtClean="0"/>
          </a:p>
          <a:p>
            <a:pPr algn="ctr"/>
            <a:endParaRPr lang="uk-UA" dirty="0" smtClean="0"/>
          </a:p>
          <a:p>
            <a:pPr algn="ctr"/>
            <a:r>
              <a:rPr lang="uk-UA" dirty="0" smtClean="0"/>
              <a:t>Лісоводи 2021 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980728"/>
            <a:ext cx="7772400" cy="1224136"/>
          </a:xfrm>
        </p:spPr>
        <p:txBody>
          <a:bodyPr>
            <a:noAutofit/>
          </a:bodyPr>
          <a:lstStyle/>
          <a:p>
            <a:pPr algn="ctr"/>
            <a:r>
              <a:rPr lang="uk-UA" sz="36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Виховні можливості сучасного уроку</a:t>
            </a:r>
            <a:br>
              <a:rPr lang="uk-UA" sz="36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uk-UA" sz="36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зарубіжної літератури </a:t>
            </a:r>
            <a:endParaRPr lang="uk-UA" sz="3600" b="1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22100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розвиток критичного мислення ліцеїстів;</a:t>
            </a:r>
          </a:p>
          <a:p>
            <a:r>
              <a:rPr lang="uk-UA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</a:t>
            </a:r>
            <a:r>
              <a:rPr lang="uk-UA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озвиток навичок мислення високого рівня;</a:t>
            </a:r>
          </a:p>
          <a:p>
            <a:r>
              <a:rPr lang="uk-UA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</a:t>
            </a:r>
            <a:r>
              <a:rPr lang="uk-UA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роблемне навчання:</a:t>
            </a:r>
          </a:p>
          <a:p>
            <a:r>
              <a:rPr lang="uk-UA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і</a:t>
            </a:r>
            <a:r>
              <a:rPr lang="uk-UA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грові технології на заняттях  зарубіжної літератури;</a:t>
            </a:r>
          </a:p>
          <a:p>
            <a:r>
              <a:rPr lang="uk-UA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</a:t>
            </a:r>
            <a:r>
              <a:rPr lang="uk-UA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собистісно зорієнтоване  навчання на </a:t>
            </a:r>
            <a:r>
              <a:rPr lang="uk-UA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uk-UA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уроках зарубіжної літератури;</a:t>
            </a:r>
          </a:p>
          <a:p>
            <a:r>
              <a:rPr lang="uk-UA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і</a:t>
            </a:r>
            <a:r>
              <a:rPr lang="uk-UA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нформаційні технології та мультимедійні засоби навчання;</a:t>
            </a:r>
          </a:p>
          <a:p>
            <a:r>
              <a:rPr lang="uk-UA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інтерактивне навчання;</a:t>
            </a:r>
          </a:p>
          <a:p>
            <a:r>
              <a:rPr lang="uk-UA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</a:t>
            </a:r>
            <a:r>
              <a:rPr lang="uk-UA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наліз та інтерпретація художнього твору</a:t>
            </a:r>
          </a:p>
          <a:p>
            <a:pPr>
              <a:buFontTx/>
              <a:buChar char="-"/>
            </a:pPr>
            <a:endParaRPr lang="uk-UA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>
                  <a:lumMod val="85000"/>
                  <a:lumOff val="1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>
              <a:buFontTx/>
              <a:buChar char="-"/>
            </a:pP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Ознаки сучасного уроку</a:t>
            </a:r>
            <a:br>
              <a:rPr lang="uk-UA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uk-UA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зарубіжної літератури:</a:t>
            </a:r>
            <a:endParaRPr lang="uk-UA" b="1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426833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457200" y="1700808"/>
            <a:ext cx="4040188" cy="936104"/>
          </a:xfrm>
        </p:spPr>
        <p:txBody>
          <a:bodyPr/>
          <a:lstStyle/>
          <a:p>
            <a:r>
              <a:rPr lang="uk-UA" dirty="0" smtClean="0"/>
              <a:t>1.Спрямованість уроку на особистість учня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57200" y="3717032"/>
            <a:ext cx="4038600" cy="2398496"/>
          </a:xfrm>
        </p:spPr>
        <p:txBody>
          <a:bodyPr/>
          <a:lstStyle/>
          <a:p>
            <a:pPr marL="0" indent="0">
              <a:buNone/>
            </a:pPr>
            <a:r>
              <a:rPr lang="uk-UA" dirty="0" smtClean="0">
                <a:solidFill>
                  <a:schemeClr val="tx2"/>
                </a:solidFill>
              </a:rPr>
              <a:t>3</a:t>
            </a:r>
            <a:r>
              <a:rPr lang="uk-UA" b="1" dirty="0" smtClean="0">
                <a:solidFill>
                  <a:schemeClr val="tx2"/>
                </a:solidFill>
              </a:rPr>
              <a:t>. Співпраця викладача і учня</a:t>
            </a:r>
            <a:endParaRPr lang="uk-UA" b="1" dirty="0">
              <a:solidFill>
                <a:schemeClr val="tx2"/>
              </a:solidFill>
            </a:endParaRPr>
          </a:p>
          <a:p>
            <a:endParaRPr lang="uk-UA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4"/>
          </p:nvPr>
        </p:nvSpPr>
        <p:spPr>
          <a:xfrm>
            <a:off x="4860032" y="4509120"/>
            <a:ext cx="3828356" cy="1606408"/>
          </a:xfrm>
        </p:spPr>
        <p:txBody>
          <a:bodyPr/>
          <a:lstStyle/>
          <a:p>
            <a:pPr marL="0" indent="0">
              <a:buNone/>
            </a:pPr>
            <a:r>
              <a:rPr lang="uk-UA" b="1" dirty="0" smtClean="0">
                <a:solidFill>
                  <a:schemeClr val="tx2"/>
                </a:solidFill>
              </a:rPr>
              <a:t>4.Варіативність і гнучкість структури уроку</a:t>
            </a:r>
            <a:endParaRPr lang="uk-UA" b="1" dirty="0">
              <a:solidFill>
                <a:schemeClr val="tx2"/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473352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uk-UA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uk-UA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Характерні ознаки сучасного уроку:</a:t>
            </a:r>
            <a:endParaRPr lang="uk-UA" b="1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3"/>
          </p:nvPr>
        </p:nvSpPr>
        <p:spPr>
          <a:xfrm>
            <a:off x="4572000" y="2348880"/>
            <a:ext cx="4040188" cy="1080120"/>
          </a:xfrm>
        </p:spPr>
        <p:txBody>
          <a:bodyPr/>
          <a:lstStyle/>
          <a:p>
            <a:r>
              <a:rPr lang="uk-UA" dirty="0" smtClean="0"/>
              <a:t>2.Оптимізація форм роботи на уроці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409661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build="p"/>
      <p:bldP spid="4" grpId="0" build="p"/>
      <p:bldP spid="5" grpId="0"/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457200" y="1700808"/>
            <a:ext cx="4040188" cy="936104"/>
          </a:xfrm>
        </p:spPr>
        <p:txBody>
          <a:bodyPr/>
          <a:lstStyle/>
          <a:p>
            <a:r>
              <a:rPr lang="uk-UA" dirty="0" err="1" smtClean="0"/>
              <a:t>-діалог</a:t>
            </a:r>
            <a:r>
              <a:rPr lang="uk-UA" dirty="0" smtClean="0"/>
              <a:t>;</a:t>
            </a:r>
          </a:p>
          <a:p>
            <a:r>
              <a:rPr lang="uk-UA" dirty="0" err="1" smtClean="0"/>
              <a:t>-ситез</a:t>
            </a:r>
            <a:r>
              <a:rPr lang="uk-UA" dirty="0" smtClean="0"/>
              <a:t> </a:t>
            </a:r>
            <a:r>
              <a:rPr lang="uk-UA" dirty="0" smtClean="0"/>
              <a:t>думок;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57200" y="3356992"/>
            <a:ext cx="4038600" cy="1800200"/>
          </a:xfrm>
        </p:spPr>
        <p:txBody>
          <a:bodyPr/>
          <a:lstStyle/>
          <a:p>
            <a:pPr marL="0" indent="0">
              <a:buNone/>
            </a:pPr>
            <a:r>
              <a:rPr lang="uk-UA" dirty="0" err="1" smtClean="0">
                <a:solidFill>
                  <a:schemeClr val="tx2"/>
                </a:solidFill>
              </a:rPr>
              <a:t>-</a:t>
            </a:r>
            <a:r>
              <a:rPr lang="uk-UA" b="1" dirty="0" err="1" smtClean="0">
                <a:solidFill>
                  <a:schemeClr val="tx2"/>
                </a:solidFill>
              </a:rPr>
              <a:t>коло</a:t>
            </a:r>
            <a:r>
              <a:rPr lang="uk-UA" b="1" dirty="0" smtClean="0">
                <a:solidFill>
                  <a:schemeClr val="tx2"/>
                </a:solidFill>
              </a:rPr>
              <a:t> ідей;</a:t>
            </a:r>
          </a:p>
          <a:p>
            <a:pPr marL="0" indent="0">
              <a:buNone/>
            </a:pPr>
            <a:r>
              <a:rPr lang="uk-UA" b="1" dirty="0" err="1" smtClean="0">
                <a:solidFill>
                  <a:schemeClr val="tx2"/>
                </a:solidFill>
              </a:rPr>
              <a:t>-акваріум</a:t>
            </a:r>
            <a:r>
              <a:rPr lang="uk-UA" b="1" dirty="0" smtClean="0">
                <a:solidFill>
                  <a:schemeClr val="tx2"/>
                </a:solidFill>
              </a:rPr>
              <a:t>;</a:t>
            </a:r>
          </a:p>
          <a:p>
            <a:pPr marL="0" indent="0">
              <a:buNone/>
            </a:pPr>
            <a:r>
              <a:rPr lang="uk-UA" b="1" dirty="0" err="1" smtClean="0">
                <a:solidFill>
                  <a:schemeClr val="tx2"/>
                </a:solidFill>
              </a:rPr>
              <a:t>-мікрофон</a:t>
            </a:r>
            <a:r>
              <a:rPr lang="uk-UA" b="1" dirty="0" smtClean="0">
                <a:solidFill>
                  <a:schemeClr val="tx2"/>
                </a:solidFill>
              </a:rPr>
              <a:t>;</a:t>
            </a:r>
            <a:endParaRPr lang="uk-UA" b="1" dirty="0">
              <a:solidFill>
                <a:schemeClr val="tx2"/>
              </a:solidFill>
            </a:endParaRPr>
          </a:p>
          <a:p>
            <a:endParaRPr lang="uk-UA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4"/>
          </p:nvPr>
        </p:nvSpPr>
        <p:spPr>
          <a:xfrm>
            <a:off x="4283968" y="4221088"/>
            <a:ext cx="4404420" cy="165618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b="1" dirty="0" err="1" smtClean="0">
                <a:solidFill>
                  <a:schemeClr val="tx2"/>
                </a:solidFill>
              </a:rPr>
              <a:t>-незакінченні</a:t>
            </a:r>
            <a:r>
              <a:rPr lang="uk-UA" b="1" dirty="0" smtClean="0">
                <a:solidFill>
                  <a:schemeClr val="tx2"/>
                </a:solidFill>
              </a:rPr>
              <a:t> рішення;</a:t>
            </a:r>
          </a:p>
          <a:p>
            <a:pPr marL="0" indent="0">
              <a:buNone/>
            </a:pPr>
            <a:r>
              <a:rPr lang="uk-UA" b="1" dirty="0" err="1" smtClean="0">
                <a:solidFill>
                  <a:schemeClr val="tx2"/>
                </a:solidFill>
              </a:rPr>
              <a:t>-мозковий</a:t>
            </a:r>
            <a:r>
              <a:rPr lang="uk-UA" b="1" dirty="0" smtClean="0">
                <a:solidFill>
                  <a:schemeClr val="tx2"/>
                </a:solidFill>
              </a:rPr>
              <a:t> штурм;</a:t>
            </a:r>
          </a:p>
          <a:p>
            <a:pPr marL="0" indent="0">
              <a:buNone/>
            </a:pPr>
            <a:r>
              <a:rPr lang="uk-UA" b="1" dirty="0" err="1" smtClean="0">
                <a:solidFill>
                  <a:schemeClr val="tx2"/>
                </a:solidFill>
              </a:rPr>
              <a:t>-аналіз</a:t>
            </a:r>
            <a:r>
              <a:rPr lang="uk-UA" b="1" dirty="0" smtClean="0">
                <a:solidFill>
                  <a:schemeClr val="tx2"/>
                </a:solidFill>
              </a:rPr>
              <a:t> ситуація;</a:t>
            </a:r>
          </a:p>
          <a:p>
            <a:pPr marL="0" indent="0">
              <a:buNone/>
            </a:pPr>
            <a:r>
              <a:rPr lang="uk-UA" b="1" dirty="0" err="1" smtClean="0">
                <a:solidFill>
                  <a:schemeClr val="tx2"/>
                </a:solidFill>
              </a:rPr>
              <a:t>-вирішення</a:t>
            </a:r>
            <a:r>
              <a:rPr lang="uk-UA" b="1" dirty="0" smtClean="0">
                <a:solidFill>
                  <a:schemeClr val="tx2"/>
                </a:solidFill>
              </a:rPr>
              <a:t> проблем</a:t>
            </a:r>
            <a:endParaRPr lang="uk-UA" b="1" dirty="0">
              <a:solidFill>
                <a:schemeClr val="tx2"/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473352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uk-UA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uk-UA" sz="36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Новітні технології як засіб проведення сучасного уроку зарубіжної </a:t>
            </a:r>
            <a:r>
              <a:rPr lang="uk-UA" sz="36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літератури:</a:t>
            </a:r>
            <a:endParaRPr lang="uk-UA" sz="3600" b="1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3"/>
          </p:nvPr>
        </p:nvSpPr>
        <p:spPr>
          <a:xfrm>
            <a:off x="4572000" y="2348880"/>
            <a:ext cx="4040188" cy="1080120"/>
          </a:xfrm>
        </p:spPr>
        <p:txBody>
          <a:bodyPr/>
          <a:lstStyle/>
          <a:p>
            <a:r>
              <a:rPr lang="uk-UA" dirty="0" err="1" smtClean="0"/>
              <a:t>-спільний</a:t>
            </a:r>
            <a:r>
              <a:rPr lang="uk-UA" dirty="0" smtClean="0"/>
              <a:t> проект;</a:t>
            </a:r>
          </a:p>
          <a:p>
            <a:r>
              <a:rPr lang="uk-UA" dirty="0" err="1" smtClean="0"/>
              <a:t>-пошук</a:t>
            </a:r>
            <a:r>
              <a:rPr lang="uk-UA" dirty="0" smtClean="0"/>
              <a:t> інформації;</a:t>
            </a:r>
          </a:p>
          <a:p>
            <a:r>
              <a:rPr lang="uk-UA" dirty="0" err="1" smtClean="0"/>
              <a:t>-дискусія</a:t>
            </a:r>
            <a:r>
              <a:rPr lang="uk-UA" dirty="0" smtClean="0"/>
              <a:t>;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435564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build="p"/>
      <p:bldP spid="4" grpId="0" build="p"/>
      <p:bldP spid="5" grpId="0"/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3600" b="1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Особистісно</a:t>
            </a:r>
            <a:r>
              <a:rPr lang="uk-UA" sz="36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зорієнтоване навчання</a:t>
            </a:r>
            <a:br>
              <a:rPr lang="uk-UA" sz="36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uk-UA" sz="36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на </a:t>
            </a:r>
            <a:r>
              <a:rPr lang="uk-UA" sz="36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уроках </a:t>
            </a:r>
            <a:r>
              <a:rPr lang="uk-UA" sz="36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зарубіжної літератури:</a:t>
            </a:r>
            <a:endParaRPr lang="uk-UA" sz="3600" b="1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988840"/>
            <a:ext cx="4690864" cy="30963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b="1" dirty="0" smtClean="0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1.Проблемне </a:t>
            </a:r>
            <a:r>
              <a:rPr lang="uk-UA" sz="2400" b="1" dirty="0" smtClean="0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навчання</a:t>
            </a:r>
          </a:p>
          <a:p>
            <a:pPr marL="0" indent="0">
              <a:buNone/>
            </a:pPr>
            <a:r>
              <a:rPr lang="uk-UA" sz="2400" b="1" dirty="0" smtClean="0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2.Ігрові технології на заняттях</a:t>
            </a:r>
          </a:p>
          <a:p>
            <a:pPr marL="0" indent="0">
              <a:buNone/>
            </a:pPr>
            <a:r>
              <a:rPr lang="uk-UA" sz="2400" b="1" dirty="0" smtClean="0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3.Інтерактивне навчання</a:t>
            </a:r>
          </a:p>
          <a:p>
            <a:pPr marL="514350" indent="-514350">
              <a:buAutoNum type="arabicPeriod"/>
            </a:pPr>
            <a:endParaRPr lang="uk-UA" sz="24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563888" y="3861048"/>
            <a:ext cx="5144248" cy="28083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b="1" dirty="0" smtClean="0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4.Інформаційні технології та мультимедійні засоби навчання</a:t>
            </a:r>
          </a:p>
          <a:p>
            <a:pPr marL="0" indent="0">
              <a:buNone/>
            </a:pPr>
            <a:r>
              <a:rPr lang="uk-UA" sz="2400" b="1" dirty="0" smtClean="0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5.Аналіз та інтерпретація художнього твору</a:t>
            </a:r>
          </a:p>
          <a:p>
            <a:pPr marL="0" indent="0">
              <a:buNone/>
            </a:pPr>
            <a:endParaRPr lang="uk-UA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>
                  <a:lumMod val="75000"/>
                  <a:lumOff val="2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4948387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Ціль досвіду – навчати вміння:</a:t>
            </a:r>
            <a:endParaRPr lang="uk-UA" sz="3600" b="1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67544" y="1844824"/>
            <a:ext cx="8136904" cy="453650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uk-UA" sz="3800" dirty="0" smtClean="0">
                <a:ln>
                  <a:solidFill>
                    <a:schemeClr val="bg2"/>
                  </a:solidFill>
                </a:ln>
                <a:solidFill>
                  <a:schemeClr val="bg2">
                    <a:lumMod val="75000"/>
                  </a:schemeClr>
                </a:solidFill>
              </a:rPr>
              <a:t>1. Читати твір і розуміти текст</a:t>
            </a:r>
          </a:p>
          <a:p>
            <a:pPr marL="0" indent="0">
              <a:buNone/>
            </a:pPr>
            <a:r>
              <a:rPr lang="uk-UA" sz="3800" dirty="0" smtClean="0">
                <a:ln>
                  <a:solidFill>
                    <a:schemeClr val="bg2"/>
                  </a:solidFill>
                </a:ln>
                <a:solidFill>
                  <a:schemeClr val="bg2">
                    <a:lumMod val="75000"/>
                  </a:schemeClr>
                </a:solidFill>
              </a:rPr>
              <a:t>2. Привити читацькі інтереси</a:t>
            </a:r>
          </a:p>
          <a:p>
            <a:pPr marL="0" indent="0">
              <a:buNone/>
            </a:pPr>
            <a:r>
              <a:rPr lang="uk-UA" sz="3800" dirty="0" smtClean="0">
                <a:ln>
                  <a:solidFill>
                    <a:schemeClr val="bg2"/>
                  </a:solidFill>
                </a:ln>
                <a:solidFill>
                  <a:schemeClr val="bg2">
                    <a:lumMod val="75000"/>
                  </a:schemeClr>
                </a:solidFill>
              </a:rPr>
              <a:t>3. Тлумачити поняття</a:t>
            </a:r>
          </a:p>
          <a:p>
            <a:pPr marL="0" indent="0">
              <a:buNone/>
            </a:pPr>
            <a:r>
              <a:rPr lang="uk-UA" sz="3800" dirty="0" smtClean="0">
                <a:ln>
                  <a:solidFill>
                    <a:schemeClr val="bg2"/>
                  </a:solidFill>
                </a:ln>
                <a:solidFill>
                  <a:schemeClr val="bg2">
                    <a:lumMod val="75000"/>
                  </a:schemeClr>
                </a:solidFill>
              </a:rPr>
              <a:t>4. Швидко і ефективно шукати інформацію, використовуючи різні  джерела</a:t>
            </a:r>
          </a:p>
          <a:p>
            <a:pPr marL="0" indent="0">
              <a:buNone/>
            </a:pPr>
            <a:r>
              <a:rPr lang="uk-UA" sz="3800" dirty="0" smtClean="0">
                <a:ln>
                  <a:solidFill>
                    <a:schemeClr val="bg2"/>
                  </a:solidFill>
                </a:ln>
                <a:solidFill>
                  <a:schemeClr val="bg2">
                    <a:lumMod val="75000"/>
                  </a:schemeClr>
                </a:solidFill>
              </a:rPr>
              <a:t>5. Застосовувати цифрові технології для пошуку необхідної інформації</a:t>
            </a:r>
          </a:p>
          <a:p>
            <a:pPr marL="0" indent="0">
              <a:buNone/>
            </a:pPr>
            <a:r>
              <a:rPr lang="uk-UA" sz="3800" dirty="0" smtClean="0">
                <a:ln>
                  <a:solidFill>
                    <a:schemeClr val="bg2"/>
                  </a:solidFill>
                </a:ln>
                <a:solidFill>
                  <a:schemeClr val="bg2">
                    <a:lumMod val="75000"/>
                  </a:schemeClr>
                </a:solidFill>
              </a:rPr>
              <a:t>6. Використовувати електроні сайти українських бібліотек у процесі навчання й читання художньої літератури</a:t>
            </a:r>
            <a:endParaRPr lang="uk-UA" sz="3800" dirty="0" smtClean="0">
              <a:ln>
                <a:solidFill>
                  <a:schemeClr val="bg2"/>
                </a:solidFill>
              </a:ln>
              <a:solidFill>
                <a:schemeClr val="bg2">
                  <a:lumMod val="75000"/>
                </a:schemeClr>
              </a:solidFill>
            </a:endParaRPr>
          </a:p>
          <a:p>
            <a:pPr marL="457200" indent="-457200">
              <a:buAutoNum type="arabicPeriod"/>
            </a:pPr>
            <a:endParaRPr lang="uk-UA" sz="2000" dirty="0">
              <a:ln>
                <a:solidFill>
                  <a:schemeClr val="bg2"/>
                </a:solidFill>
              </a:ln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 flipV="1">
            <a:off x="323528" y="7101408"/>
            <a:ext cx="8384608" cy="28803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uk-UA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>
                  <a:lumMod val="75000"/>
                  <a:lumOff val="2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4116775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268760"/>
            <a:ext cx="8229600" cy="3600400"/>
          </a:xfrm>
        </p:spPr>
        <p:txBody>
          <a:bodyPr>
            <a:normAutofit/>
          </a:bodyPr>
          <a:lstStyle/>
          <a:p>
            <a:r>
              <a:rPr lang="uk-UA" sz="2400" dirty="0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</a:rPr>
              <a:t>7. Стисло </a:t>
            </a:r>
            <a:r>
              <a:rPr lang="uk-UA" sz="2400" b="1" dirty="0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uk-UA" sz="2400" dirty="0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</a:rPr>
              <a:t>характеризувати літературні твори</a:t>
            </a:r>
            <a:br>
              <a:rPr lang="uk-UA" sz="2400" dirty="0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</a:rPr>
            </a:br>
            <a:r>
              <a:rPr lang="uk-UA" sz="2400" dirty="0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</a:rPr>
              <a:t>8. Аналізувати ідейно-тематичну сутність, сюжет, особливості композиції, проблематику поем</a:t>
            </a:r>
            <a:br>
              <a:rPr lang="uk-UA" sz="2400" dirty="0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</a:rPr>
            </a:br>
            <a:r>
              <a:rPr lang="uk-UA" sz="2400" dirty="0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</a:rPr>
              <a:t>9. Визначити провідні мотиви</a:t>
            </a:r>
            <a:br>
              <a:rPr lang="uk-UA" sz="2400" dirty="0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</a:rPr>
            </a:br>
            <a:r>
              <a:rPr lang="uk-UA" sz="2400" dirty="0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</a:rPr>
              <a:t>10. Сприймати прочитані твори у контексті відповідної доби і сучасної культурної ситуації в Україні</a:t>
            </a:r>
            <a:br>
              <a:rPr lang="uk-UA" sz="2400" dirty="0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</a:rPr>
            </a:br>
            <a:r>
              <a:rPr lang="uk-UA" sz="2400" dirty="0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</a:rPr>
              <a:t>11. Інтерпретувати твори в аспекті національної культури та загальнолюдських цінностей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754359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139</TotalTime>
  <Words>219</Words>
  <Application>Microsoft Office PowerPoint</Application>
  <PresentationFormat>Экран (4:3)</PresentationFormat>
  <Paragraphs>52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Бумажная</vt:lpstr>
      <vt:lpstr>Державний навчальний заклад “Лісоводський професійний аграрний ліцей” </vt:lpstr>
      <vt:lpstr>Виховні можливості сучасного уроку зарубіжної літератури </vt:lpstr>
      <vt:lpstr>Ознаки сучасного уроку зарубіжної літератури:</vt:lpstr>
      <vt:lpstr> Характерні ознаки сучасного уроку:</vt:lpstr>
      <vt:lpstr> Новітні технології як засіб проведення сучасного уроку зарубіжної літератури:</vt:lpstr>
      <vt:lpstr>Особистісно зорієнтоване навчання на уроках зарубіжної літератури:</vt:lpstr>
      <vt:lpstr>Ціль досвіду – навчати вміння:</vt:lpstr>
      <vt:lpstr>7. Стисло  характеризувати літературні твори 8. Аналізувати ідейно-тематичну сутність, сюжет, особливості композиції, проблематику поем 9. Визначити провідні мотиви 10. Сприймати прочитані твори у контексті відповідної доби і сучасної культурної ситуації в Україні 11. Інтерпретувати твори в аспекті національної культури та загальнолюдських цінностей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Державний навчальний заклад “Лісоводський професійний аграрний ліцей” </dc:title>
  <dc:creator>я</dc:creator>
  <cp:lastModifiedBy>я</cp:lastModifiedBy>
  <cp:revision>11</cp:revision>
  <dcterms:created xsi:type="dcterms:W3CDTF">2021-03-15T09:27:15Z</dcterms:created>
  <dcterms:modified xsi:type="dcterms:W3CDTF">2021-03-16T07:40:06Z</dcterms:modified>
</cp:coreProperties>
</file>